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0_0.xml" ContentType="application/vnd.ms-powerpoint.comments+xml"/>
  <Override PartName="/ppt/tags/tag1.xml" ContentType="application/vnd.openxmlformats-officedocument.presentationml.tags+xml"/>
  <Override PartName="/ppt/notesSlides/notesSlide2.xml" ContentType="application/vnd.openxmlformats-officedocument.presentationml.notesSlide+xml"/>
  <Override PartName="/ppt/comments/modernComment_101_9F421413.xml" ContentType="application/vnd.ms-powerpoint.comment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7"/>
  </p:notesMasterIdLst>
  <p:sldIdLst>
    <p:sldId id="256" r:id="rId5"/>
    <p:sldId id="257" r:id="rId6"/>
  </p:sldIdLst>
  <p:sldSz cx="7772400" cy="10058400"/>
  <p:notesSz cx="7772400" cy="10058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4580" userDrawn="1">
          <p15:clr>
            <a:srgbClr val="A4A3A4"/>
          </p15:clr>
        </p15:guide>
        <p15:guide id="3" orient="horz" pos="2040" userDrawn="1">
          <p15:clr>
            <a:srgbClr val="A4A3A4"/>
          </p15:clr>
        </p15:guide>
        <p15:guide id="4" pos="271" userDrawn="1">
          <p15:clr>
            <a:srgbClr val="A4A3A4"/>
          </p15:clr>
        </p15:guide>
        <p15:guide id="5" pos="22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798890D-6808-6F0F-50AD-9C3F5AA23609}" name="LITKE Ariel" initials="LA" userId="S::alitke@iom.int::1af1bf0f-644f-432c-9f0c-8c4f961ac813" providerId="AD"/>
  <p188:author id="{FA50540E-D25C-F266-825E-C19A3B9A1C6B}" name="FALL Moustapha Diouf" initials="FMD" userId="S::mofall@iom.int::7e2597b5-1dfb-4686-ba73-bf94a6bbc35e" providerId="AD"/>
  <p188:author id="{5D03BD27-2A43-D3BF-FD9E-F8B4DBFABE81}" name="OYEDELE Praise" initials="OP" userId="S::poyedele@iom.int::88a30900-cf30-4eff-8c1b-a25bcd4589fb" providerId="AD"/>
  <p188:author id="{B7E40140-BC3F-4613-E40F-B8862BBAD289}" name="BOUKARE Berenice" initials="BB" userId="S::bboukare@iom.int::e3fb5617-0dcc-4add-bbca-40809419036c" providerId="AD"/>
  <p188:author id="{A378DAB2-EF31-91A2-B139-B4580B18A758}" name="BOUKARE Berenice" initials="BB" userId="S::bboukare@iom.int::2e8d736f-5985-4f8c-adb6-e14de985884d" providerId="AD"/>
  <p188:author id="{90C569CF-BE89-512B-C8BF-A2BB84E752DB}" name="OYEDELE Praise" initials="OP" userId="OYEDELE Praise" providerId="None"/>
  <p188:author id="{E3F70FD5-4026-B7FC-EFE2-C1F308D3B11E}" name="NDIAYE Sidy Mbaye" initials="NM" userId="S::sidndiaye@iom.int::f2ba0cc6-dc63-40a0-b162-513624c106b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ITKE Ariel" initials="LA" lastIdx="7" clrIdx="0">
    <p:extLst>
      <p:ext uri="{19B8F6BF-5375-455C-9EA6-DF929625EA0E}">
        <p15:presenceInfo xmlns:p15="http://schemas.microsoft.com/office/powerpoint/2012/main" userId="S::alitke@iom.int::1af1bf0f-644f-432c-9f0c-8c4f961ac813" providerId="AD"/>
      </p:ext>
    </p:extLst>
  </p:cmAuthor>
  <p:cmAuthor id="2" name="FALL Moustapha Diouf" initials="FD" lastIdx="1" clrIdx="1">
    <p:extLst>
      <p:ext uri="{19B8F6BF-5375-455C-9EA6-DF929625EA0E}">
        <p15:presenceInfo xmlns:p15="http://schemas.microsoft.com/office/powerpoint/2012/main" userId="S::mofall@iom.int::7e2597b5-1dfb-4686-ba73-bf94a6bbc35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F"/>
    <a:srgbClr val="55B6B2"/>
    <a:srgbClr val="FF671F"/>
    <a:srgbClr val="0033A0"/>
    <a:srgbClr val="0033A1"/>
    <a:srgbClr val="CEEAE8"/>
    <a:srgbClr val="B1C1E2"/>
    <a:srgbClr val="368DDD"/>
    <a:srgbClr val="E7EFFB"/>
    <a:srgbClr val="D9E0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91412D-5003-4A4C-8EBE-768A84B7CE49}" v="41" dt="2022-10-17T09:59:51.173"/>
    <p1510:client id="{FF7C14D7-30F8-E6E5-0836-0E4A3A48F492}" v="25" dt="2022-10-17T08:32:44.942"/>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20" d="100"/>
          <a:sy n="120" d="100"/>
        </p:scale>
        <p:origin x="82" y="-5"/>
      </p:cViewPr>
      <p:guideLst>
        <p:guide orient="horz" pos="2880"/>
        <p:guide pos="4580"/>
        <p:guide orient="horz" pos="2040"/>
        <p:guide pos="271"/>
        <p:guide pos="22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iommdg\Downloads\FM%20July%202022%20Dataset%20v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iommdg\Downloads\FM%20July%202022%20Dataset%20v1.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D:\Dell\FMP%20Monthly%20compila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8755407003282865E-2"/>
          <c:y val="0.37436468457003952"/>
          <c:w val="0.94053932345384761"/>
          <c:h val="0.41758543843907381"/>
        </c:manualLayout>
      </c:layout>
      <c:lineChart>
        <c:grouping val="standard"/>
        <c:varyColors val="0"/>
        <c:ser>
          <c:idx val="0"/>
          <c:order val="0"/>
          <c:tx>
            <c:strRef>
              <c:f>Sokoto!$L$76</c:f>
              <c:strCache>
                <c:ptCount val="1"/>
                <c:pt idx="0">
                  <c:v>Inflow</c:v>
                </c:pt>
              </c:strCache>
            </c:strRef>
          </c:tx>
          <c:spPr>
            <a:ln w="28575" cap="rnd">
              <a:solidFill>
                <a:srgbClr val="00339F"/>
              </a:solidFill>
              <a:round/>
            </a:ln>
            <a:effectLst/>
          </c:spPr>
          <c:marker>
            <c:symbol val="none"/>
          </c:marker>
          <c:cat>
            <c:numRef>
              <c:f>Sokoto!$K$77:$K$107</c:f>
              <c:numCache>
                <c:formatCode>yyyy\-mm\-dd</c:formatCode>
                <c:ptCount val="31"/>
                <c:pt idx="0">
                  <c:v>44743</c:v>
                </c:pt>
                <c:pt idx="1">
                  <c:v>44744</c:v>
                </c:pt>
                <c:pt idx="2">
                  <c:v>44745</c:v>
                </c:pt>
                <c:pt idx="3">
                  <c:v>44746</c:v>
                </c:pt>
                <c:pt idx="4">
                  <c:v>44747</c:v>
                </c:pt>
                <c:pt idx="5">
                  <c:v>44748</c:v>
                </c:pt>
                <c:pt idx="6">
                  <c:v>44749</c:v>
                </c:pt>
                <c:pt idx="7">
                  <c:v>44750</c:v>
                </c:pt>
                <c:pt idx="8">
                  <c:v>44751</c:v>
                </c:pt>
                <c:pt idx="9">
                  <c:v>44752</c:v>
                </c:pt>
                <c:pt idx="10">
                  <c:v>44753</c:v>
                </c:pt>
                <c:pt idx="11">
                  <c:v>44754</c:v>
                </c:pt>
                <c:pt idx="12">
                  <c:v>44755</c:v>
                </c:pt>
                <c:pt idx="13">
                  <c:v>44756</c:v>
                </c:pt>
                <c:pt idx="14">
                  <c:v>44757</c:v>
                </c:pt>
                <c:pt idx="15">
                  <c:v>44758</c:v>
                </c:pt>
                <c:pt idx="16">
                  <c:v>44759</c:v>
                </c:pt>
                <c:pt idx="17">
                  <c:v>44760</c:v>
                </c:pt>
                <c:pt idx="18">
                  <c:v>44761</c:v>
                </c:pt>
                <c:pt idx="19">
                  <c:v>44762</c:v>
                </c:pt>
                <c:pt idx="20">
                  <c:v>44763</c:v>
                </c:pt>
                <c:pt idx="21">
                  <c:v>44764</c:v>
                </c:pt>
                <c:pt idx="22">
                  <c:v>44765</c:v>
                </c:pt>
                <c:pt idx="23">
                  <c:v>44766</c:v>
                </c:pt>
                <c:pt idx="24">
                  <c:v>44767</c:v>
                </c:pt>
                <c:pt idx="25">
                  <c:v>44768</c:v>
                </c:pt>
                <c:pt idx="26">
                  <c:v>44769</c:v>
                </c:pt>
                <c:pt idx="27">
                  <c:v>44770</c:v>
                </c:pt>
                <c:pt idx="28">
                  <c:v>44771</c:v>
                </c:pt>
                <c:pt idx="29">
                  <c:v>44772</c:v>
                </c:pt>
                <c:pt idx="30">
                  <c:v>44773</c:v>
                </c:pt>
              </c:numCache>
            </c:numRef>
          </c:cat>
          <c:val>
            <c:numRef>
              <c:f>Sokoto!$L$77:$L$107</c:f>
              <c:numCache>
                <c:formatCode>General</c:formatCode>
                <c:ptCount val="31"/>
                <c:pt idx="0">
                  <c:v>91</c:v>
                </c:pt>
                <c:pt idx="1">
                  <c:v>107</c:v>
                </c:pt>
                <c:pt idx="2">
                  <c:v>130</c:v>
                </c:pt>
                <c:pt idx="3">
                  <c:v>105</c:v>
                </c:pt>
                <c:pt idx="4">
                  <c:v>100</c:v>
                </c:pt>
                <c:pt idx="5">
                  <c:v>146</c:v>
                </c:pt>
                <c:pt idx="6">
                  <c:v>143</c:v>
                </c:pt>
                <c:pt idx="7">
                  <c:v>116</c:v>
                </c:pt>
                <c:pt idx="8">
                  <c:v>0</c:v>
                </c:pt>
                <c:pt idx="9">
                  <c:v>79</c:v>
                </c:pt>
                <c:pt idx="10">
                  <c:v>0</c:v>
                </c:pt>
                <c:pt idx="11">
                  <c:v>87</c:v>
                </c:pt>
                <c:pt idx="12">
                  <c:v>149</c:v>
                </c:pt>
                <c:pt idx="13">
                  <c:v>121</c:v>
                </c:pt>
                <c:pt idx="14">
                  <c:v>84</c:v>
                </c:pt>
                <c:pt idx="15">
                  <c:v>100</c:v>
                </c:pt>
                <c:pt idx="16">
                  <c:v>132</c:v>
                </c:pt>
                <c:pt idx="17">
                  <c:v>93</c:v>
                </c:pt>
                <c:pt idx="18">
                  <c:v>113</c:v>
                </c:pt>
                <c:pt idx="19">
                  <c:v>137</c:v>
                </c:pt>
                <c:pt idx="20">
                  <c:v>134</c:v>
                </c:pt>
                <c:pt idx="21">
                  <c:v>89</c:v>
                </c:pt>
                <c:pt idx="22">
                  <c:v>104</c:v>
                </c:pt>
                <c:pt idx="23">
                  <c:v>141</c:v>
                </c:pt>
                <c:pt idx="24">
                  <c:v>83</c:v>
                </c:pt>
                <c:pt idx="25">
                  <c:v>96</c:v>
                </c:pt>
                <c:pt idx="26">
                  <c:v>130</c:v>
                </c:pt>
                <c:pt idx="27">
                  <c:v>136</c:v>
                </c:pt>
                <c:pt idx="28">
                  <c:v>122</c:v>
                </c:pt>
                <c:pt idx="29">
                  <c:v>102</c:v>
                </c:pt>
                <c:pt idx="30">
                  <c:v>119</c:v>
                </c:pt>
              </c:numCache>
            </c:numRef>
          </c:val>
          <c:smooth val="0"/>
          <c:extLst>
            <c:ext xmlns:c16="http://schemas.microsoft.com/office/drawing/2014/chart" uri="{C3380CC4-5D6E-409C-BE32-E72D297353CC}">
              <c16:uniqueId val="{00000000-BE20-4717-AFA0-7B01545CE0E9}"/>
            </c:ext>
          </c:extLst>
        </c:ser>
        <c:ser>
          <c:idx val="1"/>
          <c:order val="1"/>
          <c:tx>
            <c:strRef>
              <c:f>Sokoto!$M$76</c:f>
              <c:strCache>
                <c:ptCount val="1"/>
                <c:pt idx="0">
                  <c:v>Outflow</c:v>
                </c:pt>
              </c:strCache>
            </c:strRef>
          </c:tx>
          <c:spPr>
            <a:ln w="28575" cap="rnd">
              <a:solidFill>
                <a:srgbClr val="55B6B2"/>
              </a:solidFill>
              <a:round/>
            </a:ln>
            <a:effectLst/>
          </c:spPr>
          <c:marker>
            <c:symbol val="none"/>
          </c:marker>
          <c:cat>
            <c:numRef>
              <c:f>Sokoto!$K$77:$K$107</c:f>
              <c:numCache>
                <c:formatCode>yyyy\-mm\-dd</c:formatCode>
                <c:ptCount val="31"/>
                <c:pt idx="0">
                  <c:v>44743</c:v>
                </c:pt>
                <c:pt idx="1">
                  <c:v>44744</c:v>
                </c:pt>
                <c:pt idx="2">
                  <c:v>44745</c:v>
                </c:pt>
                <c:pt idx="3">
                  <c:v>44746</c:v>
                </c:pt>
                <c:pt idx="4">
                  <c:v>44747</c:v>
                </c:pt>
                <c:pt idx="5">
                  <c:v>44748</c:v>
                </c:pt>
                <c:pt idx="6">
                  <c:v>44749</c:v>
                </c:pt>
                <c:pt idx="7">
                  <c:v>44750</c:v>
                </c:pt>
                <c:pt idx="8">
                  <c:v>44751</c:v>
                </c:pt>
                <c:pt idx="9">
                  <c:v>44752</c:v>
                </c:pt>
                <c:pt idx="10">
                  <c:v>44753</c:v>
                </c:pt>
                <c:pt idx="11">
                  <c:v>44754</c:v>
                </c:pt>
                <c:pt idx="12">
                  <c:v>44755</c:v>
                </c:pt>
                <c:pt idx="13">
                  <c:v>44756</c:v>
                </c:pt>
                <c:pt idx="14">
                  <c:v>44757</c:v>
                </c:pt>
                <c:pt idx="15">
                  <c:v>44758</c:v>
                </c:pt>
                <c:pt idx="16">
                  <c:v>44759</c:v>
                </c:pt>
                <c:pt idx="17">
                  <c:v>44760</c:v>
                </c:pt>
                <c:pt idx="18">
                  <c:v>44761</c:v>
                </c:pt>
                <c:pt idx="19">
                  <c:v>44762</c:v>
                </c:pt>
                <c:pt idx="20">
                  <c:v>44763</c:v>
                </c:pt>
                <c:pt idx="21">
                  <c:v>44764</c:v>
                </c:pt>
                <c:pt idx="22">
                  <c:v>44765</c:v>
                </c:pt>
                <c:pt idx="23">
                  <c:v>44766</c:v>
                </c:pt>
                <c:pt idx="24">
                  <c:v>44767</c:v>
                </c:pt>
                <c:pt idx="25">
                  <c:v>44768</c:v>
                </c:pt>
                <c:pt idx="26">
                  <c:v>44769</c:v>
                </c:pt>
                <c:pt idx="27">
                  <c:v>44770</c:v>
                </c:pt>
                <c:pt idx="28">
                  <c:v>44771</c:v>
                </c:pt>
                <c:pt idx="29">
                  <c:v>44772</c:v>
                </c:pt>
                <c:pt idx="30">
                  <c:v>44773</c:v>
                </c:pt>
              </c:numCache>
            </c:numRef>
          </c:cat>
          <c:val>
            <c:numRef>
              <c:f>Sokoto!$M$77:$M$107</c:f>
              <c:numCache>
                <c:formatCode>General</c:formatCode>
                <c:ptCount val="31"/>
                <c:pt idx="0">
                  <c:v>75</c:v>
                </c:pt>
                <c:pt idx="1">
                  <c:v>103</c:v>
                </c:pt>
                <c:pt idx="2">
                  <c:v>135</c:v>
                </c:pt>
                <c:pt idx="3">
                  <c:v>77</c:v>
                </c:pt>
                <c:pt idx="4">
                  <c:v>75</c:v>
                </c:pt>
                <c:pt idx="5">
                  <c:v>108</c:v>
                </c:pt>
                <c:pt idx="6">
                  <c:v>65</c:v>
                </c:pt>
                <c:pt idx="7">
                  <c:v>51</c:v>
                </c:pt>
                <c:pt idx="8">
                  <c:v>0</c:v>
                </c:pt>
                <c:pt idx="9">
                  <c:v>19</c:v>
                </c:pt>
                <c:pt idx="10">
                  <c:v>0</c:v>
                </c:pt>
                <c:pt idx="11">
                  <c:v>54</c:v>
                </c:pt>
                <c:pt idx="12">
                  <c:v>60</c:v>
                </c:pt>
                <c:pt idx="13">
                  <c:v>61</c:v>
                </c:pt>
                <c:pt idx="14">
                  <c:v>85</c:v>
                </c:pt>
                <c:pt idx="15">
                  <c:v>71</c:v>
                </c:pt>
                <c:pt idx="16">
                  <c:v>113</c:v>
                </c:pt>
                <c:pt idx="17">
                  <c:v>83</c:v>
                </c:pt>
                <c:pt idx="18">
                  <c:v>86</c:v>
                </c:pt>
                <c:pt idx="19">
                  <c:v>102</c:v>
                </c:pt>
                <c:pt idx="20">
                  <c:v>76</c:v>
                </c:pt>
                <c:pt idx="21">
                  <c:v>77</c:v>
                </c:pt>
                <c:pt idx="22">
                  <c:v>88</c:v>
                </c:pt>
                <c:pt idx="23">
                  <c:v>108</c:v>
                </c:pt>
                <c:pt idx="24">
                  <c:v>82</c:v>
                </c:pt>
                <c:pt idx="25">
                  <c:v>76</c:v>
                </c:pt>
                <c:pt idx="26">
                  <c:v>104</c:v>
                </c:pt>
                <c:pt idx="27">
                  <c:v>73</c:v>
                </c:pt>
                <c:pt idx="28">
                  <c:v>109</c:v>
                </c:pt>
                <c:pt idx="29">
                  <c:v>80</c:v>
                </c:pt>
                <c:pt idx="30">
                  <c:v>116</c:v>
                </c:pt>
              </c:numCache>
            </c:numRef>
          </c:val>
          <c:smooth val="0"/>
          <c:extLst>
            <c:ext xmlns:c16="http://schemas.microsoft.com/office/drawing/2014/chart" uri="{C3380CC4-5D6E-409C-BE32-E72D297353CC}">
              <c16:uniqueId val="{00000001-BE20-4717-AFA0-7B01545CE0E9}"/>
            </c:ext>
          </c:extLst>
        </c:ser>
        <c:dLbls>
          <c:showLegendKey val="0"/>
          <c:showVal val="0"/>
          <c:showCatName val="0"/>
          <c:showSerName val="0"/>
          <c:showPercent val="0"/>
          <c:showBubbleSize val="0"/>
        </c:dLbls>
        <c:smooth val="0"/>
        <c:axId val="743882815"/>
        <c:axId val="753805119"/>
      </c:lineChart>
      <c:dateAx>
        <c:axId val="743882815"/>
        <c:scaling>
          <c:orientation val="minMax"/>
        </c:scaling>
        <c:delete val="0"/>
        <c:axPos val="b"/>
        <c:numFmt formatCode="m/d;@"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Gill Sans Nova Book" panose="020B0502020204020203" pitchFamily="34" charset="0"/>
                <a:ea typeface="+mn-ea"/>
                <a:cs typeface="+mn-cs"/>
              </a:defRPr>
            </a:pPr>
            <a:endParaRPr lang="en-US"/>
          </a:p>
        </c:txPr>
        <c:crossAx val="753805119"/>
        <c:crosses val="autoZero"/>
        <c:auto val="1"/>
        <c:lblOffset val="100"/>
        <c:baseTimeUnit val="days"/>
        <c:majorUnit val="3"/>
        <c:majorTimeUnit val="days"/>
      </c:dateAx>
      <c:valAx>
        <c:axId val="753805119"/>
        <c:scaling>
          <c:orientation val="minMax"/>
        </c:scaling>
        <c:delete val="1"/>
        <c:axPos val="l"/>
        <c:numFmt formatCode="General" sourceLinked="1"/>
        <c:majorTickMark val="none"/>
        <c:minorTickMark val="none"/>
        <c:tickLblPos val="nextTo"/>
        <c:crossAx val="743882815"/>
        <c:crosses val="autoZero"/>
        <c:crossBetween val="between"/>
      </c:valAx>
      <c:spPr>
        <a:noFill/>
        <a:ln>
          <a:noFill/>
        </a:ln>
        <a:effectLst/>
      </c:spPr>
    </c:plotArea>
    <c:legend>
      <c:legendPos val="t"/>
      <c:layout>
        <c:manualLayout>
          <c:xMode val="edge"/>
          <c:yMode val="edge"/>
          <c:x val="0.29847085473320284"/>
          <c:y val="5.7838993193959028E-2"/>
          <c:w val="0.44384936693362759"/>
          <c:h val="0.1836507728683543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Gill Sans Nova Book" panose="020B0502020204020203"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Gill Sans Nova Book" panose="020B0502020204020203"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0665979863413869E-2"/>
          <c:y val="0.17196785201771295"/>
          <c:w val="0.95022542730406856"/>
          <c:h val="0.5912366354651184"/>
        </c:manualLayout>
      </c:layout>
      <c:lineChart>
        <c:grouping val="standard"/>
        <c:varyColors val="0"/>
        <c:ser>
          <c:idx val="0"/>
          <c:order val="0"/>
          <c:tx>
            <c:strRef>
              <c:f>Kano!$K$83</c:f>
              <c:strCache>
                <c:ptCount val="1"/>
                <c:pt idx="0">
                  <c:v>Inflow</c:v>
                </c:pt>
              </c:strCache>
            </c:strRef>
          </c:tx>
          <c:spPr>
            <a:ln w="28575" cap="rnd">
              <a:solidFill>
                <a:srgbClr val="00339F"/>
              </a:solidFill>
              <a:round/>
            </a:ln>
            <a:effectLst/>
          </c:spPr>
          <c:marker>
            <c:symbol val="none"/>
          </c:marker>
          <c:cat>
            <c:numRef>
              <c:f>Kano!$J$84:$J$114</c:f>
              <c:numCache>
                <c:formatCode>yyyy\-mm\-dd</c:formatCode>
                <c:ptCount val="31"/>
                <c:pt idx="0">
                  <c:v>44743</c:v>
                </c:pt>
                <c:pt idx="1">
                  <c:v>44744</c:v>
                </c:pt>
                <c:pt idx="2">
                  <c:v>44745</c:v>
                </c:pt>
                <c:pt idx="3">
                  <c:v>44746</c:v>
                </c:pt>
                <c:pt idx="4">
                  <c:v>44747</c:v>
                </c:pt>
                <c:pt idx="5">
                  <c:v>44748</c:v>
                </c:pt>
                <c:pt idx="6">
                  <c:v>44749</c:v>
                </c:pt>
                <c:pt idx="7">
                  <c:v>44750</c:v>
                </c:pt>
                <c:pt idx="8">
                  <c:v>44751</c:v>
                </c:pt>
                <c:pt idx="9">
                  <c:v>44752</c:v>
                </c:pt>
                <c:pt idx="10">
                  <c:v>44753</c:v>
                </c:pt>
                <c:pt idx="11">
                  <c:v>44754</c:v>
                </c:pt>
                <c:pt idx="12">
                  <c:v>44755</c:v>
                </c:pt>
                <c:pt idx="13">
                  <c:v>44756</c:v>
                </c:pt>
                <c:pt idx="14">
                  <c:v>44757</c:v>
                </c:pt>
                <c:pt idx="15">
                  <c:v>44758</c:v>
                </c:pt>
                <c:pt idx="16">
                  <c:v>44759</c:v>
                </c:pt>
                <c:pt idx="17">
                  <c:v>44760</c:v>
                </c:pt>
                <c:pt idx="18">
                  <c:v>44761</c:v>
                </c:pt>
                <c:pt idx="19">
                  <c:v>44762</c:v>
                </c:pt>
                <c:pt idx="20">
                  <c:v>44763</c:v>
                </c:pt>
                <c:pt idx="21">
                  <c:v>44764</c:v>
                </c:pt>
                <c:pt idx="22">
                  <c:v>44765</c:v>
                </c:pt>
                <c:pt idx="23">
                  <c:v>44766</c:v>
                </c:pt>
                <c:pt idx="24">
                  <c:v>44767</c:v>
                </c:pt>
                <c:pt idx="25">
                  <c:v>44768</c:v>
                </c:pt>
                <c:pt idx="26">
                  <c:v>44769</c:v>
                </c:pt>
                <c:pt idx="27">
                  <c:v>44770</c:v>
                </c:pt>
                <c:pt idx="28">
                  <c:v>44771</c:v>
                </c:pt>
                <c:pt idx="29">
                  <c:v>44772</c:v>
                </c:pt>
                <c:pt idx="30">
                  <c:v>44773</c:v>
                </c:pt>
              </c:numCache>
            </c:numRef>
          </c:cat>
          <c:val>
            <c:numRef>
              <c:f>Kano!$K$84:$K$114</c:f>
              <c:numCache>
                <c:formatCode>General</c:formatCode>
                <c:ptCount val="31"/>
                <c:pt idx="0">
                  <c:v>282</c:v>
                </c:pt>
                <c:pt idx="1">
                  <c:v>368</c:v>
                </c:pt>
                <c:pt idx="2">
                  <c:v>283</c:v>
                </c:pt>
                <c:pt idx="3">
                  <c:v>338</c:v>
                </c:pt>
                <c:pt idx="4">
                  <c:v>325</c:v>
                </c:pt>
                <c:pt idx="5">
                  <c:v>350</c:v>
                </c:pt>
                <c:pt idx="6">
                  <c:v>355</c:v>
                </c:pt>
                <c:pt idx="7">
                  <c:v>350</c:v>
                </c:pt>
                <c:pt idx="8">
                  <c:v>0</c:v>
                </c:pt>
                <c:pt idx="9">
                  <c:v>201</c:v>
                </c:pt>
                <c:pt idx="10">
                  <c:v>0</c:v>
                </c:pt>
                <c:pt idx="11">
                  <c:v>282</c:v>
                </c:pt>
                <c:pt idx="12">
                  <c:v>337</c:v>
                </c:pt>
                <c:pt idx="13">
                  <c:v>312</c:v>
                </c:pt>
                <c:pt idx="14">
                  <c:v>294</c:v>
                </c:pt>
                <c:pt idx="15">
                  <c:v>277</c:v>
                </c:pt>
                <c:pt idx="16">
                  <c:v>262</c:v>
                </c:pt>
                <c:pt idx="17">
                  <c:v>299</c:v>
                </c:pt>
                <c:pt idx="18">
                  <c:v>325</c:v>
                </c:pt>
                <c:pt idx="19">
                  <c:v>295</c:v>
                </c:pt>
                <c:pt idx="20">
                  <c:v>402</c:v>
                </c:pt>
                <c:pt idx="21">
                  <c:v>292</c:v>
                </c:pt>
                <c:pt idx="22">
                  <c:v>287</c:v>
                </c:pt>
                <c:pt idx="23">
                  <c:v>302</c:v>
                </c:pt>
                <c:pt idx="24">
                  <c:v>298</c:v>
                </c:pt>
                <c:pt idx="25">
                  <c:v>339</c:v>
                </c:pt>
                <c:pt idx="26">
                  <c:v>305</c:v>
                </c:pt>
                <c:pt idx="27">
                  <c:v>290</c:v>
                </c:pt>
                <c:pt idx="28">
                  <c:v>275</c:v>
                </c:pt>
                <c:pt idx="29">
                  <c:v>271</c:v>
                </c:pt>
                <c:pt idx="30">
                  <c:v>268</c:v>
                </c:pt>
              </c:numCache>
            </c:numRef>
          </c:val>
          <c:smooth val="0"/>
          <c:extLst>
            <c:ext xmlns:c16="http://schemas.microsoft.com/office/drawing/2014/chart" uri="{C3380CC4-5D6E-409C-BE32-E72D297353CC}">
              <c16:uniqueId val="{00000000-6ADB-43AA-B4B8-15B45D84C5E8}"/>
            </c:ext>
          </c:extLst>
        </c:ser>
        <c:ser>
          <c:idx val="1"/>
          <c:order val="1"/>
          <c:tx>
            <c:strRef>
              <c:f>Kano!$L$83</c:f>
              <c:strCache>
                <c:ptCount val="1"/>
                <c:pt idx="0">
                  <c:v>Outflow</c:v>
                </c:pt>
              </c:strCache>
            </c:strRef>
          </c:tx>
          <c:spPr>
            <a:ln w="28575" cap="rnd">
              <a:solidFill>
                <a:srgbClr val="55B6B2"/>
              </a:solidFill>
              <a:round/>
            </a:ln>
            <a:effectLst/>
          </c:spPr>
          <c:marker>
            <c:symbol val="none"/>
          </c:marker>
          <c:cat>
            <c:numRef>
              <c:f>Kano!$J$84:$J$114</c:f>
              <c:numCache>
                <c:formatCode>yyyy\-mm\-dd</c:formatCode>
                <c:ptCount val="31"/>
                <c:pt idx="0">
                  <c:v>44743</c:v>
                </c:pt>
                <c:pt idx="1">
                  <c:v>44744</c:v>
                </c:pt>
                <c:pt idx="2">
                  <c:v>44745</c:v>
                </c:pt>
                <c:pt idx="3">
                  <c:v>44746</c:v>
                </c:pt>
                <c:pt idx="4">
                  <c:v>44747</c:v>
                </c:pt>
                <c:pt idx="5">
                  <c:v>44748</c:v>
                </c:pt>
                <c:pt idx="6">
                  <c:v>44749</c:v>
                </c:pt>
                <c:pt idx="7">
                  <c:v>44750</c:v>
                </c:pt>
                <c:pt idx="8">
                  <c:v>44751</c:v>
                </c:pt>
                <c:pt idx="9">
                  <c:v>44752</c:v>
                </c:pt>
                <c:pt idx="10">
                  <c:v>44753</c:v>
                </c:pt>
                <c:pt idx="11">
                  <c:v>44754</c:v>
                </c:pt>
                <c:pt idx="12">
                  <c:v>44755</c:v>
                </c:pt>
                <c:pt idx="13">
                  <c:v>44756</c:v>
                </c:pt>
                <c:pt idx="14">
                  <c:v>44757</c:v>
                </c:pt>
                <c:pt idx="15">
                  <c:v>44758</c:v>
                </c:pt>
                <c:pt idx="16">
                  <c:v>44759</c:v>
                </c:pt>
                <c:pt idx="17">
                  <c:v>44760</c:v>
                </c:pt>
                <c:pt idx="18">
                  <c:v>44761</c:v>
                </c:pt>
                <c:pt idx="19">
                  <c:v>44762</c:v>
                </c:pt>
                <c:pt idx="20">
                  <c:v>44763</c:v>
                </c:pt>
                <c:pt idx="21">
                  <c:v>44764</c:v>
                </c:pt>
                <c:pt idx="22">
                  <c:v>44765</c:v>
                </c:pt>
                <c:pt idx="23">
                  <c:v>44766</c:v>
                </c:pt>
                <c:pt idx="24">
                  <c:v>44767</c:v>
                </c:pt>
                <c:pt idx="25">
                  <c:v>44768</c:v>
                </c:pt>
                <c:pt idx="26">
                  <c:v>44769</c:v>
                </c:pt>
                <c:pt idx="27">
                  <c:v>44770</c:v>
                </c:pt>
                <c:pt idx="28">
                  <c:v>44771</c:v>
                </c:pt>
                <c:pt idx="29">
                  <c:v>44772</c:v>
                </c:pt>
                <c:pt idx="30">
                  <c:v>44773</c:v>
                </c:pt>
              </c:numCache>
            </c:numRef>
          </c:cat>
          <c:val>
            <c:numRef>
              <c:f>Kano!$L$84:$L$114</c:f>
              <c:numCache>
                <c:formatCode>General</c:formatCode>
                <c:ptCount val="31"/>
                <c:pt idx="0">
                  <c:v>547</c:v>
                </c:pt>
                <c:pt idx="1">
                  <c:v>676</c:v>
                </c:pt>
                <c:pt idx="2">
                  <c:v>575</c:v>
                </c:pt>
                <c:pt idx="3">
                  <c:v>633</c:v>
                </c:pt>
                <c:pt idx="4">
                  <c:v>608</c:v>
                </c:pt>
                <c:pt idx="5">
                  <c:v>696</c:v>
                </c:pt>
                <c:pt idx="6">
                  <c:v>671</c:v>
                </c:pt>
                <c:pt idx="7">
                  <c:v>591</c:v>
                </c:pt>
                <c:pt idx="8">
                  <c:v>0</c:v>
                </c:pt>
                <c:pt idx="9">
                  <c:v>326</c:v>
                </c:pt>
                <c:pt idx="10">
                  <c:v>0</c:v>
                </c:pt>
                <c:pt idx="11">
                  <c:v>484</c:v>
                </c:pt>
                <c:pt idx="12">
                  <c:v>569</c:v>
                </c:pt>
                <c:pt idx="13">
                  <c:v>541</c:v>
                </c:pt>
                <c:pt idx="14">
                  <c:v>529</c:v>
                </c:pt>
                <c:pt idx="15">
                  <c:v>531</c:v>
                </c:pt>
                <c:pt idx="16">
                  <c:v>491</c:v>
                </c:pt>
                <c:pt idx="17">
                  <c:v>569</c:v>
                </c:pt>
                <c:pt idx="18">
                  <c:v>770</c:v>
                </c:pt>
                <c:pt idx="19">
                  <c:v>584</c:v>
                </c:pt>
                <c:pt idx="20">
                  <c:v>751</c:v>
                </c:pt>
                <c:pt idx="21">
                  <c:v>566</c:v>
                </c:pt>
                <c:pt idx="22">
                  <c:v>565</c:v>
                </c:pt>
                <c:pt idx="23">
                  <c:v>584</c:v>
                </c:pt>
                <c:pt idx="24">
                  <c:v>685</c:v>
                </c:pt>
                <c:pt idx="25">
                  <c:v>633</c:v>
                </c:pt>
                <c:pt idx="26">
                  <c:v>651</c:v>
                </c:pt>
                <c:pt idx="27">
                  <c:v>563</c:v>
                </c:pt>
                <c:pt idx="28">
                  <c:v>541</c:v>
                </c:pt>
                <c:pt idx="29">
                  <c:v>502</c:v>
                </c:pt>
                <c:pt idx="30">
                  <c:v>513</c:v>
                </c:pt>
              </c:numCache>
            </c:numRef>
          </c:val>
          <c:smooth val="0"/>
          <c:extLst>
            <c:ext xmlns:c16="http://schemas.microsoft.com/office/drawing/2014/chart" uri="{C3380CC4-5D6E-409C-BE32-E72D297353CC}">
              <c16:uniqueId val="{00000001-6ADB-43AA-B4B8-15B45D84C5E8}"/>
            </c:ext>
          </c:extLst>
        </c:ser>
        <c:dLbls>
          <c:showLegendKey val="0"/>
          <c:showVal val="0"/>
          <c:showCatName val="0"/>
          <c:showSerName val="0"/>
          <c:showPercent val="0"/>
          <c:showBubbleSize val="0"/>
        </c:dLbls>
        <c:smooth val="0"/>
        <c:axId val="432011743"/>
        <c:axId val="868636511"/>
      </c:lineChart>
      <c:dateAx>
        <c:axId val="432011743"/>
        <c:scaling>
          <c:orientation val="minMax"/>
        </c:scaling>
        <c:delete val="0"/>
        <c:axPos val="b"/>
        <c:numFmt formatCode="m/d;@"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Gill Sans Nova" panose="020B0602020104020203" pitchFamily="34" charset="0"/>
                <a:ea typeface="+mn-ea"/>
                <a:cs typeface="+mn-cs"/>
              </a:defRPr>
            </a:pPr>
            <a:endParaRPr lang="en-US"/>
          </a:p>
        </c:txPr>
        <c:crossAx val="868636511"/>
        <c:crosses val="autoZero"/>
        <c:auto val="1"/>
        <c:lblOffset val="100"/>
        <c:baseTimeUnit val="days"/>
        <c:majorUnit val="3"/>
        <c:majorTimeUnit val="days"/>
      </c:dateAx>
      <c:valAx>
        <c:axId val="868636511"/>
        <c:scaling>
          <c:orientation val="minMax"/>
        </c:scaling>
        <c:delete val="1"/>
        <c:axPos val="l"/>
        <c:numFmt formatCode="General" sourceLinked="1"/>
        <c:majorTickMark val="none"/>
        <c:minorTickMark val="none"/>
        <c:tickLblPos val="nextTo"/>
        <c:crossAx val="432011743"/>
        <c:crosses val="autoZero"/>
        <c:crossBetween val="between"/>
      </c:valAx>
      <c:spPr>
        <a:noFill/>
        <a:ln>
          <a:noFill/>
        </a:ln>
        <a:effectLst/>
      </c:spPr>
    </c:plotArea>
    <c:legend>
      <c:legendPos val="t"/>
      <c:layout>
        <c:manualLayout>
          <c:xMode val="edge"/>
          <c:yMode val="edge"/>
          <c:x val="0.30413579668010876"/>
          <c:y val="3.7891221631021495E-2"/>
          <c:w val="0.44873184125879878"/>
          <c:h val="0.168240227038339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Gill Sans Nova" panose="020B0602020104020203"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Gill Sans Nova" panose="020B0602020104020203" pitchFamily="34"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9715759991035468E-2"/>
          <c:y val="0.14758383620490587"/>
          <c:w val="0.96056848001792905"/>
          <c:h val="0.48438806693396486"/>
        </c:manualLayout>
      </c:layout>
      <c:lineChart>
        <c:grouping val="standard"/>
        <c:varyColors val="0"/>
        <c:ser>
          <c:idx val="0"/>
          <c:order val="0"/>
          <c:tx>
            <c:strRef>
              <c:f>Sheet2!$B$1</c:f>
              <c:strCache>
                <c:ptCount val="1"/>
                <c:pt idx="0">
                  <c:v>Incoming flow</c:v>
                </c:pt>
              </c:strCache>
            </c:strRef>
          </c:tx>
          <c:spPr>
            <a:ln w="28575" cap="rnd">
              <a:solidFill>
                <a:srgbClr val="00339F"/>
              </a:solidFill>
              <a:round/>
            </a:ln>
            <a:effectLst/>
          </c:spPr>
          <c:marker>
            <c:symbol val="circle"/>
            <c:size val="5"/>
            <c:spPr>
              <a:solidFill>
                <a:srgbClr val="00339F"/>
              </a:solidFill>
              <a:ln w="9525">
                <a:solidFill>
                  <a:srgbClr val="00339F"/>
                </a:solidFill>
              </a:ln>
              <a:effectLst/>
            </c:spPr>
          </c:marker>
          <c:cat>
            <c:numRef>
              <c:f>Sheet2!$A$2:$A$66</c:f>
              <c:numCache>
                <c:formatCode>mmm\-yy</c:formatCode>
                <c:ptCount val="65"/>
                <c:pt idx="0">
                  <c:v>42795</c:v>
                </c:pt>
                <c:pt idx="1">
                  <c:v>42826</c:v>
                </c:pt>
                <c:pt idx="2">
                  <c:v>42856</c:v>
                </c:pt>
                <c:pt idx="3">
                  <c:v>42887</c:v>
                </c:pt>
                <c:pt idx="4">
                  <c:v>42917</c:v>
                </c:pt>
                <c:pt idx="5">
                  <c:v>42948</c:v>
                </c:pt>
                <c:pt idx="6">
                  <c:v>42979</c:v>
                </c:pt>
                <c:pt idx="7">
                  <c:v>43009</c:v>
                </c:pt>
                <c:pt idx="8">
                  <c:v>43040</c:v>
                </c:pt>
                <c:pt idx="9">
                  <c:v>43070</c:v>
                </c:pt>
                <c:pt idx="10">
                  <c:v>43101</c:v>
                </c:pt>
                <c:pt idx="11">
                  <c:v>43132</c:v>
                </c:pt>
                <c:pt idx="12">
                  <c:v>43160</c:v>
                </c:pt>
                <c:pt idx="13">
                  <c:v>43191</c:v>
                </c:pt>
                <c:pt idx="14">
                  <c:v>43221</c:v>
                </c:pt>
                <c:pt idx="15">
                  <c:v>43252</c:v>
                </c:pt>
                <c:pt idx="16">
                  <c:v>43282</c:v>
                </c:pt>
                <c:pt idx="17">
                  <c:v>43313</c:v>
                </c:pt>
                <c:pt idx="18">
                  <c:v>43344</c:v>
                </c:pt>
                <c:pt idx="19">
                  <c:v>43374</c:v>
                </c:pt>
                <c:pt idx="20">
                  <c:v>43405</c:v>
                </c:pt>
                <c:pt idx="21">
                  <c:v>43435</c:v>
                </c:pt>
                <c:pt idx="22">
                  <c:v>43466</c:v>
                </c:pt>
                <c:pt idx="23">
                  <c:v>43497</c:v>
                </c:pt>
                <c:pt idx="24">
                  <c:v>43525</c:v>
                </c:pt>
                <c:pt idx="25">
                  <c:v>43556</c:v>
                </c:pt>
                <c:pt idx="26">
                  <c:v>43586</c:v>
                </c:pt>
                <c:pt idx="27">
                  <c:v>43617</c:v>
                </c:pt>
                <c:pt idx="28">
                  <c:v>43647</c:v>
                </c:pt>
                <c:pt idx="29">
                  <c:v>43678</c:v>
                </c:pt>
                <c:pt idx="30">
                  <c:v>43709</c:v>
                </c:pt>
                <c:pt idx="31">
                  <c:v>43739</c:v>
                </c:pt>
                <c:pt idx="32">
                  <c:v>43770</c:v>
                </c:pt>
                <c:pt idx="33">
                  <c:v>43800</c:v>
                </c:pt>
                <c:pt idx="34">
                  <c:v>43831</c:v>
                </c:pt>
                <c:pt idx="35">
                  <c:v>43862</c:v>
                </c:pt>
                <c:pt idx="36">
                  <c:v>43891</c:v>
                </c:pt>
                <c:pt idx="37">
                  <c:v>43922</c:v>
                </c:pt>
                <c:pt idx="38">
                  <c:v>43952</c:v>
                </c:pt>
                <c:pt idx="39">
                  <c:v>43983</c:v>
                </c:pt>
                <c:pt idx="40">
                  <c:v>44013</c:v>
                </c:pt>
                <c:pt idx="41">
                  <c:v>44044</c:v>
                </c:pt>
                <c:pt idx="42">
                  <c:v>44075</c:v>
                </c:pt>
                <c:pt idx="43">
                  <c:v>44105</c:v>
                </c:pt>
                <c:pt idx="44">
                  <c:v>44136</c:v>
                </c:pt>
                <c:pt idx="45">
                  <c:v>44166</c:v>
                </c:pt>
                <c:pt idx="46">
                  <c:v>44197</c:v>
                </c:pt>
                <c:pt idx="47">
                  <c:v>44228</c:v>
                </c:pt>
                <c:pt idx="48">
                  <c:v>44256</c:v>
                </c:pt>
                <c:pt idx="49">
                  <c:v>44287</c:v>
                </c:pt>
                <c:pt idx="50">
                  <c:v>44317</c:v>
                </c:pt>
                <c:pt idx="51">
                  <c:v>44348</c:v>
                </c:pt>
                <c:pt idx="52">
                  <c:v>44378</c:v>
                </c:pt>
                <c:pt idx="53">
                  <c:v>44409</c:v>
                </c:pt>
                <c:pt idx="54">
                  <c:v>44440</c:v>
                </c:pt>
                <c:pt idx="55">
                  <c:v>44470</c:v>
                </c:pt>
                <c:pt idx="56">
                  <c:v>44501</c:v>
                </c:pt>
                <c:pt idx="57">
                  <c:v>44531</c:v>
                </c:pt>
                <c:pt idx="58">
                  <c:v>44562</c:v>
                </c:pt>
                <c:pt idx="59">
                  <c:v>44593</c:v>
                </c:pt>
                <c:pt idx="60">
                  <c:v>44621</c:v>
                </c:pt>
                <c:pt idx="61">
                  <c:v>44652</c:v>
                </c:pt>
                <c:pt idx="62">
                  <c:v>44682</c:v>
                </c:pt>
                <c:pt idx="63">
                  <c:v>44713</c:v>
                </c:pt>
                <c:pt idx="64">
                  <c:v>44743</c:v>
                </c:pt>
              </c:numCache>
            </c:numRef>
          </c:cat>
          <c:val>
            <c:numRef>
              <c:f>Sheet2!$B$2:$B$66</c:f>
              <c:numCache>
                <c:formatCode>#,##0</c:formatCode>
                <c:ptCount val="65"/>
                <c:pt idx="0">
                  <c:v>332</c:v>
                </c:pt>
                <c:pt idx="1">
                  <c:v>40</c:v>
                </c:pt>
                <c:pt idx="2">
                  <c:v>51</c:v>
                </c:pt>
                <c:pt idx="3">
                  <c:v>5323</c:v>
                </c:pt>
                <c:pt idx="4">
                  <c:v>7878</c:v>
                </c:pt>
                <c:pt idx="5">
                  <c:v>157</c:v>
                </c:pt>
                <c:pt idx="6">
                  <c:v>10529</c:v>
                </c:pt>
                <c:pt idx="7">
                  <c:v>10428</c:v>
                </c:pt>
                <c:pt idx="8">
                  <c:v>9763</c:v>
                </c:pt>
                <c:pt idx="9">
                  <c:v>10505</c:v>
                </c:pt>
                <c:pt idx="10">
                  <c:v>11715</c:v>
                </c:pt>
                <c:pt idx="11">
                  <c:v>11526</c:v>
                </c:pt>
                <c:pt idx="12">
                  <c:v>11366</c:v>
                </c:pt>
                <c:pt idx="13">
                  <c:v>10313</c:v>
                </c:pt>
                <c:pt idx="14">
                  <c:v>10101</c:v>
                </c:pt>
                <c:pt idx="15">
                  <c:v>10004</c:v>
                </c:pt>
                <c:pt idx="16">
                  <c:v>13093</c:v>
                </c:pt>
                <c:pt idx="17">
                  <c:v>13729</c:v>
                </c:pt>
                <c:pt idx="18">
                  <c:v>12262</c:v>
                </c:pt>
                <c:pt idx="19">
                  <c:v>14748</c:v>
                </c:pt>
                <c:pt idx="20">
                  <c:v>15557</c:v>
                </c:pt>
                <c:pt idx="21">
                  <c:v>16175</c:v>
                </c:pt>
                <c:pt idx="22">
                  <c:v>15840</c:v>
                </c:pt>
                <c:pt idx="23">
                  <c:v>12620</c:v>
                </c:pt>
                <c:pt idx="24">
                  <c:v>10887</c:v>
                </c:pt>
                <c:pt idx="25">
                  <c:v>16250</c:v>
                </c:pt>
                <c:pt idx="26">
                  <c:v>15720</c:v>
                </c:pt>
                <c:pt idx="27">
                  <c:v>14633</c:v>
                </c:pt>
                <c:pt idx="28">
                  <c:v>16863</c:v>
                </c:pt>
                <c:pt idx="29">
                  <c:v>14027</c:v>
                </c:pt>
                <c:pt idx="30">
                  <c:v>10464</c:v>
                </c:pt>
                <c:pt idx="31">
                  <c:v>8666</c:v>
                </c:pt>
                <c:pt idx="32">
                  <c:v>11029</c:v>
                </c:pt>
                <c:pt idx="33">
                  <c:v>12232</c:v>
                </c:pt>
                <c:pt idx="34">
                  <c:v>11901</c:v>
                </c:pt>
                <c:pt idx="35">
                  <c:v>11445</c:v>
                </c:pt>
                <c:pt idx="36">
                  <c:v>10114</c:v>
                </c:pt>
                <c:pt idx="37">
                  <c:v>6807</c:v>
                </c:pt>
                <c:pt idx="38">
                  <c:v>7424</c:v>
                </c:pt>
                <c:pt idx="39">
                  <c:v>8186</c:v>
                </c:pt>
                <c:pt idx="40">
                  <c:v>10036</c:v>
                </c:pt>
                <c:pt idx="41">
                  <c:v>10969.25</c:v>
                </c:pt>
                <c:pt idx="42">
                  <c:v>11909</c:v>
                </c:pt>
                <c:pt idx="43">
                  <c:v>11743</c:v>
                </c:pt>
                <c:pt idx="44">
                  <c:v>12233</c:v>
                </c:pt>
                <c:pt idx="45">
                  <c:v>12747</c:v>
                </c:pt>
                <c:pt idx="46">
                  <c:v>12503</c:v>
                </c:pt>
                <c:pt idx="47">
                  <c:v>11218</c:v>
                </c:pt>
                <c:pt idx="48">
                  <c:v>12970</c:v>
                </c:pt>
                <c:pt idx="59">
                  <c:v>10821</c:v>
                </c:pt>
                <c:pt idx="60">
                  <c:v>11175</c:v>
                </c:pt>
                <c:pt idx="61">
                  <c:v>9681</c:v>
                </c:pt>
                <c:pt idx="62">
                  <c:v>11555</c:v>
                </c:pt>
                <c:pt idx="63">
                  <c:v>11365.810000000001</c:v>
                </c:pt>
                <c:pt idx="64">
                  <c:v>12153</c:v>
                </c:pt>
              </c:numCache>
            </c:numRef>
          </c:val>
          <c:smooth val="0"/>
          <c:extLst>
            <c:ext xmlns:c16="http://schemas.microsoft.com/office/drawing/2014/chart" uri="{C3380CC4-5D6E-409C-BE32-E72D297353CC}">
              <c16:uniqueId val="{00000000-3DB5-4817-BB29-730FF4168E65}"/>
            </c:ext>
          </c:extLst>
        </c:ser>
        <c:ser>
          <c:idx val="1"/>
          <c:order val="1"/>
          <c:tx>
            <c:strRef>
              <c:f>Sheet2!$C$1</c:f>
              <c:strCache>
                <c:ptCount val="1"/>
                <c:pt idx="0">
                  <c:v>Outgoing flow</c:v>
                </c:pt>
              </c:strCache>
            </c:strRef>
          </c:tx>
          <c:spPr>
            <a:ln w="28575" cap="rnd">
              <a:solidFill>
                <a:srgbClr val="55B6B2"/>
              </a:solidFill>
              <a:round/>
            </a:ln>
            <a:effectLst/>
          </c:spPr>
          <c:marker>
            <c:symbol val="circle"/>
            <c:size val="5"/>
            <c:spPr>
              <a:solidFill>
                <a:srgbClr val="55B6B2"/>
              </a:solidFill>
              <a:ln w="9525">
                <a:solidFill>
                  <a:srgbClr val="55B6B2"/>
                </a:solidFill>
              </a:ln>
              <a:effectLst/>
            </c:spPr>
          </c:marker>
          <c:cat>
            <c:numRef>
              <c:f>Sheet2!$A$2:$A$66</c:f>
              <c:numCache>
                <c:formatCode>mmm\-yy</c:formatCode>
                <c:ptCount val="65"/>
                <c:pt idx="0">
                  <c:v>42795</c:v>
                </c:pt>
                <c:pt idx="1">
                  <c:v>42826</c:v>
                </c:pt>
                <c:pt idx="2">
                  <c:v>42856</c:v>
                </c:pt>
                <c:pt idx="3">
                  <c:v>42887</c:v>
                </c:pt>
                <c:pt idx="4">
                  <c:v>42917</c:v>
                </c:pt>
                <c:pt idx="5">
                  <c:v>42948</c:v>
                </c:pt>
                <c:pt idx="6">
                  <c:v>42979</c:v>
                </c:pt>
                <c:pt idx="7">
                  <c:v>43009</c:v>
                </c:pt>
                <c:pt idx="8">
                  <c:v>43040</c:v>
                </c:pt>
                <c:pt idx="9">
                  <c:v>43070</c:v>
                </c:pt>
                <c:pt idx="10">
                  <c:v>43101</c:v>
                </c:pt>
                <c:pt idx="11">
                  <c:v>43132</c:v>
                </c:pt>
                <c:pt idx="12">
                  <c:v>43160</c:v>
                </c:pt>
                <c:pt idx="13">
                  <c:v>43191</c:v>
                </c:pt>
                <c:pt idx="14">
                  <c:v>43221</c:v>
                </c:pt>
                <c:pt idx="15">
                  <c:v>43252</c:v>
                </c:pt>
                <c:pt idx="16">
                  <c:v>43282</c:v>
                </c:pt>
                <c:pt idx="17">
                  <c:v>43313</c:v>
                </c:pt>
                <c:pt idx="18">
                  <c:v>43344</c:v>
                </c:pt>
                <c:pt idx="19">
                  <c:v>43374</c:v>
                </c:pt>
                <c:pt idx="20">
                  <c:v>43405</c:v>
                </c:pt>
                <c:pt idx="21">
                  <c:v>43435</c:v>
                </c:pt>
                <c:pt idx="22">
                  <c:v>43466</c:v>
                </c:pt>
                <c:pt idx="23">
                  <c:v>43497</c:v>
                </c:pt>
                <c:pt idx="24">
                  <c:v>43525</c:v>
                </c:pt>
                <c:pt idx="25">
                  <c:v>43556</c:v>
                </c:pt>
                <c:pt idx="26">
                  <c:v>43586</c:v>
                </c:pt>
                <c:pt idx="27">
                  <c:v>43617</c:v>
                </c:pt>
                <c:pt idx="28">
                  <c:v>43647</c:v>
                </c:pt>
                <c:pt idx="29">
                  <c:v>43678</c:v>
                </c:pt>
                <c:pt idx="30">
                  <c:v>43709</c:v>
                </c:pt>
                <c:pt idx="31">
                  <c:v>43739</c:v>
                </c:pt>
                <c:pt idx="32">
                  <c:v>43770</c:v>
                </c:pt>
                <c:pt idx="33">
                  <c:v>43800</c:v>
                </c:pt>
                <c:pt idx="34">
                  <c:v>43831</c:v>
                </c:pt>
                <c:pt idx="35">
                  <c:v>43862</c:v>
                </c:pt>
                <c:pt idx="36">
                  <c:v>43891</c:v>
                </c:pt>
                <c:pt idx="37">
                  <c:v>43922</c:v>
                </c:pt>
                <c:pt idx="38">
                  <c:v>43952</c:v>
                </c:pt>
                <c:pt idx="39">
                  <c:v>43983</c:v>
                </c:pt>
                <c:pt idx="40">
                  <c:v>44013</c:v>
                </c:pt>
                <c:pt idx="41">
                  <c:v>44044</c:v>
                </c:pt>
                <c:pt idx="42">
                  <c:v>44075</c:v>
                </c:pt>
                <c:pt idx="43">
                  <c:v>44105</c:v>
                </c:pt>
                <c:pt idx="44">
                  <c:v>44136</c:v>
                </c:pt>
                <c:pt idx="45">
                  <c:v>44166</c:v>
                </c:pt>
                <c:pt idx="46">
                  <c:v>44197</c:v>
                </c:pt>
                <c:pt idx="47">
                  <c:v>44228</c:v>
                </c:pt>
                <c:pt idx="48">
                  <c:v>44256</c:v>
                </c:pt>
                <c:pt idx="49">
                  <c:v>44287</c:v>
                </c:pt>
                <c:pt idx="50">
                  <c:v>44317</c:v>
                </c:pt>
                <c:pt idx="51">
                  <c:v>44348</c:v>
                </c:pt>
                <c:pt idx="52">
                  <c:v>44378</c:v>
                </c:pt>
                <c:pt idx="53">
                  <c:v>44409</c:v>
                </c:pt>
                <c:pt idx="54">
                  <c:v>44440</c:v>
                </c:pt>
                <c:pt idx="55">
                  <c:v>44470</c:v>
                </c:pt>
                <c:pt idx="56">
                  <c:v>44501</c:v>
                </c:pt>
                <c:pt idx="57">
                  <c:v>44531</c:v>
                </c:pt>
                <c:pt idx="58">
                  <c:v>44562</c:v>
                </c:pt>
                <c:pt idx="59">
                  <c:v>44593</c:v>
                </c:pt>
                <c:pt idx="60">
                  <c:v>44621</c:v>
                </c:pt>
                <c:pt idx="61">
                  <c:v>44652</c:v>
                </c:pt>
                <c:pt idx="62">
                  <c:v>44682</c:v>
                </c:pt>
                <c:pt idx="63">
                  <c:v>44713</c:v>
                </c:pt>
                <c:pt idx="64">
                  <c:v>44743</c:v>
                </c:pt>
              </c:numCache>
            </c:numRef>
          </c:cat>
          <c:val>
            <c:numRef>
              <c:f>Sheet2!$C$2:$C$66</c:f>
              <c:numCache>
                <c:formatCode>#,##0</c:formatCode>
                <c:ptCount val="65"/>
                <c:pt idx="0">
                  <c:v>21156</c:v>
                </c:pt>
                <c:pt idx="1">
                  <c:v>28365</c:v>
                </c:pt>
                <c:pt idx="2">
                  <c:v>26285</c:v>
                </c:pt>
                <c:pt idx="3">
                  <c:v>15654</c:v>
                </c:pt>
                <c:pt idx="4">
                  <c:v>15522</c:v>
                </c:pt>
                <c:pt idx="5">
                  <c:v>2315</c:v>
                </c:pt>
                <c:pt idx="6">
                  <c:v>21075</c:v>
                </c:pt>
                <c:pt idx="7">
                  <c:v>24769</c:v>
                </c:pt>
                <c:pt idx="8">
                  <c:v>22825</c:v>
                </c:pt>
                <c:pt idx="9">
                  <c:v>24008</c:v>
                </c:pt>
                <c:pt idx="10">
                  <c:v>25642</c:v>
                </c:pt>
                <c:pt idx="11">
                  <c:v>26912</c:v>
                </c:pt>
                <c:pt idx="12">
                  <c:v>24825</c:v>
                </c:pt>
                <c:pt idx="13">
                  <c:v>26049</c:v>
                </c:pt>
                <c:pt idx="14">
                  <c:v>27229</c:v>
                </c:pt>
                <c:pt idx="15">
                  <c:v>26170</c:v>
                </c:pt>
                <c:pt idx="16">
                  <c:v>28105</c:v>
                </c:pt>
                <c:pt idx="17">
                  <c:v>27091</c:v>
                </c:pt>
                <c:pt idx="18">
                  <c:v>27331</c:v>
                </c:pt>
                <c:pt idx="19">
                  <c:v>30908</c:v>
                </c:pt>
                <c:pt idx="20">
                  <c:v>32412</c:v>
                </c:pt>
                <c:pt idx="21">
                  <c:v>33441</c:v>
                </c:pt>
                <c:pt idx="22">
                  <c:v>34319</c:v>
                </c:pt>
                <c:pt idx="23">
                  <c:v>26165</c:v>
                </c:pt>
                <c:pt idx="24">
                  <c:v>24619</c:v>
                </c:pt>
                <c:pt idx="25">
                  <c:v>30555</c:v>
                </c:pt>
                <c:pt idx="26">
                  <c:v>29728</c:v>
                </c:pt>
                <c:pt idx="27">
                  <c:v>27944</c:v>
                </c:pt>
                <c:pt idx="28">
                  <c:v>30649</c:v>
                </c:pt>
                <c:pt idx="29">
                  <c:v>27328</c:v>
                </c:pt>
                <c:pt idx="30">
                  <c:v>25321</c:v>
                </c:pt>
                <c:pt idx="31">
                  <c:v>21144</c:v>
                </c:pt>
                <c:pt idx="32">
                  <c:v>23866</c:v>
                </c:pt>
                <c:pt idx="33">
                  <c:v>27092</c:v>
                </c:pt>
                <c:pt idx="34">
                  <c:v>25551</c:v>
                </c:pt>
                <c:pt idx="35">
                  <c:v>25043</c:v>
                </c:pt>
                <c:pt idx="36">
                  <c:v>23015</c:v>
                </c:pt>
                <c:pt idx="37">
                  <c:v>14352</c:v>
                </c:pt>
                <c:pt idx="38">
                  <c:v>14004</c:v>
                </c:pt>
                <c:pt idx="39">
                  <c:v>17875</c:v>
                </c:pt>
                <c:pt idx="40">
                  <c:v>25730</c:v>
                </c:pt>
                <c:pt idx="41">
                  <c:v>26855.75</c:v>
                </c:pt>
                <c:pt idx="42">
                  <c:v>28623</c:v>
                </c:pt>
                <c:pt idx="43">
                  <c:v>28761</c:v>
                </c:pt>
                <c:pt idx="44">
                  <c:v>28058</c:v>
                </c:pt>
                <c:pt idx="45">
                  <c:v>29410</c:v>
                </c:pt>
                <c:pt idx="46">
                  <c:v>27495</c:v>
                </c:pt>
                <c:pt idx="47">
                  <c:v>24716</c:v>
                </c:pt>
                <c:pt idx="48">
                  <c:v>27886</c:v>
                </c:pt>
                <c:pt idx="59">
                  <c:v>21058</c:v>
                </c:pt>
                <c:pt idx="60">
                  <c:v>25625</c:v>
                </c:pt>
                <c:pt idx="61">
                  <c:v>15760</c:v>
                </c:pt>
                <c:pt idx="62">
                  <c:v>20299</c:v>
                </c:pt>
                <c:pt idx="63">
                  <c:v>19452.190000000002</c:v>
                </c:pt>
                <c:pt idx="64">
                  <c:v>19357</c:v>
                </c:pt>
              </c:numCache>
            </c:numRef>
          </c:val>
          <c:smooth val="0"/>
          <c:extLst>
            <c:ext xmlns:c16="http://schemas.microsoft.com/office/drawing/2014/chart" uri="{C3380CC4-5D6E-409C-BE32-E72D297353CC}">
              <c16:uniqueId val="{00000001-3DB5-4817-BB29-730FF4168E65}"/>
            </c:ext>
          </c:extLst>
        </c:ser>
        <c:dLbls>
          <c:showLegendKey val="0"/>
          <c:showVal val="0"/>
          <c:showCatName val="0"/>
          <c:showSerName val="0"/>
          <c:showPercent val="0"/>
          <c:showBubbleSize val="0"/>
        </c:dLbls>
        <c:marker val="1"/>
        <c:smooth val="0"/>
        <c:axId val="244401839"/>
        <c:axId val="244388943"/>
      </c:lineChart>
      <c:dateAx>
        <c:axId val="244401839"/>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Gill Sans Nova Book" panose="020B0502020204020203" pitchFamily="34" charset="0"/>
                <a:ea typeface="+mn-ea"/>
                <a:cs typeface="+mn-cs"/>
              </a:defRPr>
            </a:pPr>
            <a:endParaRPr lang="en-US"/>
          </a:p>
        </c:txPr>
        <c:crossAx val="244388943"/>
        <c:crosses val="autoZero"/>
        <c:auto val="1"/>
        <c:lblOffset val="100"/>
        <c:baseTimeUnit val="months"/>
      </c:dateAx>
      <c:valAx>
        <c:axId val="244388943"/>
        <c:scaling>
          <c:orientation val="minMax"/>
        </c:scaling>
        <c:delete val="1"/>
        <c:axPos val="l"/>
        <c:numFmt formatCode="#,##0" sourceLinked="1"/>
        <c:majorTickMark val="none"/>
        <c:minorTickMark val="none"/>
        <c:tickLblPos val="nextTo"/>
        <c:crossAx val="244401839"/>
        <c:crosses val="autoZero"/>
        <c:crossBetween val="between"/>
      </c:valAx>
      <c:spPr>
        <a:noFill/>
        <a:ln>
          <a:noFill/>
        </a:ln>
        <a:effectLst/>
      </c:spPr>
    </c:plotArea>
    <c:legend>
      <c:legendPos val="t"/>
      <c:layout>
        <c:manualLayout>
          <c:xMode val="edge"/>
          <c:yMode val="edge"/>
          <c:x val="0.33920506394426408"/>
          <c:y val="9.0236227074136522E-3"/>
          <c:w val="0.29737194705619852"/>
          <c:h val="0.15660745891231953"/>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Gill Sans Nova Book" panose="020B0502020204020203"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Gill Sans Nova Book" panose="020B0502020204020203" pitchFamily="34"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100_0.xml><?xml version="1.0" encoding="utf-8"?>
<p188:cmLst xmlns:a="http://schemas.openxmlformats.org/drawingml/2006/main" xmlns:r="http://schemas.openxmlformats.org/officeDocument/2006/relationships" xmlns:p188="http://schemas.microsoft.com/office/powerpoint/2018/8/main">
  <p188:cm id="{0780ED23-603E-4AE3-BA10-6E6E304186AC}" authorId="{FA50540E-D25C-F266-825E-C19A3B9A1C6B}" created="2022-10-11T12:29:16.406">
    <ac:txMkLst xmlns:ac="http://schemas.microsoft.com/office/drawing/2013/main/command">
      <pc:docMk xmlns:pc="http://schemas.microsoft.com/office/powerpoint/2013/main/command"/>
      <pc:sldMk xmlns:pc="http://schemas.microsoft.com/office/powerpoint/2013/main/command" cId="0" sldId="256"/>
      <ac:spMk id="25" creationId="{8DBB7643-5D10-4098-90F4-ADEE87B9F94E}"/>
      <ac:txMk cp="301" len="169">
        <ac:context len="723" hash="1211002513"/>
      </ac:txMk>
    </ac:txMkLst>
    <p188:pos x="6634201" y="552914"/>
    <p188:replyLst>
      <p188:reply id="{6FBF9A6E-784E-4377-9582-16A7E3FE19EC}" authorId="{90C569CF-BE89-512B-C8BF-A2BB84E752DB}" created="2022-10-17T11:31:06.982">
        <p188:txBody>
          <a:bodyPr/>
          <a:lstStyle/>
          <a:p>
            <a:r>
              <a:rPr lang="en-US"/>
              <a:t>Not exactly.</a:t>
            </a:r>
          </a:p>
        </p188:txBody>
      </p188:reply>
    </p188:replyLst>
    <p188:txBody>
      <a:bodyPr/>
      <a:lstStyle/>
      <a:p>
        <a:r>
          <a:rPr lang="en-GB"/>
          <a:t>Was there an event that's can explain the  increased  short-term commercial activites along the Nigeria-Niger route</a:t>
        </a:r>
      </a:p>
    </p188:txBody>
  </p188:cm>
  <p188:cm id="{39A4D651-2BF2-436C-AE1D-FBEEE619D38F}" authorId="{FA50540E-D25C-F266-825E-C19A3B9A1C6B}" created="2022-10-11T12:41:52.958">
    <ac:txMkLst xmlns:ac="http://schemas.microsoft.com/office/drawing/2013/main/command">
      <pc:docMk xmlns:pc="http://schemas.microsoft.com/office/powerpoint/2013/main/command"/>
      <pc:sldMk xmlns:pc="http://schemas.microsoft.com/office/powerpoint/2013/main/command" cId="0" sldId="256"/>
      <ac:spMk id="25" creationId="{8DBB7643-5D10-4098-90F4-ADEE87B9F94E}"/>
      <ac:txMk cp="0" len="722">
        <ac:context len="723" hash="1211002513"/>
      </ac:txMk>
    </ac:txMkLst>
    <p188:pos x="6912789" y="200075"/>
    <p188:replyLst>
      <p188:reply id="{41FA9DCA-CC67-4CE6-80FB-6262C1A84B33}" authorId="{90C569CF-BE89-512B-C8BF-A2BB84E752DB}" created="2022-10-17T11:30:54.534">
        <p188:txBody>
          <a:bodyPr/>
          <a:lstStyle/>
          <a:p>
            <a:r>
              <a:rPr lang="en-US"/>
              <a:t>Done</a:t>
            </a:r>
          </a:p>
        </p188:txBody>
      </p188:reply>
    </p188:replyLst>
    <p188:txBody>
      <a:bodyPr/>
      <a:lstStyle/>
      <a:p>
        <a:r>
          <a:rPr lang="en-GB"/>
          <a:t>If possible, can we please developpe this section?</a:t>
        </a:r>
      </a:p>
    </p188:txBody>
  </p188:cm>
  <p188:cm id="{A3A23465-6E83-404A-B9A4-104A689FC1E2}" authorId="{B7E40140-BC3F-4613-E40F-B8862BBAD289}" created="2022-10-13T08:19:42.257">
    <ac:txMkLst xmlns:ac="http://schemas.microsoft.com/office/drawing/2013/main/command">
      <pc:docMk xmlns:pc="http://schemas.microsoft.com/office/powerpoint/2013/main/command"/>
      <pc:sldMk xmlns:pc="http://schemas.microsoft.com/office/powerpoint/2013/main/command" cId="0" sldId="256"/>
      <ac:spMk id="3" creationId="{9AC54105-0CE6-B457-65D0-351BC7E666DE}"/>
      <ac:txMk cp="101" len="12">
        <ac:context len="179" hash="1864650850"/>
      </ac:txMk>
    </ac:txMkLst>
    <p188:pos x="2115426" y="340113"/>
    <p188:replyLst>
      <p188:reply id="{71DE107B-9C47-4B83-9DB1-141A0E6E8E64}" authorId="{90C569CF-BE89-512B-C8BF-A2BB84E752DB}" created="2022-10-17T11:23:03.768">
        <p188:txBody>
          <a:bodyPr/>
          <a:lstStyle/>
          <a:p>
            <a:r>
              <a:rPr lang="en-US"/>
              <a:t>Noted</a:t>
            </a:r>
          </a:p>
        </p188:txBody>
      </p188:reply>
    </p188:replyLst>
    <p188:txBody>
      <a:bodyPr/>
      <a:lstStyle/>
      <a:p>
        <a:r>
          <a:rPr lang="en-US"/>
          <a:t>I removed the ( ) here and put % in letters</a:t>
        </a:r>
      </a:p>
    </p188:txBody>
  </p188:cm>
  <p188:cm id="{8AFE3A2C-07B8-4A0A-ADE2-2728D463A570}" authorId="{B7E40140-BC3F-4613-E40F-B8862BBAD289}" created="2022-10-13T08:20:39.773">
    <ac:txMkLst xmlns:ac="http://schemas.microsoft.com/office/drawing/2013/main/command">
      <pc:docMk xmlns:pc="http://schemas.microsoft.com/office/powerpoint/2013/main/command"/>
      <pc:sldMk xmlns:pc="http://schemas.microsoft.com/office/powerpoint/2013/main/command" cId="0" sldId="256"/>
      <ac:spMk id="25" creationId="{8DBB7643-5D10-4098-90F4-ADEE87B9F94E}"/>
      <ac:txMk cp="688" len="9">
        <ac:context len="723" hash="1211002513"/>
      </ac:txMk>
    </ac:txMkLst>
    <p188:pos x="6107872" y="757927"/>
    <p188:replyLst>
      <p188:reply id="{ED199A15-98F1-496A-AA5C-4D6FECFDA309}" authorId="{90C569CF-BE89-512B-C8BF-A2BB84E752DB}" created="2022-10-17T11:31:14.322">
        <p188:txBody>
          <a:bodyPr/>
          <a:lstStyle/>
          <a:p>
            <a:r>
              <a:rPr lang="en-US"/>
              <a:t>Noted.</a:t>
            </a:r>
          </a:p>
        </p188:txBody>
      </p188:reply>
    </p188:replyLst>
    <p188:txBody>
      <a:bodyPr/>
      <a:lstStyle/>
      <a:p>
        <a:r>
          <a:rPr lang="en-US"/>
          <a:t>I wrote in letters here</a:t>
        </a:r>
      </a:p>
    </p188:txBody>
  </p188:cm>
  <p188:cm id="{46BF0481-60EA-4A77-8EC1-C5B770EEC15A}" authorId="{B7E40140-BC3F-4613-E40F-B8862BBAD289}" status="resolved" created="2022-10-13T08:28:05.443" complete="100000">
    <ac:txMkLst xmlns:ac="http://schemas.microsoft.com/office/drawing/2013/main/command">
      <pc:docMk xmlns:pc="http://schemas.microsoft.com/office/powerpoint/2013/main/command"/>
      <pc:sldMk xmlns:pc="http://schemas.microsoft.com/office/powerpoint/2013/main/command" cId="0" sldId="256"/>
      <ac:spMk id="3" creationId="{9AC54105-0CE6-B457-65D0-351BC7E666DE}"/>
      <ac:txMk cp="135" len="1">
        <ac:context len="179" hash="1864650850"/>
      </ac:txMk>
    </ac:txMkLst>
    <p188:pos x="3311880" y="292346"/>
    <p188:txBody>
      <a:bodyPr/>
      <a:lstStyle/>
      <a:p>
        <a:r>
          <a:rPr lang="en-US"/>
          <a:t>Are we talking about young boys or children in general ?</a:t>
        </a:r>
      </a:p>
    </p188:txBody>
  </p188:cm>
</p188:cmLst>
</file>

<file path=ppt/comments/modernComment_101_9F421413.xml><?xml version="1.0" encoding="utf-8"?>
<p188:cmLst xmlns:a="http://schemas.openxmlformats.org/drawingml/2006/main" xmlns:r="http://schemas.openxmlformats.org/officeDocument/2006/relationships" xmlns:p188="http://schemas.microsoft.com/office/powerpoint/2018/8/main">
  <p188:cm id="{AB09AAC8-F8F8-43D7-95C7-66F172F88491}" authorId="{FA50540E-D25C-F266-825E-C19A3B9A1C6B}" status="resolved" created="2022-10-11T12:31:15.536" complete="100000">
    <ac:deMkLst xmlns:ac="http://schemas.microsoft.com/office/drawing/2013/main/command">
      <pc:docMk xmlns:pc="http://schemas.microsoft.com/office/powerpoint/2013/main/command"/>
      <pc:sldMk xmlns:pc="http://schemas.microsoft.com/office/powerpoint/2013/main/command" cId="2671907859" sldId="257"/>
      <ac:picMk id="7" creationId="{FC561156-4C9E-ACD5-50AD-ACE95AF0E7E6}"/>
    </ac:deMkLst>
    <p188:replyLst>
      <p188:reply id="{9149EA21-32DB-4834-BB6C-0DD0DF6CC8A2}" authorId="{90C569CF-BE89-512B-C8BF-A2BB84E752DB}" created="2022-10-17T11:30:05.556">
        <p188:txBody>
          <a:bodyPr/>
          <a:lstStyle/>
          <a:p>
            <a:r>
              <a:rPr lang="en-US"/>
              <a:t>Done</a:t>
            </a:r>
          </a:p>
        </p188:txBody>
      </p188:reply>
    </p188:replyLst>
    <p188:txBody>
      <a:bodyPr/>
      <a:lstStyle/>
      <a:p>
        <a:r>
          <a:rPr lang="en-GB"/>
          <a:t>Can we please harmonise the size of this two maps ?</a:t>
        </a:r>
      </a:p>
    </p188:txBody>
  </p188:cm>
  <p188:cm id="{3FC4D533-09F3-4F79-97A6-74CF2B29DB21}" authorId="{FA50540E-D25C-F266-825E-C19A3B9A1C6B}" created="2022-10-11T12:33:58.059">
    <ac:txMkLst xmlns:ac="http://schemas.microsoft.com/office/drawing/2013/main/command">
      <pc:docMk xmlns:pc="http://schemas.microsoft.com/office/powerpoint/2013/main/command"/>
      <pc:sldMk xmlns:pc="http://schemas.microsoft.com/office/powerpoint/2013/main/command" cId="2671907859" sldId="257"/>
      <ac:spMk id="11" creationId="{5BC43874-5621-3F20-BA65-71A608B1143B}"/>
      <ac:txMk cp="351" len="224">
        <ac:context len="577" hash="3295308192"/>
      </ac:txMk>
    </ac:txMkLst>
    <p188:pos x="3444128" y="888021"/>
    <p188:replyLst>
      <p188:reply id="{43C42F8B-20C4-4F31-AFB2-1F988592E8F1}" authorId="{5D03BD27-2A43-D3BF-FD9E-F8B4DBFABE81}" created="2022-10-17T08:27:24.652">
        <p188:txBody>
          <a:bodyPr/>
          <a:lstStyle/>
          <a:p>
            <a:r>
              <a:rPr lang="en-US"/>
              <a:t>There was another small salah in July</a:t>
            </a:r>
          </a:p>
        </p188:txBody>
      </p188:reply>
    </p188:replyLst>
    <p188:txBody>
      <a:bodyPr/>
      <a:lstStyle/>
      <a:p>
        <a:r>
          <a:rPr lang="en-GB"/>
          <a:t>Wasn't the fasting period between April and May ?</a:t>
        </a:r>
      </a:p>
    </p188:txBody>
  </p188:cm>
  <p188:cm id="{598EBC53-3300-4703-87CC-3F2E3B0B9BC5}" authorId="{FA50540E-D25C-F266-825E-C19A3B9A1C6B}" created="2022-10-11T12:35:08.327">
    <ac:txMkLst xmlns:ac="http://schemas.microsoft.com/office/drawing/2013/main/command">
      <pc:docMk xmlns:pc="http://schemas.microsoft.com/office/powerpoint/2013/main/command"/>
      <pc:sldMk xmlns:pc="http://schemas.microsoft.com/office/powerpoint/2013/main/command" cId="2671907859" sldId="257"/>
      <ac:spMk id="4" creationId="{49E6EEE9-3450-DCEA-0F5D-26731F27ECF0}"/>
      <ac:txMk cp="210" len="2">
        <ac:context len="748" hash="1591367072"/>
      </ac:txMk>
    </ac:txMkLst>
    <p188:pos x="3062688" y="526828"/>
    <p188:txBody>
      <a:bodyPr/>
      <a:lstStyle/>
      <a:p>
        <a:r>
          <a:rPr lang="en-GB"/>
          <a:t>191 from the data, we have</a:t>
        </a:r>
      </a:p>
    </p188:txBody>
  </p188:cm>
  <p188:cm id="{53E8ADE3-D4F0-41FF-B179-350CB3689E79}" authorId="{FA50540E-D25C-F266-825E-C19A3B9A1C6B}" created="2022-10-11T12:40:09.492">
    <ac:deMkLst xmlns:ac="http://schemas.microsoft.com/office/drawing/2013/main/command">
      <pc:docMk xmlns:pc="http://schemas.microsoft.com/office/powerpoint/2013/main/command"/>
      <pc:sldMk xmlns:pc="http://schemas.microsoft.com/office/powerpoint/2013/main/command" cId="2671907859" sldId="257"/>
      <ac:picMk id="6" creationId="{36D6F145-4004-55B4-19D6-EA3911071ECF}"/>
    </ac:deMkLst>
    <p188:replyLst>
      <p188:reply id="{8A5C5F48-6E32-4320-841C-E7CF132676DC}" authorId="{90C569CF-BE89-512B-C8BF-A2BB84E752DB}" created="2022-10-17T11:30:42.820">
        <p188:txBody>
          <a:bodyPr/>
          <a:lstStyle/>
          <a:p>
            <a:r>
              <a:rPr lang="en-US"/>
              <a:t>If we use 113, the sum for inflow and outflow don't add up to 197</a:t>
            </a:r>
          </a:p>
        </p188:txBody>
      </p188:reply>
    </p188:replyLst>
    <p188:txBody>
      <a:bodyPr/>
      <a:lstStyle/>
      <a:p>
        <a:r>
          <a:rPr lang="en-GB"/>
          <a:t>For the Average/Day inflow type, can you please double check, in our side i have 113</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01C898A0-202E-41D4-99B3-48969CFEF693}" type="datetimeFigureOut">
              <a:rPr lang="fr-FR" smtClean="0"/>
              <a:t>24/10/2022</a:t>
            </a:fld>
            <a:endParaRPr lang="fr-FR"/>
          </a:p>
        </p:txBody>
      </p:sp>
      <p:sp>
        <p:nvSpPr>
          <p:cNvPr id="4" name="Espace réservé de l'image des diapositives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E9F3B8E2-4397-4707-B0BF-B4D043B95A2D}" type="slidenum">
              <a:rPr lang="fr-FR" smtClean="0"/>
              <a:t>‹#›</a:t>
            </a:fld>
            <a:endParaRPr lang="fr-FR"/>
          </a:p>
        </p:txBody>
      </p:sp>
    </p:spTree>
    <p:extLst>
      <p:ext uri="{BB962C8B-B14F-4D97-AF65-F5344CB8AC3E}">
        <p14:creationId xmlns:p14="http://schemas.microsoft.com/office/powerpoint/2010/main" val="426981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L"/>
          </a:p>
        </p:txBody>
      </p:sp>
      <p:sp>
        <p:nvSpPr>
          <p:cNvPr id="4" name="Espace réservé du numéro de diapositive 3"/>
          <p:cNvSpPr>
            <a:spLocks noGrp="1"/>
          </p:cNvSpPr>
          <p:nvPr>
            <p:ph type="sldNum" sz="quarter" idx="5"/>
          </p:nvPr>
        </p:nvSpPr>
        <p:spPr/>
        <p:txBody>
          <a:bodyPr/>
          <a:lstStyle/>
          <a:p>
            <a:fld id="{E9F3B8E2-4397-4707-B0BF-B4D043B95A2D}" type="slidenum">
              <a:rPr lang="fr-FR" smtClean="0"/>
              <a:t>1</a:t>
            </a:fld>
            <a:endParaRPr lang="fr-FR"/>
          </a:p>
        </p:txBody>
      </p:sp>
    </p:spTree>
    <p:extLst>
      <p:ext uri="{BB962C8B-B14F-4D97-AF65-F5344CB8AC3E}">
        <p14:creationId xmlns:p14="http://schemas.microsoft.com/office/powerpoint/2010/main" val="3485777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L"/>
          </a:p>
        </p:txBody>
      </p:sp>
      <p:sp>
        <p:nvSpPr>
          <p:cNvPr id="4" name="Espace réservé du numéro de diapositive 3"/>
          <p:cNvSpPr>
            <a:spLocks noGrp="1"/>
          </p:cNvSpPr>
          <p:nvPr>
            <p:ph type="sldNum" sz="quarter" idx="5"/>
          </p:nvPr>
        </p:nvSpPr>
        <p:spPr/>
        <p:txBody>
          <a:bodyPr/>
          <a:lstStyle/>
          <a:p>
            <a:fld id="{E9F3B8E2-4397-4707-B0BF-B4D043B95A2D}" type="slidenum">
              <a:rPr lang="fr-FR" smtClean="0"/>
              <a:t>2</a:t>
            </a:fld>
            <a:endParaRPr lang="fr-FR"/>
          </a:p>
        </p:txBody>
      </p:sp>
    </p:spTree>
    <p:extLst>
      <p:ext uri="{BB962C8B-B14F-4D97-AF65-F5344CB8AC3E}">
        <p14:creationId xmlns:p14="http://schemas.microsoft.com/office/powerpoint/2010/main" val="111061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10/24/2022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450850" y="463550"/>
            <a:ext cx="6858000" cy="718820"/>
          </a:xfrm>
          <a:custGeom>
            <a:avLst/>
            <a:gdLst/>
            <a:ahLst/>
            <a:cxnLst/>
            <a:rect l="l" t="t" r="r" b="b"/>
            <a:pathLst>
              <a:path w="6858000" h="718819">
                <a:moveTo>
                  <a:pt x="6858000" y="0"/>
                </a:moveTo>
                <a:lnTo>
                  <a:pt x="0" y="0"/>
                </a:lnTo>
                <a:lnTo>
                  <a:pt x="0" y="718820"/>
                </a:lnTo>
                <a:lnTo>
                  <a:pt x="6858000" y="718820"/>
                </a:lnTo>
                <a:lnTo>
                  <a:pt x="6858000" y="0"/>
                </a:lnTo>
                <a:close/>
              </a:path>
            </a:pathLst>
          </a:custGeom>
          <a:solidFill>
            <a:srgbClr val="00339F"/>
          </a:solidFill>
        </p:spPr>
        <p:txBody>
          <a:bodyPr wrap="square" lIns="0" tIns="0" rIns="0" bIns="0" rtlCol="0"/>
          <a:lstStyle/>
          <a:p>
            <a:endParaRPr/>
          </a:p>
        </p:txBody>
      </p:sp>
      <p:pic>
        <p:nvPicPr>
          <p:cNvPr id="18" name="bg object 18"/>
          <p:cNvPicPr/>
          <p:nvPr/>
        </p:nvPicPr>
        <p:blipFill>
          <a:blip r:embed="rId2" cstate="print"/>
          <a:stretch>
            <a:fillRect/>
          </a:stretch>
        </p:blipFill>
        <p:spPr>
          <a:xfrm>
            <a:off x="540252" y="671506"/>
            <a:ext cx="733746" cy="258262"/>
          </a:xfrm>
          <a:prstGeom prst="rect">
            <a:avLst/>
          </a:prstGeom>
        </p:spPr>
      </p:pic>
      <p:sp>
        <p:nvSpPr>
          <p:cNvPr id="2" name="Holder 2"/>
          <p:cNvSpPr>
            <a:spLocks noGrp="1"/>
          </p:cNvSpPr>
          <p:nvPr>
            <p:ph type="title"/>
          </p:nvPr>
        </p:nvSpPr>
        <p:spPr>
          <a:xfrm>
            <a:off x="450850" y="1404879"/>
            <a:ext cx="2946400" cy="3339465"/>
          </a:xfrm>
          <a:prstGeom prst="rect">
            <a:avLst/>
          </a:prstGeom>
        </p:spPr>
        <p:txBody>
          <a:bodyPr lIns="0" tIns="0" rIns="0" bIns="0"/>
          <a:lstStyle>
            <a:lvl1pPr>
              <a:defRPr sz="21750" b="0" i="0">
                <a:solidFill>
                  <a:srgbClr val="5CB8B1"/>
                </a:solidFill>
                <a:latin typeface="Arial Narrow"/>
                <a:cs typeface="Arial Narrow"/>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10/24/2022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534318" y="472406"/>
            <a:ext cx="2946400" cy="3339465"/>
          </a:xfrm>
          <a:prstGeom prst="rect">
            <a:avLst/>
          </a:prstGeom>
        </p:spPr>
        <p:txBody>
          <a:bodyPr lIns="0" tIns="0" rIns="0" bIns="0"/>
          <a:lstStyle>
            <a:lvl1pPr>
              <a:defRPr sz="21750" b="0" i="0">
                <a:solidFill>
                  <a:srgbClr val="5CB8B1"/>
                </a:solidFill>
                <a:latin typeface="Arial Narrow"/>
                <a:cs typeface="Arial Narrow"/>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10/24/2022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534318" y="472406"/>
            <a:ext cx="2946400" cy="3339465"/>
          </a:xfrm>
          <a:prstGeom prst="rect">
            <a:avLst/>
          </a:prstGeom>
        </p:spPr>
        <p:txBody>
          <a:bodyPr lIns="0" tIns="0" rIns="0" bIns="0"/>
          <a:lstStyle>
            <a:lvl1pPr>
              <a:defRPr sz="21750" b="0" i="0">
                <a:solidFill>
                  <a:srgbClr val="5CB8B1"/>
                </a:solidFill>
                <a:latin typeface="Arial Narrow"/>
                <a:cs typeface="Arial Narrow"/>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10/24/2022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450850" y="463550"/>
            <a:ext cx="6858000" cy="718820"/>
          </a:xfrm>
          <a:custGeom>
            <a:avLst/>
            <a:gdLst/>
            <a:ahLst/>
            <a:cxnLst/>
            <a:rect l="l" t="t" r="r" b="b"/>
            <a:pathLst>
              <a:path w="6858000" h="718819">
                <a:moveTo>
                  <a:pt x="6858000" y="0"/>
                </a:moveTo>
                <a:lnTo>
                  <a:pt x="0" y="0"/>
                </a:lnTo>
                <a:lnTo>
                  <a:pt x="0" y="718820"/>
                </a:lnTo>
                <a:lnTo>
                  <a:pt x="6858000" y="718820"/>
                </a:lnTo>
                <a:lnTo>
                  <a:pt x="6858000" y="0"/>
                </a:lnTo>
                <a:close/>
              </a:path>
            </a:pathLst>
          </a:custGeom>
          <a:solidFill>
            <a:srgbClr val="00339F"/>
          </a:solidFill>
        </p:spPr>
        <p:txBody>
          <a:bodyPr wrap="square" lIns="0" tIns="0" rIns="0" bIns="0" rtlCol="0"/>
          <a:lstStyle/>
          <a:p>
            <a:endParaRPr/>
          </a:p>
        </p:txBody>
      </p:sp>
      <p:pic>
        <p:nvPicPr>
          <p:cNvPr id="18" name="bg object 18"/>
          <p:cNvPicPr/>
          <p:nvPr/>
        </p:nvPicPr>
        <p:blipFill>
          <a:blip r:embed="rId2" cstate="print"/>
          <a:stretch>
            <a:fillRect/>
          </a:stretch>
        </p:blipFill>
        <p:spPr>
          <a:xfrm>
            <a:off x="597736" y="671506"/>
            <a:ext cx="860590" cy="302907"/>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10/24/2022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hyperlink" Target="https://dtm.iom.int/mali" TargetMode="External"/><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450850" y="463550"/>
            <a:ext cx="6858000" cy="718820"/>
          </a:xfrm>
          <a:custGeom>
            <a:avLst/>
            <a:gdLst/>
            <a:ahLst/>
            <a:cxnLst/>
            <a:rect l="l" t="t" r="r" b="b"/>
            <a:pathLst>
              <a:path w="6858000" h="718819">
                <a:moveTo>
                  <a:pt x="6858000" y="0"/>
                </a:moveTo>
                <a:lnTo>
                  <a:pt x="0" y="0"/>
                </a:lnTo>
                <a:lnTo>
                  <a:pt x="0" y="718820"/>
                </a:lnTo>
                <a:lnTo>
                  <a:pt x="6858000" y="718820"/>
                </a:lnTo>
                <a:lnTo>
                  <a:pt x="6858000" y="0"/>
                </a:lnTo>
                <a:close/>
              </a:path>
            </a:pathLst>
          </a:custGeom>
          <a:solidFill>
            <a:srgbClr val="00339F"/>
          </a:solidFill>
        </p:spPr>
        <p:txBody>
          <a:bodyPr wrap="square" lIns="0" tIns="0" rIns="0" bIns="0" rtlCol="0"/>
          <a:lstStyle/>
          <a:p>
            <a:endParaRPr/>
          </a:p>
        </p:txBody>
      </p:sp>
      <p:sp>
        <p:nvSpPr>
          <p:cNvPr id="3" name="Holder 3"/>
          <p:cNvSpPr>
            <a:spLocks noGrp="1"/>
          </p:cNvSpPr>
          <p:nvPr>
            <p:ph type="body" idx="1"/>
          </p:nvPr>
        </p:nvSpPr>
        <p:spPr>
          <a:xfrm>
            <a:off x="388620" y="2313432"/>
            <a:ext cx="6995160"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smtClean="0"/>
              <a:t>10/24/2022</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
        <p:nvSpPr>
          <p:cNvPr id="8" name="ZoneTexte 4">
            <a:extLst>
              <a:ext uri="{FF2B5EF4-FFF2-40B4-BE49-F238E27FC236}">
                <a16:creationId xmlns:a16="http://schemas.microsoft.com/office/drawing/2014/main" id="{34077B29-CEFD-4E3B-82AB-6654A91C0962}"/>
              </a:ext>
            </a:extLst>
          </p:cNvPr>
          <p:cNvSpPr txBox="1"/>
          <p:nvPr userDrawn="1"/>
        </p:nvSpPr>
        <p:spPr>
          <a:xfrm>
            <a:off x="6412523" y="559698"/>
            <a:ext cx="2907323" cy="526876"/>
          </a:xfrm>
          <a:prstGeom prst="rect">
            <a:avLst/>
          </a:prstGeom>
          <a:noFill/>
        </p:spPr>
        <p:txBody>
          <a:bodyPr wrap="square" rtlCol="0">
            <a:spAutoFit/>
          </a:bodyPr>
          <a:lstStyle/>
          <a:p>
            <a:pPr>
              <a:lnSpc>
                <a:spcPct val="150000"/>
              </a:lnSpc>
            </a:pPr>
            <a:r>
              <a:rPr lang="fr-FR" sz="1000">
                <a:solidFill>
                  <a:schemeClr val="bg1"/>
                </a:solidFill>
                <a:latin typeface="Gill Sans MT" panose="020B0502020104020203" pitchFamily="34" charset="0"/>
              </a:rPr>
              <a:t>July 2022</a:t>
            </a:r>
          </a:p>
          <a:p>
            <a:pPr>
              <a:lnSpc>
                <a:spcPct val="150000"/>
              </a:lnSpc>
            </a:pPr>
            <a:r>
              <a:rPr lang="fr-FR" sz="1000">
                <a:solidFill>
                  <a:schemeClr val="bg1"/>
                </a:solidFill>
                <a:latin typeface="Gill Sans MT" panose="020B0502020104020203" pitchFamily="34" charset="0"/>
              </a:rPr>
              <a:t>Report 55</a:t>
            </a:r>
            <a:endParaRPr lang="en-US" sz="1000">
              <a:solidFill>
                <a:schemeClr val="bg1"/>
              </a:solidFill>
              <a:latin typeface="Gill Sans MT" panose="020B0502020104020203" pitchFamily="34" charset="0"/>
            </a:endParaRPr>
          </a:p>
        </p:txBody>
      </p:sp>
      <p:sp>
        <p:nvSpPr>
          <p:cNvPr id="9" name="ZoneTexte 43">
            <a:extLst>
              <a:ext uri="{FF2B5EF4-FFF2-40B4-BE49-F238E27FC236}">
                <a16:creationId xmlns:a16="http://schemas.microsoft.com/office/drawing/2014/main" id="{DABE7DB6-D901-40D2-89A0-02C6FAA68A85}"/>
              </a:ext>
            </a:extLst>
          </p:cNvPr>
          <p:cNvSpPr txBox="1"/>
          <p:nvPr userDrawn="1"/>
        </p:nvSpPr>
        <p:spPr>
          <a:xfrm>
            <a:off x="-427224" y="541218"/>
            <a:ext cx="6836067" cy="592535"/>
          </a:xfrm>
          <a:prstGeom prst="rect">
            <a:avLst/>
          </a:prstGeom>
          <a:noFill/>
        </p:spPr>
        <p:txBody>
          <a:bodyPr wrap="square" rtlCol="0">
            <a:spAutoFit/>
          </a:bodyPr>
          <a:lstStyle/>
          <a:p>
            <a:pPr marL="2040889" marR="137795" indent="9525">
              <a:lnSpc>
                <a:spcPct val="150000"/>
              </a:lnSpc>
              <a:tabLst>
                <a:tab pos="6076315" algn="l"/>
                <a:tab pos="6177915" algn="l"/>
              </a:tabLst>
            </a:pPr>
            <a:r>
              <a:rPr lang="en-US" sz="1100" b="1">
                <a:solidFill>
                  <a:srgbClr val="FFFFFF"/>
                </a:solidFill>
                <a:latin typeface="Gill Sans Nova SemiBold"/>
                <a:cs typeface="Gill Sans Nova SemiBold"/>
              </a:rPr>
              <a:t>DISPLACEMENT TRACKING MATRIX – NIGERIA</a:t>
            </a:r>
          </a:p>
          <a:p>
            <a:pPr marL="2040889" marR="137795" indent="9525">
              <a:lnSpc>
                <a:spcPct val="150000"/>
              </a:lnSpc>
              <a:tabLst>
                <a:tab pos="6076315" algn="l"/>
                <a:tab pos="6177915" algn="l"/>
              </a:tabLst>
            </a:pPr>
            <a:r>
              <a:rPr lang="en-US" sz="1100" b="1">
                <a:solidFill>
                  <a:srgbClr val="FFFFFF"/>
                </a:solidFill>
                <a:latin typeface="Gill Sans Nova SemiBold"/>
                <a:cs typeface="Gill Sans Nova SemiBold"/>
              </a:rPr>
              <a:t>FLOW MONITORING</a:t>
            </a:r>
            <a:endParaRPr lang="fr-FR" sz="1100">
              <a:solidFill>
                <a:schemeClr val="bg1"/>
              </a:solidFill>
              <a:latin typeface="Gill Sans Nova SemiBold"/>
              <a:cs typeface="Gill Sans Nova SemiBold"/>
            </a:endParaRPr>
          </a:p>
        </p:txBody>
      </p:sp>
      <p:pic>
        <p:nvPicPr>
          <p:cNvPr id="10" name="bg object 18">
            <a:extLst>
              <a:ext uri="{FF2B5EF4-FFF2-40B4-BE49-F238E27FC236}">
                <a16:creationId xmlns:a16="http://schemas.microsoft.com/office/drawing/2014/main" id="{5497B650-6493-4A55-92CF-AFD75CEAD1EB}"/>
              </a:ext>
            </a:extLst>
          </p:cNvPr>
          <p:cNvPicPr/>
          <p:nvPr userDrawn="1"/>
        </p:nvPicPr>
        <p:blipFill>
          <a:blip r:embed="rId7" cstate="print"/>
          <a:stretch>
            <a:fillRect/>
          </a:stretch>
        </p:blipFill>
        <p:spPr>
          <a:xfrm>
            <a:off x="597736" y="671506"/>
            <a:ext cx="860590" cy="302907"/>
          </a:xfrm>
          <a:prstGeom prst="rect">
            <a:avLst/>
          </a:prstGeom>
        </p:spPr>
      </p:pic>
      <p:cxnSp>
        <p:nvCxnSpPr>
          <p:cNvPr id="11" name="Connecteur droit 69">
            <a:extLst>
              <a:ext uri="{FF2B5EF4-FFF2-40B4-BE49-F238E27FC236}">
                <a16:creationId xmlns:a16="http://schemas.microsoft.com/office/drawing/2014/main" id="{90D8692D-9F9A-4E40-ADD7-F4D91C85AFB4}"/>
              </a:ext>
            </a:extLst>
          </p:cNvPr>
          <p:cNvCxnSpPr>
            <a:cxnSpLocks/>
          </p:cNvCxnSpPr>
          <p:nvPr userDrawn="1"/>
        </p:nvCxnSpPr>
        <p:spPr>
          <a:xfrm>
            <a:off x="457200" y="9141249"/>
            <a:ext cx="6705600" cy="12276"/>
          </a:xfrm>
          <a:prstGeom prst="line">
            <a:avLst/>
          </a:prstGeom>
          <a:ln w="6350">
            <a:solidFill>
              <a:srgbClr val="183D8F"/>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38B04227-EF33-4C57-8F52-4A32BE4BC419}"/>
              </a:ext>
            </a:extLst>
          </p:cNvPr>
          <p:cNvSpPr/>
          <p:nvPr userDrawn="1"/>
        </p:nvSpPr>
        <p:spPr>
          <a:xfrm>
            <a:off x="420058" y="9261126"/>
            <a:ext cx="4950134" cy="524136"/>
          </a:xfrm>
          <a:prstGeom prst="rect">
            <a:avLst/>
          </a:prstGeom>
          <a:noFill/>
          <a:ln w="12700" cap="flat" cmpd="sng" algn="ctr">
            <a:noFill/>
            <a:prstDash val="solid"/>
            <a:miter lim="800000"/>
          </a:ln>
          <a:effectLst/>
        </p:spPr>
        <p:txBody>
          <a:bodyPr rtlCol="0" anchor="ctr"/>
          <a:lstStyle/>
          <a:p>
            <a:pPr marL="0" marR="0" lvl="0" indent="0" algn="just" defTabSz="45720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srgbClr val="002FA0"/>
                </a:solidFill>
                <a:effectLst/>
                <a:uLnTx/>
                <a:uFillTx/>
                <a:latin typeface="Gill Sans Nova Light" panose="020B0302020104020203" pitchFamily="34" charset="0"/>
                <a:ea typeface="+mn-ea"/>
                <a:cs typeface="+mn-cs"/>
              </a:rPr>
              <a:t>INTERNATIONAL ORGANISATION FOR MIGRATION (IOM)</a:t>
            </a:r>
          </a:p>
          <a:p>
            <a:pPr marL="0" marR="0" lvl="0" indent="0" algn="just" defTabSz="457200" eaLnBrk="1" fontAlgn="auto" latinLnBrk="0" hangingPunct="1">
              <a:lnSpc>
                <a:spcPct val="100000"/>
              </a:lnSpc>
              <a:spcBef>
                <a:spcPts val="0"/>
              </a:spcBef>
              <a:spcAft>
                <a:spcPts val="0"/>
              </a:spcAft>
              <a:buClrTx/>
              <a:buSzTx/>
              <a:buFontTx/>
              <a:buNone/>
              <a:tabLst/>
              <a:defRPr/>
            </a:pPr>
            <a:r>
              <a:rPr kumimoji="0" lang="fr-FR" sz="700" b="0" i="0" u="none" strike="noStrike" kern="0" cap="none" spc="0" normalizeH="0" baseline="0" noProof="0">
                <a:ln>
                  <a:noFill/>
                </a:ln>
                <a:solidFill>
                  <a:srgbClr val="002FA0"/>
                </a:solidFill>
                <a:effectLst/>
                <a:uLnTx/>
                <a:uFillTx/>
                <a:latin typeface="Gill Sans Nova Light" panose="020B0302020104020203" pitchFamily="34" charset="0"/>
                <a:ea typeface="+mn-ea"/>
                <a:cs typeface="+mn-cs"/>
              </a:rPr>
              <a:t>Contact: iomnigeriadtm@iom.int  </a:t>
            </a:r>
            <a:r>
              <a:rPr kumimoji="0" lang="fr-FR" sz="700" b="0" i="0" u="sng" strike="noStrike" kern="0" cap="none" spc="0" normalizeH="0" baseline="0" noProof="0">
                <a:ln>
                  <a:noFill/>
                </a:ln>
                <a:solidFill>
                  <a:srgbClr val="002FA0"/>
                </a:solidFill>
                <a:effectLst/>
                <a:uLnTx/>
                <a:uFillTx/>
                <a:latin typeface="Gill Sans Nova Light" panose="020B0302020104020203" pitchFamily="34" charset="0"/>
                <a:ea typeface="+mn-ea"/>
                <a:cs typeface="+mn-cs"/>
              </a:rPr>
              <a:t>https://migration.iom.int  </a:t>
            </a:r>
            <a:r>
              <a:rPr kumimoji="0" lang="fr-FR" sz="700" b="0" i="0" u="none" strike="noStrike" kern="0" cap="none" spc="0" normalizeH="0" baseline="0" noProof="0">
                <a:ln>
                  <a:noFill/>
                </a:ln>
                <a:solidFill>
                  <a:srgbClr val="002FA0"/>
                </a:solidFill>
                <a:effectLst/>
                <a:uLnTx/>
                <a:uFillTx/>
                <a:latin typeface="Gill Sans Nova Light" panose="020B0302020104020203" pitchFamily="34" charset="0"/>
                <a:ea typeface="+mn-ea"/>
                <a:cs typeface="+mn-cs"/>
              </a:rPr>
              <a:t>-  </a:t>
            </a:r>
            <a:r>
              <a:rPr kumimoji="0" lang="fr-FR" sz="700" b="0" i="0" u="none" strike="noStrike" kern="0" cap="none" spc="0" normalizeH="0" baseline="0" noProof="0">
                <a:ln>
                  <a:noFill/>
                </a:ln>
                <a:solidFill>
                  <a:srgbClr val="002FA0"/>
                </a:solidFill>
                <a:effectLst/>
                <a:uLnTx/>
                <a:uFillTx/>
                <a:latin typeface="Gill Sans Nova Light" panose="020B0302020104020203" pitchFamily="34" charset="0"/>
                <a:ea typeface="+mn-ea"/>
                <a:cs typeface="+mn-cs"/>
                <a:hlinkClick r:id="rId8">
                  <a:extLst>
                    <a:ext uri="{A12FA001-AC4F-418D-AE19-62706E023703}">
                      <ahyp:hlinkClr xmlns:ahyp="http://schemas.microsoft.com/office/drawing/2018/hyperlinkcolor" val="tx"/>
                    </a:ext>
                  </a:extLst>
                </a:hlinkClick>
              </a:rPr>
              <a:t>https://dtm.iom.int/</a:t>
            </a:r>
            <a:r>
              <a:rPr kumimoji="0" lang="fr-FR" sz="700" b="0" i="0" u="none" strike="noStrike" kern="0" cap="none" spc="0" normalizeH="0" baseline="0" noProof="0">
                <a:ln>
                  <a:noFill/>
                </a:ln>
                <a:solidFill>
                  <a:srgbClr val="002FA0"/>
                </a:solidFill>
                <a:effectLst/>
                <a:uLnTx/>
                <a:uFillTx/>
                <a:latin typeface="Gill Sans Nova Light" panose="020B0302020104020203" pitchFamily="34" charset="0"/>
                <a:ea typeface="+mn-ea"/>
                <a:cs typeface="+mn-cs"/>
              </a:rPr>
              <a:t>nigeria -    </a:t>
            </a:r>
            <a:r>
              <a:rPr kumimoji="0" lang="fr-FR" sz="700" b="0" i="0" u="sng" strike="noStrike" kern="0" cap="none" spc="0" normalizeH="0" baseline="0" noProof="0">
                <a:ln>
                  <a:noFill/>
                </a:ln>
                <a:solidFill>
                  <a:srgbClr val="002FA0"/>
                </a:solidFill>
                <a:effectLst/>
                <a:uLnTx/>
                <a:uFillTx/>
                <a:latin typeface="Gill Sans Nova Light" panose="020B0302020104020203" pitchFamily="34" charset="0"/>
                <a:ea typeface="+mn-ea"/>
                <a:cs typeface="+mn-cs"/>
              </a:rPr>
              <a:t>https://displacement.iom.int/nigeria   </a:t>
            </a:r>
          </a:p>
          <a:p>
            <a:pPr marL="0" marR="0" lvl="0" indent="0" algn="just" defTabSz="4572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srgbClr val="002FA0"/>
                </a:solidFill>
                <a:effectLst/>
                <a:uLnTx/>
                <a:uFillTx/>
                <a:latin typeface="Gill Sans Nova Light" panose="020B0302020104020203" pitchFamily="34" charset="0"/>
                <a:ea typeface="+mn-ea"/>
                <a:cs typeface="+mn-cs"/>
              </a:rPr>
              <a:t> When quoting, paraphrasing, or in any other way using the information mentioned in this report, the  source needs to be stated appropriately as follows: “Source: The International Organization for Migration [Month, Year], Displacement Tracking Matrix (DTM)”</a:t>
            </a:r>
            <a:endParaRPr kumimoji="0" lang="en-GB" sz="500" b="1" i="0" u="none" strike="noStrike" kern="0" cap="none" spc="0" normalizeH="0" baseline="0" noProof="0">
              <a:ln>
                <a:noFill/>
              </a:ln>
              <a:solidFill>
                <a:srgbClr val="002E9E"/>
              </a:solidFill>
              <a:effectLst/>
              <a:uLnTx/>
              <a:uFillTx/>
              <a:latin typeface="Calibri" panose="020F0502020204030204"/>
              <a:ea typeface="+mn-ea"/>
              <a:cs typeface="Calibri"/>
            </a:endParaRPr>
          </a:p>
          <a:p>
            <a:pPr marL="0" marR="0" lvl="0" indent="0" algn="just" defTabSz="457200" eaLnBrk="1" fontAlgn="auto" latinLnBrk="0" hangingPunct="1">
              <a:lnSpc>
                <a:spcPct val="100000"/>
              </a:lnSpc>
              <a:spcBef>
                <a:spcPts val="0"/>
              </a:spcBef>
              <a:spcAft>
                <a:spcPts val="0"/>
              </a:spcAft>
              <a:buClrTx/>
              <a:buSzTx/>
              <a:buFontTx/>
              <a:buNone/>
              <a:tabLst/>
              <a:defRPr/>
            </a:pPr>
            <a:r>
              <a:rPr kumimoji="0" lang="en-GB" sz="500" b="1" i="0" u="none" strike="noStrike" kern="0" cap="none" spc="0" normalizeH="0" baseline="0" noProof="0">
                <a:ln>
                  <a:noFill/>
                </a:ln>
                <a:solidFill>
                  <a:srgbClr val="002E9E"/>
                </a:solidFill>
                <a:effectLst/>
                <a:uLnTx/>
                <a:uFillTx/>
                <a:latin typeface="Calibri" panose="020F0502020204030204"/>
                <a:ea typeface="+mn-ea"/>
                <a:cs typeface="Calibri"/>
              </a:rPr>
              <a:t>  </a:t>
            </a:r>
          </a:p>
        </p:txBody>
      </p:sp>
      <p:grpSp>
        <p:nvGrpSpPr>
          <p:cNvPr id="15" name="Group 14">
            <a:extLst>
              <a:ext uri="{FF2B5EF4-FFF2-40B4-BE49-F238E27FC236}">
                <a16:creationId xmlns:a16="http://schemas.microsoft.com/office/drawing/2014/main" id="{556042A2-613A-6DE9-BB7B-B4C6F5A3EBD1}"/>
              </a:ext>
            </a:extLst>
          </p:cNvPr>
          <p:cNvGrpSpPr/>
          <p:nvPr userDrawn="1"/>
        </p:nvGrpSpPr>
        <p:grpSpPr>
          <a:xfrm>
            <a:off x="5726452" y="9263244"/>
            <a:ext cx="1645898" cy="492081"/>
            <a:chOff x="5726452" y="9263244"/>
            <a:chExt cx="1645898" cy="492081"/>
          </a:xfrm>
        </p:grpSpPr>
        <p:sp>
          <p:nvSpPr>
            <p:cNvPr id="2" name="Rectangle 14">
              <a:extLst>
                <a:ext uri="{FF2B5EF4-FFF2-40B4-BE49-F238E27FC236}">
                  <a16:creationId xmlns:a16="http://schemas.microsoft.com/office/drawing/2014/main" id="{9C3FC4F0-858D-FE47-8FA8-EB2874728491}"/>
                </a:ext>
              </a:extLst>
            </p:cNvPr>
            <p:cNvSpPr>
              <a:spLocks noChangeArrowheads="1"/>
            </p:cNvSpPr>
            <p:nvPr userDrawn="1"/>
          </p:nvSpPr>
          <p:spPr bwMode="auto">
            <a:xfrm>
              <a:off x="5726452" y="9570659"/>
              <a:ext cx="16458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kumimoji="0" lang="fr-FR" altLang="fr-FR" sz="600" b="0" i="0" u="none" strike="noStrike" kern="0" cap="none" spc="0" normalizeH="0" baseline="0">
                  <a:ln>
                    <a:noFill/>
                  </a:ln>
                  <a:solidFill>
                    <a:srgbClr val="002FA0"/>
                  </a:solidFill>
                  <a:effectLst/>
                  <a:uLnTx/>
                  <a:uFillTx/>
                  <a:latin typeface="Gill Sans Nova Light" panose="020B0302020104020203" pitchFamily="34" charset="0"/>
                  <a:ea typeface="+mn-ea"/>
                  <a:cs typeface="+mn-cs"/>
                </a:rPr>
                <a:t>This </a:t>
              </a:r>
              <a:r>
                <a:rPr kumimoji="0" lang="fr-FR" altLang="fr-FR" sz="600" b="0" i="0" u="none" strike="noStrike" kern="0" cap="none" spc="0" normalizeH="0" baseline="0" err="1">
                  <a:ln>
                    <a:noFill/>
                  </a:ln>
                  <a:solidFill>
                    <a:srgbClr val="002FA0"/>
                  </a:solidFill>
                  <a:effectLst/>
                  <a:uLnTx/>
                  <a:uFillTx/>
                  <a:latin typeface="Gill Sans Nova Light" panose="020B0302020104020203" pitchFamily="34" charset="0"/>
                  <a:ea typeface="+mn-ea"/>
                  <a:cs typeface="+mn-cs"/>
                </a:rPr>
                <a:t>project</a:t>
              </a:r>
              <a:r>
                <a:rPr kumimoji="0" lang="fr-FR" altLang="fr-FR" sz="600" b="0" i="0" u="none" strike="noStrike" kern="0" cap="none" spc="0" normalizeH="0" baseline="0">
                  <a:ln>
                    <a:noFill/>
                  </a:ln>
                  <a:solidFill>
                    <a:srgbClr val="002FA0"/>
                  </a:solidFill>
                  <a:effectLst/>
                  <a:uLnTx/>
                  <a:uFillTx/>
                  <a:latin typeface="Gill Sans Nova Light" panose="020B0302020104020203" pitchFamily="34" charset="0"/>
                  <a:ea typeface="+mn-ea"/>
                  <a:cs typeface="+mn-cs"/>
                </a:rPr>
                <a:t> </a:t>
              </a:r>
              <a:r>
                <a:rPr kumimoji="0" lang="fr-FR" altLang="fr-FR" sz="600" b="0" i="0" u="none" strike="noStrike" kern="0" cap="none" spc="0" normalizeH="0" baseline="0" err="1">
                  <a:ln>
                    <a:noFill/>
                  </a:ln>
                  <a:solidFill>
                    <a:srgbClr val="002FA0"/>
                  </a:solidFill>
                  <a:effectLst/>
                  <a:uLnTx/>
                  <a:uFillTx/>
                  <a:latin typeface="Gill Sans Nova Light" panose="020B0302020104020203" pitchFamily="34" charset="0"/>
                  <a:ea typeface="+mn-ea"/>
                  <a:cs typeface="+mn-cs"/>
                </a:rPr>
                <a:t>is</a:t>
              </a:r>
              <a:r>
                <a:rPr kumimoji="0" lang="fr-FR" altLang="fr-FR" sz="600" b="0" i="0" u="none" strike="noStrike" kern="0" cap="none" spc="0" normalizeH="0" baseline="0">
                  <a:ln>
                    <a:noFill/>
                  </a:ln>
                  <a:solidFill>
                    <a:srgbClr val="002FA0"/>
                  </a:solidFill>
                  <a:effectLst/>
                  <a:uLnTx/>
                  <a:uFillTx/>
                  <a:latin typeface="Gill Sans Nova Light" panose="020B0302020104020203" pitchFamily="34" charset="0"/>
                  <a:ea typeface="+mn-ea"/>
                  <a:cs typeface="+mn-cs"/>
                </a:rPr>
                <a:t> </a:t>
              </a:r>
              <a:r>
                <a:rPr kumimoji="0" lang="fr-FR" altLang="fr-FR" sz="600" b="0" i="0" u="none" strike="noStrike" kern="0" cap="none" spc="0" normalizeH="0" baseline="0" err="1">
                  <a:ln>
                    <a:noFill/>
                  </a:ln>
                  <a:solidFill>
                    <a:srgbClr val="002FA0"/>
                  </a:solidFill>
                  <a:effectLst/>
                  <a:uLnTx/>
                  <a:uFillTx/>
                  <a:latin typeface="Gill Sans Nova Light" panose="020B0302020104020203" pitchFamily="34" charset="0"/>
                  <a:ea typeface="+mn-ea"/>
                  <a:cs typeface="+mn-cs"/>
                </a:rPr>
                <a:t>funded</a:t>
              </a:r>
              <a:r>
                <a:rPr kumimoji="0" lang="fr-FR" altLang="fr-FR" sz="600" b="0" i="0" u="none" strike="noStrike" kern="0" cap="none" spc="0" normalizeH="0" baseline="0">
                  <a:ln>
                    <a:noFill/>
                  </a:ln>
                  <a:solidFill>
                    <a:srgbClr val="002FA0"/>
                  </a:solidFill>
                  <a:effectLst/>
                  <a:uLnTx/>
                  <a:uFillTx/>
                  <a:latin typeface="Gill Sans Nova Light" panose="020B0302020104020203" pitchFamily="34" charset="0"/>
                  <a:ea typeface="+mn-ea"/>
                  <a:cs typeface="+mn-cs"/>
                </a:rPr>
                <a:t> by the </a:t>
              </a:r>
              <a:r>
                <a:rPr kumimoji="0" lang="fr-FR" altLang="fr-FR" sz="600" b="0" i="0" u="none" strike="noStrike" kern="0" cap="none" spc="0" normalizeH="0" baseline="0" err="1">
                  <a:ln>
                    <a:noFill/>
                  </a:ln>
                  <a:solidFill>
                    <a:srgbClr val="002FA0"/>
                  </a:solidFill>
                  <a:effectLst/>
                  <a:uLnTx/>
                  <a:uFillTx/>
                  <a:latin typeface="Gill Sans Nova Light" panose="020B0302020104020203" pitchFamily="34" charset="0"/>
                  <a:ea typeface="+mn-ea"/>
                  <a:cs typeface="+mn-cs"/>
                </a:rPr>
                <a:t>European</a:t>
              </a:r>
              <a:r>
                <a:rPr kumimoji="0" lang="fr-FR" altLang="fr-FR" sz="600" b="0" i="0" u="none" strike="noStrike" kern="0" cap="none" spc="0" normalizeH="0" baseline="0">
                  <a:ln>
                    <a:noFill/>
                  </a:ln>
                  <a:solidFill>
                    <a:srgbClr val="002FA0"/>
                  </a:solidFill>
                  <a:effectLst/>
                  <a:uLnTx/>
                  <a:uFillTx/>
                  <a:latin typeface="Gill Sans Nova Light" panose="020B0302020104020203" pitchFamily="34" charset="0"/>
                  <a:ea typeface="+mn-ea"/>
                  <a:cs typeface="+mn-cs"/>
                </a:rPr>
                <a:t> Union</a:t>
              </a:r>
            </a:p>
          </p:txBody>
        </p:sp>
        <p:sp>
          <p:nvSpPr>
            <p:cNvPr id="7" name="object 62">
              <a:extLst>
                <a:ext uri="{FF2B5EF4-FFF2-40B4-BE49-F238E27FC236}">
                  <a16:creationId xmlns:a16="http://schemas.microsoft.com/office/drawing/2014/main" id="{2B5B5B86-7C86-999D-DAC4-58463F42A335}"/>
                </a:ext>
              </a:extLst>
            </p:cNvPr>
            <p:cNvSpPr/>
            <p:nvPr userDrawn="1"/>
          </p:nvSpPr>
          <p:spPr>
            <a:xfrm>
              <a:off x="5805679" y="9263244"/>
              <a:ext cx="511324" cy="340883"/>
            </a:xfrm>
            <a:prstGeom prst="rect">
              <a:avLst/>
            </a:prstGeom>
            <a:blipFill>
              <a:blip r:embed="rId9" cstate="print"/>
              <a:stretch>
                <a:fillRect/>
              </a:stretch>
            </a:blipFill>
          </p:spPr>
          <p:txBody>
            <a:bodyPr wrap="square" lIns="0" tIns="0" rIns="0" bIns="0" rtlCol="0"/>
            <a:lstStyle/>
            <a:p>
              <a:endParaRPr/>
            </a:p>
          </p:txBody>
        </p:sp>
        <p:pic>
          <p:nvPicPr>
            <p:cNvPr id="14" name="Picture 13">
              <a:extLst>
                <a:ext uri="{FF2B5EF4-FFF2-40B4-BE49-F238E27FC236}">
                  <a16:creationId xmlns:a16="http://schemas.microsoft.com/office/drawing/2014/main" id="{51F87872-62AB-981D-87C9-BF214DDDC2AD}"/>
                </a:ext>
              </a:extLst>
            </p:cNvPr>
            <p:cNvPicPr>
              <a:picLocks noChangeAspect="1"/>
            </p:cNvPicPr>
            <p:nvPr userDrawn="1"/>
          </p:nvPicPr>
          <p:blipFill rotWithShape="1">
            <a:blip r:embed="rId10"/>
            <a:srcRect l="2020" t="18522" r="3055" b="16629"/>
            <a:stretch/>
          </p:blipFill>
          <p:spPr>
            <a:xfrm>
              <a:off x="6317003" y="9271468"/>
              <a:ext cx="945489" cy="323382"/>
            </a:xfrm>
            <a:prstGeom prst="rect">
              <a:avLst/>
            </a:prstGeom>
          </p:spPr>
        </p:pic>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svg"/><Relationship Id="rId18" Type="http://schemas.openxmlformats.org/officeDocument/2006/relationships/image" Target="../media/image18.png"/><Relationship Id="rId26" Type="http://schemas.openxmlformats.org/officeDocument/2006/relationships/image" Target="../media/image26.svg"/><Relationship Id="rId3" Type="http://schemas.microsoft.com/office/2018/10/relationships/comments" Target="../comments/modernComment_100_0.xml"/><Relationship Id="rId21" Type="http://schemas.openxmlformats.org/officeDocument/2006/relationships/image" Target="../media/image21.png"/><Relationship Id="rId7" Type="http://schemas.openxmlformats.org/officeDocument/2006/relationships/image" Target="../media/image7.svg"/><Relationship Id="rId12" Type="http://schemas.openxmlformats.org/officeDocument/2006/relationships/image" Target="../media/image12.png"/><Relationship Id="rId17" Type="http://schemas.openxmlformats.org/officeDocument/2006/relationships/image" Target="../media/image17.svg"/><Relationship Id="rId25" Type="http://schemas.openxmlformats.org/officeDocument/2006/relationships/image" Target="../media/image25.png"/><Relationship Id="rId2" Type="http://schemas.openxmlformats.org/officeDocument/2006/relationships/notesSlide" Target="../notesSlides/notesSlide1.xml"/><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svg"/><Relationship Id="rId24" Type="http://schemas.openxmlformats.org/officeDocument/2006/relationships/image" Target="../media/image24.svg"/><Relationship Id="rId5" Type="http://schemas.openxmlformats.org/officeDocument/2006/relationships/image" Target="../media/image5.svg"/><Relationship Id="rId15" Type="http://schemas.openxmlformats.org/officeDocument/2006/relationships/image" Target="../media/image15.svg"/><Relationship Id="rId23" Type="http://schemas.openxmlformats.org/officeDocument/2006/relationships/image" Target="../media/image23.png"/><Relationship Id="rId28" Type="http://schemas.openxmlformats.org/officeDocument/2006/relationships/image" Target="../media/image28.svg"/><Relationship Id="rId10" Type="http://schemas.openxmlformats.org/officeDocument/2006/relationships/image" Target="../media/image10.png"/><Relationship Id="rId19" Type="http://schemas.openxmlformats.org/officeDocument/2006/relationships/image" Target="../media/image19.png"/><Relationship Id="rId31" Type="http://schemas.openxmlformats.org/officeDocument/2006/relationships/image" Target="../media/image31.png"/><Relationship Id="rId4" Type="http://schemas.openxmlformats.org/officeDocument/2006/relationships/image" Target="../media/image4.png"/><Relationship Id="rId9" Type="http://schemas.openxmlformats.org/officeDocument/2006/relationships/image" Target="../media/image9.svg"/><Relationship Id="rId14" Type="http://schemas.openxmlformats.org/officeDocument/2006/relationships/image" Target="../media/image14.png"/><Relationship Id="rId22" Type="http://schemas.openxmlformats.org/officeDocument/2006/relationships/image" Target="../media/image22.svg"/><Relationship Id="rId27" Type="http://schemas.openxmlformats.org/officeDocument/2006/relationships/image" Target="../media/image27.png"/><Relationship Id="rId30" Type="http://schemas.openxmlformats.org/officeDocument/2006/relationships/image" Target="../media/image30.svg"/></Relationships>
</file>

<file path=ppt/slides/_rels/slide2.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notesSlide" Target="../notesSlides/notesSlide2.xml"/><Relationship Id="rId7" Type="http://schemas.openxmlformats.org/officeDocument/2006/relationships/chart" Target="../charts/chart1.xml"/><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33.png"/><Relationship Id="rId5" Type="http://schemas.openxmlformats.org/officeDocument/2006/relationships/image" Target="../media/image32.png"/><Relationship Id="rId4" Type="http://schemas.microsoft.com/office/2018/10/relationships/comments" Target="../comments/modernComment_101_9F421413.xml"/><Relationship Id="rId9"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10">
            <a:extLst>
              <a:ext uri="{FF2B5EF4-FFF2-40B4-BE49-F238E27FC236}">
                <a16:creationId xmlns:a16="http://schemas.microsoft.com/office/drawing/2014/main" id="{2F8987E7-FD54-465A-9B4A-283547706C54}"/>
              </a:ext>
            </a:extLst>
          </p:cNvPr>
          <p:cNvGraphicFramePr>
            <a:graphicFrameLocks noGrp="1"/>
          </p:cNvGraphicFramePr>
          <p:nvPr>
            <p:extLst>
              <p:ext uri="{D42A27DB-BD31-4B8C-83A1-F6EECF244321}">
                <p14:modId xmlns:p14="http://schemas.microsoft.com/office/powerpoint/2010/main" val="1124482313"/>
              </p:ext>
            </p:extLst>
          </p:nvPr>
        </p:nvGraphicFramePr>
        <p:xfrm>
          <a:off x="3958283" y="1239744"/>
          <a:ext cx="3312467" cy="3447840"/>
        </p:xfrm>
        <a:graphic>
          <a:graphicData uri="http://schemas.openxmlformats.org/drawingml/2006/table">
            <a:tbl>
              <a:tblPr bandRow="1">
                <a:tableStyleId>{69012ECD-51FC-41F1-AA8D-1B2483CD663E}</a:tableStyleId>
              </a:tblPr>
              <a:tblGrid>
                <a:gridCol w="911429">
                  <a:extLst>
                    <a:ext uri="{9D8B030D-6E8A-4147-A177-3AD203B41FA5}">
                      <a16:colId xmlns:a16="http://schemas.microsoft.com/office/drawing/2014/main" val="2936717539"/>
                    </a:ext>
                  </a:extLst>
                </a:gridCol>
                <a:gridCol w="2401038">
                  <a:extLst>
                    <a:ext uri="{9D8B030D-6E8A-4147-A177-3AD203B41FA5}">
                      <a16:colId xmlns:a16="http://schemas.microsoft.com/office/drawing/2014/main" val="2959188546"/>
                    </a:ext>
                  </a:extLst>
                </a:gridCol>
              </a:tblGrid>
              <a:tr h="419700">
                <a:tc>
                  <a:txBody>
                    <a:bodyPr/>
                    <a:lstStyle/>
                    <a:p>
                      <a:pPr algn="r">
                        <a:defRPr sz="1100">
                          <a:solidFill>
                            <a:srgbClr val="55B6B2"/>
                          </a:solidFill>
                          <a:latin typeface="Gill Sans MT"/>
                        </a:defRPr>
                      </a:pPr>
                      <a:r>
                        <a:rPr b="1"/>
                        <a:t>           39% </a:t>
                      </a:r>
                    </a:p>
                  </a:txBody>
                  <a:tcPr anchor="ctr">
                    <a:lnL w="6350" cap="flat" cmpd="sng" algn="ctr">
                      <a:noFill/>
                      <a:prstDash val="solid"/>
                      <a:round/>
                      <a:headEnd type="none" w="med" len="med"/>
                      <a:tailEnd type="none" w="med" len="med"/>
                    </a:lnL>
                    <a:lnR>
                      <a:noFill/>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ML" sz="1050" err="1">
                          <a:solidFill>
                            <a:srgbClr val="000000"/>
                          </a:solidFill>
                          <a:latin typeface="Gill Sans Nova"/>
                        </a:rPr>
                        <a:t>Incoming</a:t>
                      </a:r>
                      <a:r>
                        <a:rPr lang="fr-ML" sz="1050">
                          <a:solidFill>
                            <a:srgbClr val="000000"/>
                          </a:solidFill>
                          <a:latin typeface="Gill Sans Nova"/>
                        </a:rPr>
                        <a:t> Flow in Nigeria</a:t>
                      </a:r>
                      <a:endParaRPr lang="en-US" sz="1050">
                        <a:latin typeface="Gill Sans Nova"/>
                      </a:endParaRPr>
                    </a:p>
                  </a:txBody>
                  <a:tcPr anchor="ctr">
                    <a:lnL>
                      <a:noFill/>
                    </a:lnL>
                    <a:lnR w="6350" cap="flat" cmpd="sng" algn="ctr">
                      <a:noFill/>
                      <a:prstDash val="solid"/>
                      <a:round/>
                      <a:headEnd type="none" w="med" len="med"/>
                      <a:tailEnd type="none" w="med" len="med"/>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12596635"/>
                  </a:ext>
                </a:extLst>
              </a:tr>
              <a:tr h="419700">
                <a:tc>
                  <a:txBody>
                    <a:bodyPr/>
                    <a:lstStyle/>
                    <a:p>
                      <a:pPr algn="r">
                        <a:defRPr sz="1100">
                          <a:solidFill>
                            <a:srgbClr val="55B6B2"/>
                          </a:solidFill>
                          <a:latin typeface="Gill Sans MT"/>
                        </a:defRPr>
                      </a:pPr>
                      <a:r>
                        <a:rPr b="1"/>
                        <a:t>           61% </a:t>
                      </a:r>
                    </a:p>
                  </a:txBody>
                  <a:tcPr anchor="ctr">
                    <a:lnL w="6350" cap="flat" cmpd="sng" algn="ctr">
                      <a:noFill/>
                      <a:prstDash val="solid"/>
                      <a:round/>
                      <a:headEnd type="none" w="med" len="med"/>
                      <a:tailEnd type="none" w="med" len="med"/>
                    </a:lnL>
                    <a:lnR>
                      <a:noFill/>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fr-ML" sz="1050" err="1">
                          <a:solidFill>
                            <a:srgbClr val="000000"/>
                          </a:solidFill>
                          <a:latin typeface="Gill Sans Nova"/>
                        </a:rPr>
                        <a:t>Outgoing</a:t>
                      </a:r>
                      <a:r>
                        <a:rPr lang="fr-ML" sz="1050">
                          <a:solidFill>
                            <a:srgbClr val="000000"/>
                          </a:solidFill>
                          <a:latin typeface="Gill Sans Nova"/>
                        </a:rPr>
                        <a:t> Flow in Nigeria</a:t>
                      </a:r>
                      <a:endParaRPr lang="fr-ML" sz="1050">
                        <a:latin typeface="Gill Sans Nova"/>
                      </a:endParaRPr>
                    </a:p>
                  </a:txBody>
                  <a:tcPr anchor="ctr">
                    <a:lnL>
                      <a:noFill/>
                    </a:lnL>
                    <a:lnR w="6350" cap="flat" cmpd="sng" algn="ctr">
                      <a:noFill/>
                      <a:prstDash val="solid"/>
                      <a:round/>
                      <a:headEnd type="none" w="med" len="med"/>
                      <a:tailEnd type="none" w="med" len="med"/>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96144750"/>
                  </a:ext>
                </a:extLst>
              </a:tr>
              <a:tr h="419700">
                <a:tc>
                  <a:txBody>
                    <a:bodyPr/>
                    <a:lstStyle/>
                    <a:p>
                      <a:pPr algn="r">
                        <a:defRPr sz="1100">
                          <a:solidFill>
                            <a:srgbClr val="55B6B2"/>
                          </a:solidFill>
                          <a:latin typeface="Gill Sans MT"/>
                        </a:defRPr>
                      </a:pPr>
                      <a:r>
                        <a:rPr b="1"/>
                        <a:t>         1</a:t>
                      </a:r>
                      <a:r>
                        <a:rPr lang="en-US" b="1"/>
                        <a:t>,</a:t>
                      </a:r>
                      <a:r>
                        <a:rPr b="1"/>
                        <a:t>08</a:t>
                      </a:r>
                      <a:r>
                        <a:rPr lang="en-US" b="1"/>
                        <a:t>7</a:t>
                      </a:r>
                      <a:r>
                        <a:rPr b="1"/>
                        <a:t> </a:t>
                      </a:r>
                    </a:p>
                  </a:txBody>
                  <a:tcPr anchor="ctr">
                    <a:lnL w="6350" cap="flat" cmpd="sng" algn="ctr">
                      <a:noFill/>
                      <a:prstDash val="solid"/>
                      <a:round/>
                      <a:headEnd type="none" w="med" len="med"/>
                      <a:tailEnd type="none" w="med" len="med"/>
                    </a:lnL>
                    <a:lnR>
                      <a:noFill/>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just" eaLnBrk="1" fontAlgn="auto" latinLnBrk="0" hangingPunct="1">
                        <a:lnSpc>
                          <a:spcPct val="100000"/>
                        </a:lnSpc>
                        <a:spcBef>
                          <a:spcPts val="0"/>
                        </a:spcBef>
                        <a:spcAft>
                          <a:spcPts val="0"/>
                        </a:spcAft>
                        <a:buClrTx/>
                        <a:buSzTx/>
                        <a:buFontTx/>
                        <a:buNone/>
                      </a:pPr>
                      <a:r>
                        <a:rPr lang="fr-ML" sz="1050" err="1">
                          <a:solidFill>
                            <a:srgbClr val="000000"/>
                          </a:solidFill>
                          <a:latin typeface="Gill Sans Nova"/>
                        </a:rPr>
                        <a:t>Travelers</a:t>
                      </a:r>
                      <a:r>
                        <a:rPr lang="fr-ML" sz="1050">
                          <a:solidFill>
                            <a:srgbClr val="000000"/>
                          </a:solidFill>
                          <a:latin typeface="Gill Sans Nova"/>
                        </a:rPr>
                        <a:t> </a:t>
                      </a:r>
                      <a:r>
                        <a:rPr lang="fr-ML" sz="1050" err="1">
                          <a:solidFill>
                            <a:srgbClr val="000000"/>
                          </a:solidFill>
                          <a:latin typeface="Gill Sans Nova"/>
                        </a:rPr>
                        <a:t>observed</a:t>
                      </a:r>
                      <a:r>
                        <a:rPr lang="fr-ML" sz="1050">
                          <a:solidFill>
                            <a:srgbClr val="000000"/>
                          </a:solidFill>
                          <a:latin typeface="Gill Sans Nova"/>
                        </a:rPr>
                        <a:t> </a:t>
                      </a:r>
                      <a:r>
                        <a:rPr lang="fr-ML" sz="1050" err="1">
                          <a:solidFill>
                            <a:srgbClr val="000000"/>
                          </a:solidFill>
                          <a:latin typeface="Gill Sans Nova"/>
                        </a:rPr>
                        <a:t>daily</a:t>
                      </a:r>
                      <a:endParaRPr lang="fr-ML" sz="1050">
                        <a:solidFill>
                          <a:srgbClr val="000000"/>
                        </a:solidFill>
                        <a:latin typeface="Gill Sans Nova"/>
                      </a:endParaRPr>
                    </a:p>
                  </a:txBody>
                  <a:tcPr anchor="ctr">
                    <a:lnL>
                      <a:noFill/>
                    </a:lnL>
                    <a:lnR w="6350" cap="flat" cmpd="sng" algn="ctr">
                      <a:noFill/>
                      <a:prstDash val="solid"/>
                      <a:round/>
                      <a:headEnd type="none" w="med" len="med"/>
                      <a:tailEnd type="none" w="med" len="med"/>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5822934"/>
                  </a:ext>
                </a:extLst>
              </a:tr>
              <a:tr h="419700">
                <a:tc>
                  <a:txBody>
                    <a:bodyPr/>
                    <a:lstStyle/>
                    <a:p>
                      <a:pPr algn="r">
                        <a:defRPr sz="1100">
                          <a:solidFill>
                            <a:srgbClr val="55B6B2"/>
                          </a:solidFill>
                          <a:latin typeface="Gill Sans MT"/>
                        </a:defRPr>
                      </a:pPr>
                      <a:r>
                        <a:rPr b="1"/>
                        <a:t>           6% </a:t>
                      </a:r>
                    </a:p>
                  </a:txBody>
                  <a:tcPr anchor="ctr">
                    <a:lnL w="6350" cap="flat" cmpd="sng" algn="ctr">
                      <a:noFill/>
                      <a:prstDash val="solid"/>
                      <a:round/>
                      <a:headEnd type="none" w="med" len="med"/>
                      <a:tailEnd type="none" w="med" len="med"/>
                    </a:lnL>
                    <a:lnR>
                      <a:noFill/>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just" defTabSz="914400" eaLnBrk="1" fontAlgn="auto" latinLnBrk="0" hangingPunct="1">
                        <a:lnSpc>
                          <a:spcPct val="100000"/>
                        </a:lnSpc>
                        <a:spcBef>
                          <a:spcPts val="0"/>
                        </a:spcBef>
                        <a:spcAft>
                          <a:spcPts val="0"/>
                        </a:spcAft>
                        <a:buClrTx/>
                        <a:buSzTx/>
                        <a:buFontTx/>
                        <a:buNone/>
                        <a:tabLst/>
                        <a:defRPr sz="1100">
                          <a:latin typeface="Gill Sans MT"/>
                        </a:defRPr>
                      </a:pPr>
                      <a:r>
                        <a:rPr lang="fr-ML" sz="1050" err="1">
                          <a:solidFill>
                            <a:srgbClr val="000000"/>
                          </a:solidFill>
                          <a:latin typeface="Gill Sans Nova"/>
                        </a:rPr>
                        <a:t>Increase</a:t>
                      </a:r>
                      <a:r>
                        <a:rPr lang="fr-ML" sz="1050">
                          <a:solidFill>
                            <a:srgbClr val="000000"/>
                          </a:solidFill>
                          <a:latin typeface="Gill Sans Nova"/>
                        </a:rPr>
                        <a:t> in </a:t>
                      </a:r>
                      <a:r>
                        <a:rPr lang="fr-ML" sz="1050" err="1">
                          <a:solidFill>
                            <a:srgbClr val="000000"/>
                          </a:solidFill>
                          <a:latin typeface="Gill Sans Nova"/>
                        </a:rPr>
                        <a:t>travellers</a:t>
                      </a:r>
                      <a:r>
                        <a:rPr lang="fr-ML" sz="1050">
                          <a:solidFill>
                            <a:srgbClr val="000000"/>
                          </a:solidFill>
                          <a:latin typeface="Gill Sans Nova"/>
                        </a:rPr>
                        <a:t> </a:t>
                      </a:r>
                      <a:r>
                        <a:rPr lang="fr-ML" sz="1050" err="1">
                          <a:solidFill>
                            <a:srgbClr val="000000"/>
                          </a:solidFill>
                          <a:latin typeface="Gill Sans Nova"/>
                        </a:rPr>
                        <a:t>compared</a:t>
                      </a:r>
                      <a:r>
                        <a:rPr lang="fr-ML" sz="1050">
                          <a:solidFill>
                            <a:srgbClr val="000000"/>
                          </a:solidFill>
                          <a:latin typeface="Gill Sans Nova"/>
                        </a:rPr>
                        <a:t> to April</a:t>
                      </a:r>
                      <a:endParaRPr lang="fr-ML" sz="1050">
                        <a:latin typeface="Gill Sans Nova"/>
                      </a:endParaRPr>
                    </a:p>
                  </a:txBody>
                  <a:tcPr anchor="ctr">
                    <a:lnL>
                      <a:noFill/>
                    </a:lnL>
                    <a:lnR w="6350" cap="flat" cmpd="sng" algn="ctr">
                      <a:noFill/>
                      <a:prstDash val="solid"/>
                      <a:round/>
                      <a:headEnd type="none" w="med" len="med"/>
                      <a:tailEnd type="none" w="med" len="med"/>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1460043"/>
                  </a:ext>
                </a:extLst>
              </a:tr>
              <a:tr h="419700">
                <a:tc>
                  <a:txBody>
                    <a:bodyPr/>
                    <a:lstStyle/>
                    <a:p>
                      <a:pPr algn="r">
                        <a:defRPr sz="1100">
                          <a:solidFill>
                            <a:srgbClr val="55B6B2"/>
                          </a:solidFill>
                          <a:latin typeface="Gill Sans MT"/>
                        </a:defRPr>
                      </a:pPr>
                      <a:r>
                        <a:rPr lang="en-US" sz="1100" b="1">
                          <a:solidFill>
                            <a:srgbClr val="55B6B2"/>
                          </a:solidFill>
                          <a:latin typeface="Gill Sans Nova"/>
                        </a:rPr>
                        <a:t>31,510</a:t>
                      </a:r>
                    </a:p>
                  </a:txBody>
                  <a:tcPr anchor="ctr">
                    <a:lnL w="6350" cap="flat" cmpd="sng" algn="ctr">
                      <a:noFill/>
                      <a:prstDash val="solid"/>
                      <a:round/>
                      <a:headEnd type="none" w="med" len="med"/>
                      <a:tailEnd type="none" w="med" len="med"/>
                    </a:lnL>
                    <a:lnR>
                      <a:noFill/>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fr-ML" sz="1050">
                          <a:solidFill>
                            <a:srgbClr val="000000"/>
                          </a:solidFill>
                          <a:latin typeface="Gill Sans Nova"/>
                        </a:rPr>
                        <a:t>Total </a:t>
                      </a:r>
                      <a:r>
                        <a:rPr lang="fr-ML" sz="1050" err="1">
                          <a:solidFill>
                            <a:srgbClr val="000000"/>
                          </a:solidFill>
                          <a:latin typeface="Gill Sans Nova"/>
                        </a:rPr>
                        <a:t>number</a:t>
                      </a:r>
                      <a:r>
                        <a:rPr lang="fr-ML" sz="1050">
                          <a:solidFill>
                            <a:srgbClr val="000000"/>
                          </a:solidFill>
                          <a:latin typeface="Gill Sans Nova"/>
                        </a:rPr>
                        <a:t> of </a:t>
                      </a:r>
                      <a:r>
                        <a:rPr lang="fr-ML" sz="1050" err="1">
                          <a:solidFill>
                            <a:srgbClr val="000000"/>
                          </a:solidFill>
                          <a:latin typeface="Gill Sans Nova"/>
                        </a:rPr>
                        <a:t>persons</a:t>
                      </a:r>
                      <a:r>
                        <a:rPr lang="fr-ML" sz="1050">
                          <a:solidFill>
                            <a:srgbClr val="000000"/>
                          </a:solidFill>
                          <a:latin typeface="Gill Sans Nova"/>
                        </a:rPr>
                        <a:t> </a:t>
                      </a:r>
                      <a:r>
                        <a:rPr lang="fr-ML" sz="1050" err="1">
                          <a:solidFill>
                            <a:srgbClr val="000000"/>
                          </a:solidFill>
                          <a:latin typeface="Gill Sans Nova"/>
                        </a:rPr>
                        <a:t>observed</a:t>
                      </a:r>
                      <a:r>
                        <a:rPr lang="fr-ML" sz="1050">
                          <a:solidFill>
                            <a:srgbClr val="000000"/>
                          </a:solidFill>
                          <a:latin typeface="Gill Sans Nova"/>
                        </a:rPr>
                        <a:t> </a:t>
                      </a:r>
                      <a:r>
                        <a:rPr lang="fr-ML" sz="1050" err="1">
                          <a:solidFill>
                            <a:srgbClr val="000000"/>
                          </a:solidFill>
                          <a:latin typeface="Gill Sans Nova"/>
                        </a:rPr>
                        <a:t>through</a:t>
                      </a:r>
                      <a:r>
                        <a:rPr lang="fr-ML" sz="1050">
                          <a:solidFill>
                            <a:srgbClr val="000000"/>
                          </a:solidFill>
                          <a:latin typeface="Gill Sans Nova"/>
                        </a:rPr>
                        <a:t> the </a:t>
                      </a:r>
                      <a:r>
                        <a:rPr lang="fr-ML" sz="1050" err="1">
                          <a:solidFill>
                            <a:srgbClr val="000000"/>
                          </a:solidFill>
                          <a:latin typeface="Gill Sans Nova"/>
                        </a:rPr>
                        <a:t>FMPs</a:t>
                      </a:r>
                      <a:endParaRPr lang="fr-ML" sz="1050">
                        <a:latin typeface="Gill Sans Nova"/>
                      </a:endParaRPr>
                    </a:p>
                  </a:txBody>
                  <a:tcPr anchor="ctr">
                    <a:lnL>
                      <a:noFill/>
                    </a:lnL>
                    <a:lnR w="6350" cap="flat" cmpd="sng" algn="ctr">
                      <a:noFill/>
                      <a:prstDash val="solid"/>
                      <a:round/>
                      <a:headEnd type="none" w="med" len="med"/>
                      <a:tailEnd type="none" w="med" len="med"/>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8447813"/>
                  </a:ext>
                </a:extLst>
              </a:tr>
              <a:tr h="587375">
                <a:tc>
                  <a:txBody>
                    <a:bodyPr/>
                    <a:lstStyle/>
                    <a:p>
                      <a:pPr algn="r">
                        <a:defRPr sz="1100">
                          <a:solidFill>
                            <a:srgbClr val="55B6B2"/>
                          </a:solidFill>
                          <a:latin typeface="Gill Sans MT"/>
                        </a:defRPr>
                      </a:pPr>
                      <a:r>
                        <a:rPr lang="en-US" b="1">
                          <a:latin typeface="Gill Sans Nova" panose="020B0602020104020203" pitchFamily="34" charset="0"/>
                          <a:ea typeface="Gill Sans Nova Book" panose="020B0502020204020203" pitchFamily="34" charset="-128"/>
                          <a:cs typeface="Gill Sans Nova Book" panose="020B0502020204020203" pitchFamily="34" charset="-128"/>
                        </a:rPr>
                        <a:t>7</a:t>
                      </a:r>
                      <a:r>
                        <a:rPr lang="en-NG" b="1">
                          <a:latin typeface="Gill Sans Nova" panose="020B0602020104020203" pitchFamily="34" charset="0"/>
                          <a:ea typeface="Gill Sans Nova Book" panose="020B0502020204020203" pitchFamily="34" charset="-128"/>
                          <a:cs typeface="Gill Sans Nova Book" panose="020B0502020204020203" pitchFamily="34" charset="-128"/>
                        </a:rPr>
                        <a:t>%</a:t>
                      </a:r>
                      <a:endParaRPr lang="en-US" b="1">
                        <a:latin typeface="Gill Sans Nova" panose="020B0602020104020203" pitchFamily="34" charset="0"/>
                        <a:ea typeface="Gill Sans Nova Book" panose="020B0502020204020203" pitchFamily="34" charset="-128"/>
                        <a:cs typeface="Gill Sans Nova Book" panose="020B0502020204020203" pitchFamily="34" charset="-128"/>
                      </a:endParaRPr>
                    </a:p>
                    <a:p>
                      <a:pPr algn="r">
                        <a:defRPr sz="1100">
                          <a:solidFill>
                            <a:srgbClr val="55B6B2"/>
                          </a:solidFill>
                          <a:latin typeface="Gill Sans MT"/>
                        </a:defRPr>
                      </a:pPr>
                      <a:endParaRPr lang="en-US" b="1">
                        <a:latin typeface="Gill Sans Nova" panose="020B0602020104020203" pitchFamily="34" charset="0"/>
                        <a:ea typeface="Gill Sans Nova Book" panose="020B0502020204020203" pitchFamily="34" charset="-128"/>
                        <a:cs typeface="Gill Sans Nova Book" panose="020B0502020204020203" pitchFamily="34" charset="-128"/>
                      </a:endParaRPr>
                    </a:p>
                    <a:p>
                      <a:pPr marL="0" marR="0" lvl="0" indent="0" algn="r" defTabSz="914400" eaLnBrk="1" fontAlgn="auto" latinLnBrk="0" hangingPunct="1">
                        <a:lnSpc>
                          <a:spcPct val="100000"/>
                        </a:lnSpc>
                        <a:spcBef>
                          <a:spcPts val="0"/>
                        </a:spcBef>
                        <a:spcAft>
                          <a:spcPts val="0"/>
                        </a:spcAft>
                        <a:buClrTx/>
                        <a:buSzTx/>
                        <a:buFontTx/>
                        <a:buNone/>
                        <a:tabLst/>
                        <a:defRPr sz="1100">
                          <a:solidFill>
                            <a:srgbClr val="55B6B2"/>
                          </a:solidFill>
                          <a:latin typeface="Gill Sans MT"/>
                        </a:defRPr>
                      </a:pPr>
                      <a:r>
                        <a:rPr lang="en-US" b="1">
                          <a:latin typeface="Gill Sans Nova" panose="020B0602020104020203" pitchFamily="34" charset="0"/>
                          <a:ea typeface="Gill Sans Nova Book" panose="020B0502020204020203" pitchFamily="34" charset="-128"/>
                          <a:cs typeface="Gill Sans Nova Book" panose="020B0502020204020203" pitchFamily="34" charset="-128"/>
                        </a:rPr>
                        <a:t>3</a:t>
                      </a:r>
                      <a:r>
                        <a:rPr lang="en-NG" b="1">
                          <a:latin typeface="Gill Sans Nova" panose="020B0602020104020203" pitchFamily="34" charset="0"/>
                          <a:ea typeface="Gill Sans Nova Book" panose="020B0502020204020203" pitchFamily="34" charset="-128"/>
                          <a:cs typeface="Gill Sans Nova Book" panose="020B0502020204020203" pitchFamily="34" charset="-128"/>
                        </a:rPr>
                        <a:t>%</a:t>
                      </a:r>
                      <a:endParaRPr lang="en-US" b="1">
                        <a:latin typeface="Gill Sans Nova" panose="020B0602020104020203" pitchFamily="34" charset="0"/>
                        <a:ea typeface="Gill Sans Nova Book" panose="020B0502020204020203" pitchFamily="34" charset="-128"/>
                        <a:cs typeface="Gill Sans Nova Book" panose="020B0502020204020203" pitchFamily="34" charset="-128"/>
                      </a:endParaRPr>
                    </a:p>
                    <a:p>
                      <a:pPr marL="0" marR="0" lvl="0" indent="0" algn="r" defTabSz="914400" eaLnBrk="1" fontAlgn="auto" latinLnBrk="0" hangingPunct="1">
                        <a:lnSpc>
                          <a:spcPct val="100000"/>
                        </a:lnSpc>
                        <a:spcBef>
                          <a:spcPts val="0"/>
                        </a:spcBef>
                        <a:spcAft>
                          <a:spcPts val="0"/>
                        </a:spcAft>
                        <a:buClrTx/>
                        <a:buSzTx/>
                        <a:buFontTx/>
                        <a:buNone/>
                        <a:tabLst/>
                        <a:defRPr sz="1100">
                          <a:solidFill>
                            <a:srgbClr val="55B6B2"/>
                          </a:solidFill>
                          <a:latin typeface="Gill Sans MT"/>
                        </a:defRPr>
                      </a:pPr>
                      <a:endParaRPr lang="en-US" b="1">
                        <a:latin typeface="Gill Sans Nova" panose="020B0602020104020203" pitchFamily="34" charset="0"/>
                        <a:ea typeface="Gill Sans Nova Book" panose="020B0502020204020203" pitchFamily="34" charset="-128"/>
                        <a:cs typeface="Gill Sans Nova Book" panose="020B0502020204020203" pitchFamily="34" charset="-128"/>
                      </a:endParaRPr>
                    </a:p>
                    <a:p>
                      <a:pPr marL="0" marR="0" lvl="0" indent="0" algn="r" defTabSz="914400" eaLnBrk="1" fontAlgn="auto" latinLnBrk="0" hangingPunct="1">
                        <a:lnSpc>
                          <a:spcPct val="100000"/>
                        </a:lnSpc>
                        <a:spcBef>
                          <a:spcPts val="0"/>
                        </a:spcBef>
                        <a:spcAft>
                          <a:spcPts val="0"/>
                        </a:spcAft>
                        <a:buClrTx/>
                        <a:buSzTx/>
                        <a:buFontTx/>
                        <a:buNone/>
                        <a:tabLst/>
                        <a:defRPr sz="1100">
                          <a:solidFill>
                            <a:srgbClr val="55B6B2"/>
                          </a:solidFill>
                          <a:latin typeface="Gill Sans MT"/>
                        </a:defRPr>
                      </a:pPr>
                      <a:r>
                        <a:rPr lang="en-US" b="1">
                          <a:latin typeface="Gill Sans Nova" panose="020B0602020104020203" pitchFamily="34" charset="0"/>
                          <a:ea typeface="Gill Sans Nova Book" panose="020B0502020204020203" pitchFamily="34" charset="-128"/>
                          <a:cs typeface="Gill Sans Nova Book" panose="020B0502020204020203" pitchFamily="34" charset="-128"/>
                        </a:rPr>
                        <a:t>2</a:t>
                      </a:r>
                      <a:r>
                        <a:rPr lang="en-NG" b="1">
                          <a:latin typeface="Gill Sans Nova" panose="020B0602020104020203" pitchFamily="34" charset="0"/>
                          <a:ea typeface="Gill Sans Nova Book" panose="020B0502020204020203" pitchFamily="34" charset="-128"/>
                          <a:cs typeface="Gill Sans Nova Book" panose="020B0502020204020203" pitchFamily="34" charset="-128"/>
                        </a:rPr>
                        <a:t>%</a:t>
                      </a:r>
                      <a:endParaRPr lang="en-US" b="1">
                        <a:latin typeface="Gill Sans Nova" panose="020B0602020104020203" pitchFamily="34" charset="0"/>
                        <a:ea typeface="Gill Sans Nova Book" panose="020B0502020204020203" pitchFamily="34" charset="-128"/>
                        <a:cs typeface="Gill Sans Nova Book" panose="020B0502020204020203" pitchFamily="34" charset="-128"/>
                      </a:endParaRPr>
                    </a:p>
                  </a:txBody>
                  <a:tcPr>
                    <a:lnL w="6350" cap="flat" cmpd="sng" algn="ctr">
                      <a:noFill/>
                      <a:prstDash val="solid"/>
                      <a:round/>
                      <a:headEnd type="none" w="med" len="med"/>
                      <a:tailEnd type="none" w="med" len="med"/>
                    </a:lnL>
                    <a:lnR>
                      <a:noFill/>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just" eaLnBrk="1" fontAlgn="auto" latinLnBrk="0" hangingPunct="1">
                        <a:lnSpc>
                          <a:spcPct val="100000"/>
                        </a:lnSpc>
                        <a:spcBef>
                          <a:spcPts val="0"/>
                        </a:spcBef>
                        <a:spcAft>
                          <a:spcPts val="0"/>
                        </a:spcAft>
                        <a:buClrTx/>
                        <a:buSzTx/>
                        <a:buNone/>
                      </a:pPr>
                      <a:r>
                        <a:rPr lang="fr-ML" sz="1050" err="1">
                          <a:latin typeface="Gill Sans Nova"/>
                        </a:rPr>
                        <a:t>Elderly</a:t>
                      </a:r>
                      <a:r>
                        <a:rPr lang="fr-ML" sz="1050">
                          <a:latin typeface="Gill Sans Nova"/>
                        </a:rPr>
                        <a:t> </a:t>
                      </a:r>
                      <a:r>
                        <a:rPr lang="fr-ML" sz="1050" err="1">
                          <a:latin typeface="Gill Sans Nova"/>
                        </a:rPr>
                        <a:t>persons</a:t>
                      </a:r>
                      <a:endParaRPr lang="fr-ML" sz="1050">
                        <a:latin typeface="Gill Sans Nova"/>
                      </a:endParaRPr>
                    </a:p>
                    <a:p>
                      <a:pPr marL="0" marR="0" lvl="0" indent="0" algn="just" eaLnBrk="1" fontAlgn="auto" latinLnBrk="0" hangingPunct="1">
                        <a:lnSpc>
                          <a:spcPct val="100000"/>
                        </a:lnSpc>
                        <a:spcBef>
                          <a:spcPts val="0"/>
                        </a:spcBef>
                        <a:spcAft>
                          <a:spcPts val="0"/>
                        </a:spcAft>
                        <a:buClrTx/>
                        <a:buSzTx/>
                        <a:buNone/>
                      </a:pPr>
                      <a:endParaRPr lang="fr-ML" sz="1050">
                        <a:latin typeface="Gill Sans Nova"/>
                      </a:endParaRPr>
                    </a:p>
                    <a:p>
                      <a:pPr marL="0" marR="0" lvl="0" indent="0" algn="just" eaLnBrk="1" fontAlgn="auto" latinLnBrk="0" hangingPunct="1">
                        <a:lnSpc>
                          <a:spcPct val="100000"/>
                        </a:lnSpc>
                        <a:spcBef>
                          <a:spcPts val="0"/>
                        </a:spcBef>
                        <a:spcAft>
                          <a:spcPts val="0"/>
                        </a:spcAft>
                        <a:buClrTx/>
                        <a:buSzTx/>
                        <a:buNone/>
                      </a:pPr>
                      <a:r>
                        <a:rPr lang="en-US" sz="1050">
                          <a:latin typeface="Gill Sans Nova"/>
                        </a:rPr>
                        <a:t>Children under five (5) years</a:t>
                      </a:r>
                    </a:p>
                    <a:p>
                      <a:pPr marL="0" marR="0" lvl="0" indent="0" algn="just" eaLnBrk="1" fontAlgn="auto" latinLnBrk="0" hangingPunct="1">
                        <a:lnSpc>
                          <a:spcPct val="100000"/>
                        </a:lnSpc>
                        <a:spcBef>
                          <a:spcPts val="0"/>
                        </a:spcBef>
                        <a:spcAft>
                          <a:spcPts val="0"/>
                        </a:spcAft>
                        <a:buClrTx/>
                        <a:buSzTx/>
                        <a:buNone/>
                      </a:pPr>
                      <a:endParaRPr lang="en-US" sz="1050">
                        <a:latin typeface="Gill Sans Nova"/>
                      </a:endParaRPr>
                    </a:p>
                    <a:p>
                      <a:pPr marL="0" marR="0" lvl="0" indent="0" algn="just" eaLnBrk="1" fontAlgn="auto" latinLnBrk="0" hangingPunct="1">
                        <a:lnSpc>
                          <a:spcPct val="100000"/>
                        </a:lnSpc>
                        <a:spcBef>
                          <a:spcPts val="0"/>
                        </a:spcBef>
                        <a:spcAft>
                          <a:spcPts val="0"/>
                        </a:spcAft>
                        <a:buClrTx/>
                        <a:buSzTx/>
                        <a:buNone/>
                      </a:pPr>
                      <a:r>
                        <a:rPr lang="fr-ML" sz="1050" err="1">
                          <a:latin typeface="Gill Sans Nova"/>
                        </a:rPr>
                        <a:t>Pregnant</a:t>
                      </a:r>
                      <a:r>
                        <a:rPr lang="fr-ML" sz="1050">
                          <a:latin typeface="Gill Sans Nova"/>
                        </a:rPr>
                        <a:t> and </a:t>
                      </a:r>
                      <a:r>
                        <a:rPr lang="fr-ML" sz="1050" err="1">
                          <a:latin typeface="Gill Sans Nova"/>
                        </a:rPr>
                        <a:t>lactating</a:t>
                      </a:r>
                      <a:r>
                        <a:rPr lang="fr-ML" sz="1050">
                          <a:latin typeface="Gill Sans Nova"/>
                        </a:rPr>
                        <a:t> </a:t>
                      </a:r>
                      <a:r>
                        <a:rPr lang="fr-ML" sz="1050" err="1">
                          <a:latin typeface="Gill Sans Nova"/>
                        </a:rPr>
                        <a:t>women</a:t>
                      </a:r>
                      <a:endParaRPr lang="fr-ML" sz="1050">
                        <a:latin typeface="Gill Sans Nova"/>
                      </a:endParaRPr>
                    </a:p>
                  </a:txBody>
                  <a:tcPr>
                    <a:lnL>
                      <a:noFill/>
                    </a:lnL>
                    <a:lnR w="6350" cap="flat" cmpd="sng" algn="ctr">
                      <a:noFill/>
                      <a:prstDash val="solid"/>
                      <a:round/>
                      <a:headEnd type="none" w="med" len="med"/>
                      <a:tailEnd type="none" w="med" len="med"/>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74841052"/>
                  </a:ext>
                </a:extLst>
              </a:tr>
              <a:tr h="419700">
                <a:tc>
                  <a:txBody>
                    <a:bodyPr/>
                    <a:lstStyle/>
                    <a:p>
                      <a:pPr algn="r"/>
                      <a:r>
                        <a:rPr lang="en-US" sz="1100" b="1">
                          <a:solidFill>
                            <a:srgbClr val="55B6B2"/>
                          </a:solidFill>
                          <a:latin typeface="Gill Sans Nova"/>
                        </a:rPr>
                        <a:t>  5</a:t>
                      </a:r>
                    </a:p>
                  </a:txBody>
                  <a:tcPr anchor="ctr">
                    <a:lnL w="6350" cap="flat" cmpd="sng" algn="ctr">
                      <a:noFill/>
                      <a:prstDash val="solid"/>
                      <a:round/>
                      <a:headEnd type="none" w="med" len="med"/>
                      <a:tailEnd type="none" w="med" len="med"/>
                    </a:lnL>
                    <a:lnR>
                      <a:noFill/>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fr-ML" sz="1050" err="1">
                          <a:solidFill>
                            <a:srgbClr val="000000"/>
                          </a:solidFill>
                          <a:latin typeface="Gill Sans Nova"/>
                        </a:rPr>
                        <a:t>FMPs</a:t>
                      </a:r>
                      <a:r>
                        <a:rPr lang="fr-ML" sz="1050">
                          <a:solidFill>
                            <a:srgbClr val="000000"/>
                          </a:solidFill>
                          <a:latin typeface="Gill Sans Nova"/>
                        </a:rPr>
                        <a:t> active in Nigeria</a:t>
                      </a:r>
                      <a:endParaRPr lang="fr-ML" sz="1050">
                        <a:latin typeface="Gill Sans Nova"/>
                      </a:endParaRPr>
                    </a:p>
                  </a:txBody>
                  <a:tcPr anchor="ctr">
                    <a:lnL>
                      <a:noFill/>
                    </a:lnL>
                    <a:lnR w="6350" cap="flat" cmpd="sng" algn="ctr">
                      <a:noFill/>
                      <a:prstDash val="solid"/>
                      <a:round/>
                      <a:headEnd type="none" w="med" len="med"/>
                      <a:tailEnd type="none" w="med" len="med"/>
                    </a:lnR>
                    <a:lnT w="6350" cap="flat" cmpd="sng" algn="ctr">
                      <a:solidFill>
                        <a:srgbClr val="0033A0"/>
                      </a:solidFill>
                      <a:prstDash val="solid"/>
                      <a:round/>
                      <a:headEnd type="none" w="med" len="med"/>
                      <a:tailEnd type="none" w="med" len="med"/>
                    </a:lnT>
                    <a:lnB w="6350" cap="flat" cmpd="sng" algn="ctr">
                      <a:solidFill>
                        <a:srgbClr val="0033A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2288900"/>
                  </a:ext>
                </a:extLst>
              </a:tr>
            </a:tbl>
          </a:graphicData>
        </a:graphic>
      </p:graphicFrame>
      <p:sp>
        <p:nvSpPr>
          <p:cNvPr id="6" name="object 6"/>
          <p:cNvSpPr txBox="1"/>
          <p:nvPr/>
        </p:nvSpPr>
        <p:spPr>
          <a:xfrm>
            <a:off x="432217" y="1236733"/>
            <a:ext cx="3381902" cy="2966197"/>
          </a:xfrm>
          <a:prstGeom prst="rect">
            <a:avLst/>
          </a:prstGeom>
          <a:solidFill>
            <a:srgbClr val="E7EFFB"/>
          </a:solidFill>
        </p:spPr>
        <p:txBody>
          <a:bodyPr vert="horz" wrap="square" lIns="91440" tIns="87630" rIns="91440" bIns="91440" rtlCol="0" anchor="t">
            <a:spAutoFit/>
          </a:bodyPr>
          <a:lstStyle/>
          <a:p>
            <a:pPr algn="just" fontAlgn="base">
              <a:spcAft>
                <a:spcPts val="600"/>
              </a:spcAft>
            </a:pPr>
            <a:r>
              <a:rPr lang="en-US" sz="900" b="1">
                <a:latin typeface="Gill Sans Nova"/>
              </a:rPr>
              <a:t>IOM</a:t>
            </a:r>
            <a:r>
              <a:rPr lang="en-US" sz="900">
                <a:latin typeface="Gill Sans Nova"/>
              </a:rPr>
              <a:t>, through the </a:t>
            </a:r>
            <a:r>
              <a:rPr lang="en-US" sz="900" b="1">
                <a:latin typeface="Gill Sans Nova"/>
              </a:rPr>
              <a:t>Displacement Tracking Matrix </a:t>
            </a:r>
            <a:r>
              <a:rPr lang="en-US" sz="900">
                <a:latin typeface="Gill Sans Nova"/>
              </a:rPr>
              <a:t>(DTM) Flow Monitoring tool, collects data at key entry, exit and transit points to better understand population movements across </a:t>
            </a:r>
            <a:r>
              <a:rPr lang="en-US" sz="900" b="1">
                <a:latin typeface="Gill Sans Nova"/>
              </a:rPr>
              <a:t>West and Central Africa</a:t>
            </a:r>
            <a:r>
              <a:rPr lang="en-US" sz="900">
                <a:latin typeface="Gill Sans Nova"/>
              </a:rPr>
              <a:t>. The monitoring of population flows allows for the quantification and qualification mobility flows and trends, migrant profiles, and migratory experiences and routes. Since </a:t>
            </a:r>
            <a:r>
              <a:rPr lang="en-US" sz="900" b="1">
                <a:latin typeface="Gill Sans Nova"/>
              </a:rPr>
              <a:t>March 2017 </a:t>
            </a:r>
            <a:r>
              <a:rPr lang="en-US" sz="900">
                <a:latin typeface="Gill Sans Nova"/>
              </a:rPr>
              <a:t>two Flow Monitoring Points (FMPs) have been active in Kano and Sokoto in northern </a:t>
            </a:r>
            <a:r>
              <a:rPr lang="en-US" sz="900" b="1">
                <a:latin typeface="Gill Sans Nova"/>
              </a:rPr>
              <a:t>Nigeria</a:t>
            </a:r>
            <a:r>
              <a:rPr lang="en-US" sz="900">
                <a:latin typeface="Gill Sans Nova"/>
              </a:rPr>
              <a:t>, monitoring mobility within the country and between Nigeria, Niger and beyond.</a:t>
            </a:r>
          </a:p>
          <a:p>
            <a:pPr algn="just" fontAlgn="base">
              <a:spcAft>
                <a:spcPts val="600"/>
              </a:spcAft>
            </a:pPr>
            <a:r>
              <a:rPr lang="en-US" sz="900">
                <a:latin typeface="Gill Sans Nova"/>
              </a:rPr>
              <a:t>In Nigeria, DTM conducts Flow Monitoring activities in several important transit locations in Sokoto and Kano to monitor the movements of passenger buses to and from Niger. The Sokoto FMPs covers three migratory routes in Illela, Gada and Sabon-</a:t>
            </a:r>
            <a:r>
              <a:rPr lang="en-US" sz="900" err="1">
                <a:latin typeface="Gill Sans Nova"/>
              </a:rPr>
              <a:t>Birnin</a:t>
            </a:r>
            <a:r>
              <a:rPr lang="en-US" sz="900">
                <a:latin typeface="Gill Sans Nova"/>
              </a:rPr>
              <a:t>. And the Kano FMPs (</a:t>
            </a:r>
            <a:r>
              <a:rPr lang="en-US" sz="900" err="1">
                <a:latin typeface="Gill Sans Nova"/>
              </a:rPr>
              <a:t>Kofar</a:t>
            </a:r>
            <a:r>
              <a:rPr lang="en-US" sz="900">
                <a:latin typeface="Gill Sans Nova"/>
              </a:rPr>
              <a:t> Ruwa Park and </a:t>
            </a:r>
            <a:r>
              <a:rPr lang="en-US" sz="900" err="1">
                <a:latin typeface="Gill Sans Nova"/>
              </a:rPr>
              <a:t>Yankaba</a:t>
            </a:r>
            <a:r>
              <a:rPr lang="en-US" sz="900">
                <a:latin typeface="Gill Sans Nova"/>
              </a:rPr>
              <a:t> Park) covers two migratory routes in </a:t>
            </a:r>
            <a:r>
              <a:rPr lang="en-US" sz="900" err="1">
                <a:latin typeface="Gill Sans Nova"/>
              </a:rPr>
              <a:t>Dala</a:t>
            </a:r>
            <a:r>
              <a:rPr lang="en-US" sz="900">
                <a:latin typeface="Gill Sans Nova"/>
              </a:rPr>
              <a:t> and Nasarawa Local Government Areas in Kano state.</a:t>
            </a:r>
          </a:p>
          <a:p>
            <a:pPr algn="just" fontAlgn="base">
              <a:spcAft>
                <a:spcPts val="600"/>
              </a:spcAft>
            </a:pPr>
            <a:r>
              <a:rPr lang="en-US" sz="900">
                <a:latin typeface="Gill Sans Nova"/>
              </a:rPr>
              <a:t>This report presents data collected on flows, routes, provenance, destination and demographic profiles of </a:t>
            </a:r>
            <a:r>
              <a:rPr lang="en-US" sz="900" err="1">
                <a:latin typeface="Gill Sans Nova"/>
              </a:rPr>
              <a:t>travellers</a:t>
            </a:r>
            <a:r>
              <a:rPr lang="en-US" sz="900">
                <a:latin typeface="Gill Sans Nova"/>
              </a:rPr>
              <a:t> observed at the FMPs in July.</a:t>
            </a:r>
            <a:endParaRPr lang="fr-FR" sz="900">
              <a:latin typeface="Gill Sans Nova"/>
            </a:endParaRPr>
          </a:p>
        </p:txBody>
      </p:sp>
      <p:sp>
        <p:nvSpPr>
          <p:cNvPr id="26" name="object 26"/>
          <p:cNvSpPr txBox="1"/>
          <p:nvPr/>
        </p:nvSpPr>
        <p:spPr>
          <a:xfrm>
            <a:off x="4677252" y="7041727"/>
            <a:ext cx="205740" cy="147320"/>
          </a:xfrm>
          <a:prstGeom prst="rect">
            <a:avLst/>
          </a:prstGeom>
        </p:spPr>
        <p:txBody>
          <a:bodyPr vert="horz" wrap="square" lIns="0" tIns="12700" rIns="0" bIns="0" rtlCol="0">
            <a:spAutoFit/>
          </a:bodyPr>
          <a:lstStyle/>
          <a:p>
            <a:pPr marL="12700">
              <a:lnSpc>
                <a:spcPct val="100000"/>
              </a:lnSpc>
              <a:spcBef>
                <a:spcPts val="100"/>
              </a:spcBef>
            </a:pPr>
            <a:r>
              <a:rPr sz="800" b="1">
                <a:solidFill>
                  <a:srgbClr val="FFFFFF"/>
                </a:solidFill>
                <a:latin typeface="Gill Sans Nova SemiBold"/>
                <a:cs typeface="Gill Sans Nova SemiBold"/>
              </a:rPr>
              <a:t>66%</a:t>
            </a:r>
            <a:endParaRPr sz="800">
              <a:latin typeface="Gill Sans Nova SemiBold"/>
              <a:cs typeface="Gill Sans Nova SemiBold"/>
            </a:endParaRPr>
          </a:p>
        </p:txBody>
      </p:sp>
      <p:sp>
        <p:nvSpPr>
          <p:cNvPr id="27" name="object 27"/>
          <p:cNvSpPr txBox="1"/>
          <p:nvPr/>
        </p:nvSpPr>
        <p:spPr>
          <a:xfrm>
            <a:off x="5133922" y="7667514"/>
            <a:ext cx="205740" cy="147320"/>
          </a:xfrm>
          <a:prstGeom prst="rect">
            <a:avLst/>
          </a:prstGeom>
        </p:spPr>
        <p:txBody>
          <a:bodyPr vert="horz" wrap="square" lIns="0" tIns="12700" rIns="0" bIns="0" rtlCol="0">
            <a:spAutoFit/>
          </a:bodyPr>
          <a:lstStyle/>
          <a:p>
            <a:pPr marL="12700">
              <a:lnSpc>
                <a:spcPct val="100000"/>
              </a:lnSpc>
              <a:spcBef>
                <a:spcPts val="100"/>
              </a:spcBef>
            </a:pPr>
            <a:r>
              <a:rPr sz="800" b="1">
                <a:solidFill>
                  <a:srgbClr val="FFFFFF"/>
                </a:solidFill>
                <a:latin typeface="Gill Sans Nova SemiBold"/>
                <a:cs typeface="Gill Sans Nova SemiBold"/>
              </a:rPr>
              <a:t>11%</a:t>
            </a:r>
            <a:endParaRPr sz="800">
              <a:latin typeface="Gill Sans Nova SemiBold"/>
              <a:cs typeface="Gill Sans Nova SemiBold"/>
            </a:endParaRPr>
          </a:p>
        </p:txBody>
      </p:sp>
      <p:sp>
        <p:nvSpPr>
          <p:cNvPr id="28" name="object 28"/>
          <p:cNvSpPr txBox="1"/>
          <p:nvPr/>
        </p:nvSpPr>
        <p:spPr>
          <a:xfrm>
            <a:off x="5618532" y="7707077"/>
            <a:ext cx="151765" cy="147320"/>
          </a:xfrm>
          <a:prstGeom prst="rect">
            <a:avLst/>
          </a:prstGeom>
        </p:spPr>
        <p:txBody>
          <a:bodyPr vert="horz" wrap="square" lIns="0" tIns="12700" rIns="0" bIns="0" rtlCol="0">
            <a:spAutoFit/>
          </a:bodyPr>
          <a:lstStyle/>
          <a:p>
            <a:pPr marL="12700">
              <a:lnSpc>
                <a:spcPct val="100000"/>
              </a:lnSpc>
              <a:spcBef>
                <a:spcPts val="100"/>
              </a:spcBef>
            </a:pPr>
            <a:r>
              <a:rPr sz="800" b="1">
                <a:solidFill>
                  <a:srgbClr val="FFFFFF"/>
                </a:solidFill>
                <a:latin typeface="Gill Sans Nova SemiBold"/>
                <a:cs typeface="Gill Sans Nova SemiBold"/>
              </a:rPr>
              <a:t>8%</a:t>
            </a:r>
            <a:endParaRPr sz="800">
              <a:latin typeface="Gill Sans Nova SemiBold"/>
              <a:cs typeface="Gill Sans Nova SemiBold"/>
            </a:endParaRPr>
          </a:p>
        </p:txBody>
      </p:sp>
      <p:sp>
        <p:nvSpPr>
          <p:cNvPr id="29" name="object 29"/>
          <p:cNvSpPr txBox="1"/>
          <p:nvPr/>
        </p:nvSpPr>
        <p:spPr>
          <a:xfrm>
            <a:off x="6028877" y="7650410"/>
            <a:ext cx="205740" cy="147320"/>
          </a:xfrm>
          <a:prstGeom prst="rect">
            <a:avLst/>
          </a:prstGeom>
        </p:spPr>
        <p:txBody>
          <a:bodyPr vert="horz" wrap="square" lIns="0" tIns="12700" rIns="0" bIns="0" rtlCol="0">
            <a:spAutoFit/>
          </a:bodyPr>
          <a:lstStyle/>
          <a:p>
            <a:pPr marL="12700">
              <a:lnSpc>
                <a:spcPct val="100000"/>
              </a:lnSpc>
              <a:spcBef>
                <a:spcPts val="100"/>
              </a:spcBef>
            </a:pPr>
            <a:r>
              <a:rPr sz="800" b="1">
                <a:solidFill>
                  <a:srgbClr val="FFFFFF"/>
                </a:solidFill>
                <a:latin typeface="Gill Sans Nova SemiBold"/>
                <a:cs typeface="Gill Sans Nova SemiBold"/>
              </a:rPr>
              <a:t>14%</a:t>
            </a:r>
            <a:endParaRPr sz="800">
              <a:latin typeface="Gill Sans Nova SemiBold"/>
              <a:cs typeface="Gill Sans Nova SemiBold"/>
            </a:endParaRPr>
          </a:p>
        </p:txBody>
      </p:sp>
      <p:grpSp>
        <p:nvGrpSpPr>
          <p:cNvPr id="36" name="object 36"/>
          <p:cNvGrpSpPr/>
          <p:nvPr/>
        </p:nvGrpSpPr>
        <p:grpSpPr>
          <a:xfrm>
            <a:off x="3868238" y="1561651"/>
            <a:ext cx="45719" cy="3260275"/>
            <a:chOff x="3868239" y="1561651"/>
            <a:chExt cx="36830" cy="3759835"/>
          </a:xfrm>
        </p:grpSpPr>
        <p:sp>
          <p:nvSpPr>
            <p:cNvPr id="37" name="object 37"/>
            <p:cNvSpPr/>
            <p:nvPr/>
          </p:nvSpPr>
          <p:spPr>
            <a:xfrm>
              <a:off x="3871414" y="1577505"/>
              <a:ext cx="30480" cy="3734435"/>
            </a:xfrm>
            <a:custGeom>
              <a:avLst/>
              <a:gdLst/>
              <a:ahLst/>
              <a:cxnLst/>
              <a:rect l="l" t="t" r="r" b="b"/>
              <a:pathLst>
                <a:path w="30479" h="3734435">
                  <a:moveTo>
                    <a:pt x="0" y="0"/>
                  </a:moveTo>
                  <a:lnTo>
                    <a:pt x="30060" y="3734066"/>
                  </a:lnTo>
                </a:path>
              </a:pathLst>
            </a:custGeom>
            <a:ln w="6349">
              <a:solidFill>
                <a:srgbClr val="0033A1">
                  <a:alpha val="30000"/>
                </a:srgbClr>
              </a:solidFill>
              <a:prstDash val="dot"/>
            </a:ln>
          </p:spPr>
          <p:txBody>
            <a:bodyPr wrap="square" lIns="0" tIns="0" rIns="0" bIns="0" rtlCol="0"/>
            <a:lstStyle/>
            <a:p>
              <a:endParaRPr/>
            </a:p>
          </p:txBody>
        </p:sp>
        <p:sp>
          <p:nvSpPr>
            <p:cNvPr id="38" name="object 38"/>
            <p:cNvSpPr/>
            <p:nvPr/>
          </p:nvSpPr>
          <p:spPr>
            <a:xfrm>
              <a:off x="3871312" y="1564826"/>
              <a:ext cx="30480" cy="3753485"/>
            </a:xfrm>
            <a:custGeom>
              <a:avLst/>
              <a:gdLst/>
              <a:ahLst/>
              <a:cxnLst/>
              <a:rect l="l" t="t" r="r" b="b"/>
              <a:pathLst>
                <a:path w="30479" h="3753485">
                  <a:moveTo>
                    <a:pt x="0" y="0"/>
                  </a:moveTo>
                  <a:lnTo>
                    <a:pt x="0" y="0"/>
                  </a:lnTo>
                </a:path>
                <a:path w="30479" h="3753485">
                  <a:moveTo>
                    <a:pt x="30213" y="3753078"/>
                  </a:moveTo>
                  <a:lnTo>
                    <a:pt x="30213" y="3753078"/>
                  </a:lnTo>
                </a:path>
              </a:pathLst>
            </a:custGeom>
            <a:ln w="6350">
              <a:solidFill>
                <a:srgbClr val="0033A1">
                  <a:alpha val="30000"/>
                </a:srgbClr>
              </a:solidFill>
            </a:ln>
          </p:spPr>
          <p:txBody>
            <a:bodyPr wrap="square" lIns="0" tIns="0" rIns="0" bIns="0" rtlCol="0"/>
            <a:lstStyle/>
            <a:p>
              <a:endParaRPr/>
            </a:p>
          </p:txBody>
        </p:sp>
      </p:grpSp>
      <p:grpSp>
        <p:nvGrpSpPr>
          <p:cNvPr id="39" name="object 39"/>
          <p:cNvGrpSpPr/>
          <p:nvPr/>
        </p:nvGrpSpPr>
        <p:grpSpPr>
          <a:xfrm>
            <a:off x="3880176" y="6471023"/>
            <a:ext cx="45719" cy="2635065"/>
            <a:chOff x="3861597" y="5864725"/>
            <a:chExt cx="50165" cy="3011170"/>
          </a:xfrm>
        </p:grpSpPr>
        <p:sp>
          <p:nvSpPr>
            <p:cNvPr id="40" name="object 40"/>
            <p:cNvSpPr/>
            <p:nvPr/>
          </p:nvSpPr>
          <p:spPr>
            <a:xfrm>
              <a:off x="3864772" y="5880576"/>
              <a:ext cx="43815" cy="2985770"/>
            </a:xfrm>
            <a:custGeom>
              <a:avLst/>
              <a:gdLst/>
              <a:ahLst/>
              <a:cxnLst/>
              <a:rect l="l" t="t" r="r" b="b"/>
              <a:pathLst>
                <a:path w="43814" h="2985770">
                  <a:moveTo>
                    <a:pt x="0" y="0"/>
                  </a:moveTo>
                  <a:lnTo>
                    <a:pt x="43395" y="2985236"/>
                  </a:lnTo>
                </a:path>
              </a:pathLst>
            </a:custGeom>
            <a:ln w="6350">
              <a:solidFill>
                <a:srgbClr val="0033A1">
                  <a:alpha val="30000"/>
                </a:srgbClr>
              </a:solidFill>
              <a:prstDash val="dot"/>
            </a:ln>
          </p:spPr>
          <p:txBody>
            <a:bodyPr wrap="square" lIns="0" tIns="0" rIns="0" bIns="0" rtlCol="0"/>
            <a:lstStyle/>
            <a:p>
              <a:endParaRPr/>
            </a:p>
          </p:txBody>
        </p:sp>
        <p:sp>
          <p:nvSpPr>
            <p:cNvPr id="41" name="object 41"/>
            <p:cNvSpPr/>
            <p:nvPr/>
          </p:nvSpPr>
          <p:spPr>
            <a:xfrm>
              <a:off x="3864588" y="5867900"/>
              <a:ext cx="43815" cy="3004820"/>
            </a:xfrm>
            <a:custGeom>
              <a:avLst/>
              <a:gdLst/>
              <a:ahLst/>
              <a:cxnLst/>
              <a:rect l="l" t="t" r="r" b="b"/>
              <a:pathLst>
                <a:path w="43814" h="3004820">
                  <a:moveTo>
                    <a:pt x="0" y="0"/>
                  </a:moveTo>
                  <a:lnTo>
                    <a:pt x="0" y="0"/>
                  </a:lnTo>
                </a:path>
                <a:path w="43814" h="3004820">
                  <a:moveTo>
                    <a:pt x="43662" y="3004248"/>
                  </a:moveTo>
                  <a:lnTo>
                    <a:pt x="43662" y="3004248"/>
                  </a:lnTo>
                </a:path>
              </a:pathLst>
            </a:custGeom>
            <a:ln w="6350">
              <a:solidFill>
                <a:srgbClr val="0033A1">
                  <a:alpha val="30000"/>
                </a:srgbClr>
              </a:solidFill>
            </a:ln>
          </p:spPr>
          <p:txBody>
            <a:bodyPr wrap="square" lIns="0" tIns="0" rIns="0" bIns="0" rtlCol="0"/>
            <a:lstStyle/>
            <a:p>
              <a:endParaRPr/>
            </a:p>
          </p:txBody>
        </p:sp>
      </p:grpSp>
      <p:grpSp>
        <p:nvGrpSpPr>
          <p:cNvPr id="64" name="object 218">
            <a:extLst>
              <a:ext uri="{FF2B5EF4-FFF2-40B4-BE49-F238E27FC236}">
                <a16:creationId xmlns:a16="http://schemas.microsoft.com/office/drawing/2014/main" id="{58E417CA-71B0-CD4E-BEFF-34A4B43FB679}"/>
              </a:ext>
            </a:extLst>
          </p:cNvPr>
          <p:cNvGrpSpPr/>
          <p:nvPr/>
        </p:nvGrpSpPr>
        <p:grpSpPr>
          <a:xfrm rot="16200000">
            <a:off x="3108170" y="-3468264"/>
            <a:ext cx="2283421" cy="3679"/>
            <a:chOff x="3979662" y="-1519100"/>
            <a:chExt cx="2283421" cy="635"/>
          </a:xfrm>
        </p:grpSpPr>
        <p:sp>
          <p:nvSpPr>
            <p:cNvPr id="66" name="object 220">
              <a:extLst>
                <a:ext uri="{FF2B5EF4-FFF2-40B4-BE49-F238E27FC236}">
                  <a16:creationId xmlns:a16="http://schemas.microsoft.com/office/drawing/2014/main" id="{804B09CE-3371-66DD-9E49-ACE6C43C49A5}"/>
                </a:ext>
              </a:extLst>
            </p:cNvPr>
            <p:cNvSpPr/>
            <p:nvPr/>
          </p:nvSpPr>
          <p:spPr>
            <a:xfrm>
              <a:off x="3979662" y="-1519100"/>
              <a:ext cx="0" cy="635"/>
            </a:xfrm>
            <a:custGeom>
              <a:avLst/>
              <a:gdLst/>
              <a:ahLst/>
              <a:cxnLst/>
              <a:rect l="l" t="t" r="r" b="b"/>
              <a:pathLst>
                <a:path h="634">
                  <a:moveTo>
                    <a:pt x="0" y="0"/>
                  </a:moveTo>
                  <a:lnTo>
                    <a:pt x="0" y="182"/>
                  </a:lnTo>
                </a:path>
              </a:pathLst>
            </a:custGeom>
            <a:ln w="3175">
              <a:solidFill>
                <a:srgbClr val="233E95"/>
              </a:solidFill>
            </a:ln>
          </p:spPr>
          <p:txBody>
            <a:bodyPr wrap="square" lIns="0" tIns="0" rIns="0" bIns="0" rtlCol="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sp>
          <p:nvSpPr>
            <p:cNvPr id="67" name="object 222">
              <a:extLst>
                <a:ext uri="{FF2B5EF4-FFF2-40B4-BE49-F238E27FC236}">
                  <a16:creationId xmlns:a16="http://schemas.microsoft.com/office/drawing/2014/main" id="{7E76F667-262C-2A52-A142-F20BF7BA91A2}"/>
                </a:ext>
              </a:extLst>
            </p:cNvPr>
            <p:cNvSpPr/>
            <p:nvPr/>
          </p:nvSpPr>
          <p:spPr>
            <a:xfrm>
              <a:off x="6263083" y="-1519100"/>
              <a:ext cx="0" cy="635"/>
            </a:xfrm>
            <a:custGeom>
              <a:avLst/>
              <a:gdLst/>
              <a:ahLst/>
              <a:cxnLst/>
              <a:rect l="l" t="t" r="r" b="b"/>
              <a:pathLst>
                <a:path h="634">
                  <a:moveTo>
                    <a:pt x="0" y="0"/>
                  </a:moveTo>
                  <a:lnTo>
                    <a:pt x="0" y="195"/>
                  </a:lnTo>
                </a:path>
              </a:pathLst>
            </a:custGeom>
            <a:ln w="3175">
              <a:solidFill>
                <a:srgbClr val="233E95"/>
              </a:solidFill>
            </a:ln>
          </p:spPr>
          <p:txBody>
            <a:bodyPr wrap="square" lIns="0" tIns="0" rIns="0" bIns="0" rtlCol="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a:p>
          </p:txBody>
        </p:sp>
      </p:grpSp>
      <p:pic>
        <p:nvPicPr>
          <p:cNvPr id="63" name="Graphic 62">
            <a:extLst>
              <a:ext uri="{FF2B5EF4-FFF2-40B4-BE49-F238E27FC236}">
                <a16:creationId xmlns:a16="http://schemas.microsoft.com/office/drawing/2014/main" id="{095EDA10-5AA3-439C-92AC-31B7DC7159D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48794" y="4391121"/>
            <a:ext cx="241038" cy="196829"/>
          </a:xfrm>
          <a:prstGeom prst="rect">
            <a:avLst/>
          </a:prstGeom>
        </p:spPr>
      </p:pic>
      <p:pic>
        <p:nvPicPr>
          <p:cNvPr id="65" name="Graphic 64">
            <a:extLst>
              <a:ext uri="{FF2B5EF4-FFF2-40B4-BE49-F238E27FC236}">
                <a16:creationId xmlns:a16="http://schemas.microsoft.com/office/drawing/2014/main" id="{536967F4-640F-466F-8E6A-F62E7B8FE98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073093" y="1379172"/>
            <a:ext cx="236538" cy="177403"/>
          </a:xfrm>
          <a:prstGeom prst="rect">
            <a:avLst/>
          </a:prstGeom>
        </p:spPr>
      </p:pic>
      <p:pic>
        <p:nvPicPr>
          <p:cNvPr id="75" name="Graphic 74">
            <a:extLst>
              <a:ext uri="{FF2B5EF4-FFF2-40B4-BE49-F238E27FC236}">
                <a16:creationId xmlns:a16="http://schemas.microsoft.com/office/drawing/2014/main" id="{30A972F1-5D47-46E9-BCBD-87FBB7D1292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073093" y="1776248"/>
            <a:ext cx="236538" cy="177404"/>
          </a:xfrm>
          <a:prstGeom prst="rect">
            <a:avLst/>
          </a:prstGeom>
        </p:spPr>
      </p:pic>
      <p:pic>
        <p:nvPicPr>
          <p:cNvPr id="76" name="Graphic 75">
            <a:extLst>
              <a:ext uri="{FF2B5EF4-FFF2-40B4-BE49-F238E27FC236}">
                <a16:creationId xmlns:a16="http://schemas.microsoft.com/office/drawing/2014/main" id="{79B19BA7-4485-4F8A-B73A-7EAA60E1FF2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061161" y="3040911"/>
            <a:ext cx="260403" cy="173602"/>
          </a:xfrm>
          <a:prstGeom prst="rect">
            <a:avLst/>
          </a:prstGeom>
        </p:spPr>
      </p:pic>
      <p:pic>
        <p:nvPicPr>
          <p:cNvPr id="77" name="Graphic 76">
            <a:extLst>
              <a:ext uri="{FF2B5EF4-FFF2-40B4-BE49-F238E27FC236}">
                <a16:creationId xmlns:a16="http://schemas.microsoft.com/office/drawing/2014/main" id="{68F70F6D-8427-48B2-B747-53EC5EF8D1F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082933" y="2604379"/>
            <a:ext cx="216859" cy="216859"/>
          </a:xfrm>
          <a:prstGeom prst="rect">
            <a:avLst/>
          </a:prstGeom>
        </p:spPr>
      </p:pic>
      <p:pic>
        <p:nvPicPr>
          <p:cNvPr id="78" name="Graphic 77">
            <a:extLst>
              <a:ext uri="{FF2B5EF4-FFF2-40B4-BE49-F238E27FC236}">
                <a16:creationId xmlns:a16="http://schemas.microsoft.com/office/drawing/2014/main" id="{F7DE0C39-4BEA-4D3F-A1A1-3408C8B5D3D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098883" y="2173325"/>
            <a:ext cx="184959" cy="211381"/>
          </a:xfrm>
          <a:prstGeom prst="rect">
            <a:avLst/>
          </a:prstGeom>
        </p:spPr>
      </p:pic>
      <p:pic>
        <p:nvPicPr>
          <p:cNvPr id="70" name="Graphic 25">
            <a:extLst>
              <a:ext uri="{FF2B5EF4-FFF2-40B4-BE49-F238E27FC236}">
                <a16:creationId xmlns:a16="http://schemas.microsoft.com/office/drawing/2014/main" id="{295069BA-758F-4C61-ACEE-442FC5E4DAA8}"/>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970532" y="827026"/>
            <a:ext cx="277763" cy="173602"/>
          </a:xfrm>
          <a:prstGeom prst="rect">
            <a:avLst/>
          </a:prstGeom>
        </p:spPr>
      </p:pic>
      <p:sp>
        <p:nvSpPr>
          <p:cNvPr id="11" name="Rectangle 1">
            <a:extLst>
              <a:ext uri="{FF2B5EF4-FFF2-40B4-BE49-F238E27FC236}">
                <a16:creationId xmlns:a16="http://schemas.microsoft.com/office/drawing/2014/main" id="{41E0C20E-75DC-4D24-AFA4-405141D1C950}"/>
              </a:ext>
            </a:extLst>
          </p:cNvPr>
          <p:cNvSpPr>
            <a:spLocks noChangeArrowheads="1"/>
          </p:cNvSpPr>
          <p:nvPr/>
        </p:nvSpPr>
        <p:spPr bwMode="auto">
          <a:xfrm>
            <a:off x="3908402" y="5187173"/>
            <a:ext cx="1865002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82" name="TextBox 89">
            <a:extLst>
              <a:ext uri="{FF2B5EF4-FFF2-40B4-BE49-F238E27FC236}">
                <a16:creationId xmlns:a16="http://schemas.microsoft.com/office/drawing/2014/main" id="{561807CE-2F48-46D8-94E5-81756ADEAD55}"/>
              </a:ext>
            </a:extLst>
          </p:cNvPr>
          <p:cNvSpPr txBox="1"/>
          <p:nvPr/>
        </p:nvSpPr>
        <p:spPr>
          <a:xfrm>
            <a:off x="808580" y="6220661"/>
            <a:ext cx="2461718" cy="230832"/>
          </a:xfrm>
          <a:prstGeom prst="rect">
            <a:avLst/>
          </a:prstGeom>
          <a:noFill/>
        </p:spPr>
        <p:txBody>
          <a:bodyPr wrap="square" rtlCol="0">
            <a:spAutoFit/>
          </a:bodyPr>
          <a:lstStyle/>
          <a:p>
            <a:pPr algn="ctr"/>
            <a:r>
              <a:rPr lang="fr-FR" sz="900">
                <a:solidFill>
                  <a:srgbClr val="0033A1"/>
                </a:solidFill>
                <a:latin typeface="Gill Sans Nova" panose="020B0602020104020203" pitchFamily="34" charset="0"/>
              </a:rPr>
              <a:t>ORIGIN AND DESTINATION OF FLOWS</a:t>
            </a:r>
          </a:p>
        </p:txBody>
      </p:sp>
      <p:sp>
        <p:nvSpPr>
          <p:cNvPr id="83" name="TextBox 14">
            <a:extLst>
              <a:ext uri="{FF2B5EF4-FFF2-40B4-BE49-F238E27FC236}">
                <a16:creationId xmlns:a16="http://schemas.microsoft.com/office/drawing/2014/main" id="{3D899639-D741-4A01-92D3-DBD6753BDA96}"/>
              </a:ext>
            </a:extLst>
          </p:cNvPr>
          <p:cNvSpPr txBox="1"/>
          <p:nvPr/>
        </p:nvSpPr>
        <p:spPr>
          <a:xfrm>
            <a:off x="1210413" y="7618085"/>
            <a:ext cx="1727227" cy="230832"/>
          </a:xfrm>
          <a:prstGeom prst="rect">
            <a:avLst/>
          </a:prstGeom>
          <a:noFill/>
        </p:spPr>
        <p:txBody>
          <a:bodyPr wrap="square" rtlCol="0">
            <a:spAutoFit/>
          </a:bodyPr>
          <a:lstStyle/>
          <a:p>
            <a:pPr algn="ctr"/>
            <a:r>
              <a:rPr lang="fr-FR" sz="900">
                <a:solidFill>
                  <a:srgbClr val="0033A1"/>
                </a:solidFill>
                <a:latin typeface="Gill Sans Nova" panose="020B0602020104020203" pitchFamily="34" charset="0"/>
              </a:rPr>
              <a:t>TRAVELLERS PROFILE</a:t>
            </a:r>
          </a:p>
        </p:txBody>
      </p:sp>
      <p:grpSp>
        <p:nvGrpSpPr>
          <p:cNvPr id="84" name="Group 21">
            <a:extLst>
              <a:ext uri="{FF2B5EF4-FFF2-40B4-BE49-F238E27FC236}">
                <a16:creationId xmlns:a16="http://schemas.microsoft.com/office/drawing/2014/main" id="{B0436EC2-48EB-406A-8E13-1FA72461AA88}"/>
              </a:ext>
            </a:extLst>
          </p:cNvPr>
          <p:cNvGrpSpPr/>
          <p:nvPr/>
        </p:nvGrpSpPr>
        <p:grpSpPr>
          <a:xfrm>
            <a:off x="1022287" y="7857571"/>
            <a:ext cx="2050580" cy="629586"/>
            <a:chOff x="5091489" y="1399145"/>
            <a:chExt cx="2050580" cy="617477"/>
          </a:xfrm>
        </p:grpSpPr>
        <p:grpSp>
          <p:nvGrpSpPr>
            <p:cNvPr id="86" name="Group 23">
              <a:extLst>
                <a:ext uri="{FF2B5EF4-FFF2-40B4-BE49-F238E27FC236}">
                  <a16:creationId xmlns:a16="http://schemas.microsoft.com/office/drawing/2014/main" id="{057D8C49-A763-4394-8465-7C861DED1395}"/>
                </a:ext>
              </a:extLst>
            </p:cNvPr>
            <p:cNvGrpSpPr/>
            <p:nvPr/>
          </p:nvGrpSpPr>
          <p:grpSpPr>
            <a:xfrm>
              <a:off x="5091489" y="1411307"/>
              <a:ext cx="2050580" cy="605315"/>
              <a:chOff x="5011485" y="1523673"/>
              <a:chExt cx="1995105" cy="775199"/>
            </a:xfrm>
            <a:solidFill>
              <a:schemeClr val="bg1">
                <a:lumMod val="85000"/>
              </a:schemeClr>
            </a:solidFill>
          </p:grpSpPr>
          <p:sp>
            <p:nvSpPr>
              <p:cNvPr id="93" name="Rectangle 92">
                <a:extLst>
                  <a:ext uri="{FF2B5EF4-FFF2-40B4-BE49-F238E27FC236}">
                    <a16:creationId xmlns:a16="http://schemas.microsoft.com/office/drawing/2014/main" id="{3861A1A0-42FC-4A29-9CFE-5172A5BF03D6}"/>
                  </a:ext>
                </a:extLst>
              </p:cNvPr>
              <p:cNvSpPr/>
              <p:nvPr/>
            </p:nvSpPr>
            <p:spPr>
              <a:xfrm>
                <a:off x="5075126" y="1523673"/>
                <a:ext cx="1919291" cy="709458"/>
              </a:xfrm>
              <a:prstGeom prst="rect">
                <a:avLst/>
              </a:prstGeom>
              <a:solidFill>
                <a:srgbClr val="CDDE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Gill Sans Nova Book" panose="020B0502020204020203" pitchFamily="34" charset="0"/>
                </a:endParaRPr>
              </a:p>
            </p:txBody>
          </p:sp>
          <p:cxnSp>
            <p:nvCxnSpPr>
              <p:cNvPr id="94" name="Straight Connector 30">
                <a:extLst>
                  <a:ext uri="{FF2B5EF4-FFF2-40B4-BE49-F238E27FC236}">
                    <a16:creationId xmlns:a16="http://schemas.microsoft.com/office/drawing/2014/main" id="{9C94D311-E350-4072-8EDE-AB555C88393A}"/>
                  </a:ext>
                </a:extLst>
              </p:cNvPr>
              <p:cNvCxnSpPr>
                <a:cxnSpLocks/>
              </p:cNvCxnSpPr>
              <p:nvPr/>
            </p:nvCxnSpPr>
            <p:spPr>
              <a:xfrm>
                <a:off x="6046356" y="1523673"/>
                <a:ext cx="0" cy="709459"/>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Straight Connector 31">
                <a:extLst>
                  <a:ext uri="{FF2B5EF4-FFF2-40B4-BE49-F238E27FC236}">
                    <a16:creationId xmlns:a16="http://schemas.microsoft.com/office/drawing/2014/main" id="{530354EB-320E-483C-A90D-881AE8186DB7}"/>
                  </a:ext>
                </a:extLst>
              </p:cNvPr>
              <p:cNvCxnSpPr>
                <a:cxnSpLocks/>
              </p:cNvCxnSpPr>
              <p:nvPr/>
            </p:nvCxnSpPr>
            <p:spPr>
              <a:xfrm flipH="1">
                <a:off x="5022851" y="1887667"/>
                <a:ext cx="1983739" cy="0"/>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96" name="TextBox 32">
                <a:extLst>
                  <a:ext uri="{FF2B5EF4-FFF2-40B4-BE49-F238E27FC236}">
                    <a16:creationId xmlns:a16="http://schemas.microsoft.com/office/drawing/2014/main" id="{D70C74C1-48BD-4E57-A644-24D14E6E36B3}"/>
                  </a:ext>
                </a:extLst>
              </p:cNvPr>
              <p:cNvSpPr txBox="1"/>
              <p:nvPr/>
            </p:nvSpPr>
            <p:spPr>
              <a:xfrm>
                <a:off x="5011485" y="1858828"/>
                <a:ext cx="688758" cy="424910"/>
              </a:xfrm>
              <a:prstGeom prst="rect">
                <a:avLst/>
              </a:prstGeom>
              <a:noFill/>
            </p:spPr>
            <p:txBody>
              <a:bodyPr wrap="square" rtlCol="0">
                <a:spAutoFit/>
              </a:bodyPr>
              <a:lstStyle/>
              <a:p>
                <a:r>
                  <a:rPr lang="fr-FR" sz="799" err="1">
                    <a:solidFill>
                      <a:srgbClr val="55B6B2"/>
                    </a:solidFill>
                    <a:latin typeface="Gill Sans MT" panose="020B0502020104020203" pitchFamily="34" charset="0"/>
                  </a:rPr>
                  <a:t>Female</a:t>
                </a:r>
                <a:endParaRPr lang="fr-FR" sz="799">
                  <a:solidFill>
                    <a:srgbClr val="55B6B2"/>
                  </a:solidFill>
                  <a:latin typeface="Gill Sans MT" panose="020B0502020104020203" pitchFamily="34" charset="0"/>
                </a:endParaRPr>
              </a:p>
              <a:p>
                <a:r>
                  <a:rPr lang="fr-FR" sz="799">
                    <a:solidFill>
                      <a:srgbClr val="0039A6"/>
                    </a:solidFill>
                    <a:latin typeface="Gill Sans MT" panose="020B0502020104020203" pitchFamily="34" charset="0"/>
                  </a:rPr>
                  <a:t>Male</a:t>
                </a:r>
              </a:p>
            </p:txBody>
          </p:sp>
          <p:sp>
            <p:nvSpPr>
              <p:cNvPr id="97" name="TextBox 33">
                <a:extLst>
                  <a:ext uri="{FF2B5EF4-FFF2-40B4-BE49-F238E27FC236}">
                    <a16:creationId xmlns:a16="http://schemas.microsoft.com/office/drawing/2014/main" id="{E8036765-40E9-428E-AD4C-1BD62301C72F}"/>
                  </a:ext>
                </a:extLst>
              </p:cNvPr>
              <p:cNvSpPr txBox="1"/>
              <p:nvPr/>
            </p:nvSpPr>
            <p:spPr>
              <a:xfrm>
                <a:off x="5460852" y="1586784"/>
                <a:ext cx="583118" cy="270441"/>
              </a:xfrm>
              <a:prstGeom prst="rect">
                <a:avLst/>
              </a:prstGeom>
              <a:noFill/>
            </p:spPr>
            <p:txBody>
              <a:bodyPr wrap="square" rtlCol="0">
                <a:spAutoFit/>
              </a:bodyPr>
              <a:lstStyle/>
              <a:p>
                <a:r>
                  <a:rPr lang="fr-FR" sz="799" b="1" err="1">
                    <a:latin typeface="Gill Sans MT" panose="020B0502020104020203" pitchFamily="34" charset="0"/>
                  </a:rPr>
                  <a:t>Adults</a:t>
                </a:r>
                <a:endParaRPr lang="fr-FR" sz="799" b="1">
                  <a:latin typeface="Gill Sans MT" panose="020B0502020104020203" pitchFamily="34" charset="0"/>
                </a:endParaRPr>
              </a:p>
            </p:txBody>
          </p:sp>
          <p:sp>
            <p:nvSpPr>
              <p:cNvPr id="98" name="TextBox 34">
                <a:extLst>
                  <a:ext uri="{FF2B5EF4-FFF2-40B4-BE49-F238E27FC236}">
                    <a16:creationId xmlns:a16="http://schemas.microsoft.com/office/drawing/2014/main" id="{43661BCE-400F-46D3-BE41-2DC2FC0A752A}"/>
                  </a:ext>
                </a:extLst>
              </p:cNvPr>
              <p:cNvSpPr txBox="1"/>
              <p:nvPr/>
            </p:nvSpPr>
            <p:spPr>
              <a:xfrm>
                <a:off x="6366465" y="1592095"/>
                <a:ext cx="616774" cy="270441"/>
              </a:xfrm>
              <a:prstGeom prst="rect">
                <a:avLst/>
              </a:prstGeom>
              <a:noFill/>
            </p:spPr>
            <p:txBody>
              <a:bodyPr wrap="square" rtlCol="0">
                <a:spAutoFit/>
              </a:bodyPr>
              <a:lstStyle/>
              <a:p>
                <a:r>
                  <a:rPr lang="fr-FR" sz="799" b="1">
                    <a:latin typeface="Gill Sans MT" panose="020B0502020104020203" pitchFamily="34" charset="0"/>
                  </a:rPr>
                  <a:t>Minors</a:t>
                </a:r>
                <a:endParaRPr lang="fr-FR" sz="799" b="1">
                  <a:solidFill>
                    <a:schemeClr val="tx1">
                      <a:lumMod val="65000"/>
                      <a:lumOff val="35000"/>
                    </a:schemeClr>
                  </a:solidFill>
                  <a:latin typeface="Gill Sans MT" panose="020B0502020104020203" pitchFamily="34" charset="0"/>
                </a:endParaRPr>
              </a:p>
            </p:txBody>
          </p:sp>
          <p:sp>
            <p:nvSpPr>
              <p:cNvPr id="99" name="Rectangle 98">
                <a:extLst>
                  <a:ext uri="{FF2B5EF4-FFF2-40B4-BE49-F238E27FC236}">
                    <a16:creationId xmlns:a16="http://schemas.microsoft.com/office/drawing/2014/main" id="{626F75D1-3ADE-4DA2-98BE-9E3F62EA3B7B}"/>
                  </a:ext>
                </a:extLst>
              </p:cNvPr>
              <p:cNvSpPr/>
              <p:nvPr/>
            </p:nvSpPr>
            <p:spPr>
              <a:xfrm>
                <a:off x="5615286" y="1834982"/>
                <a:ext cx="485141" cy="463890"/>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sz="800">
                    <a:solidFill>
                      <a:srgbClr val="55B6B2"/>
                    </a:solidFill>
                    <a:latin typeface="Gill Sans MT"/>
                  </a:defRPr>
                </a:pPr>
                <a:r>
                  <a:t>25 %</a:t>
                </a:r>
              </a:p>
              <a:p>
                <a:pPr>
                  <a:defRPr sz="800">
                    <a:solidFill>
                      <a:srgbClr val="0033A0"/>
                    </a:solidFill>
                    <a:latin typeface="Gill Sans MT"/>
                  </a:defRPr>
                </a:pPr>
                <a:r>
                  <a:t>60 %</a:t>
                </a:r>
              </a:p>
            </p:txBody>
          </p:sp>
          <p:sp>
            <p:nvSpPr>
              <p:cNvPr id="100" name="Rectangle 99">
                <a:extLst>
                  <a:ext uri="{FF2B5EF4-FFF2-40B4-BE49-F238E27FC236}">
                    <a16:creationId xmlns:a16="http://schemas.microsoft.com/office/drawing/2014/main" id="{677C00F6-9A8A-4E47-A475-9E5ECE6D5FF0}"/>
                  </a:ext>
                </a:extLst>
              </p:cNvPr>
              <p:cNvSpPr/>
              <p:nvPr/>
            </p:nvSpPr>
            <p:spPr>
              <a:xfrm>
                <a:off x="6334380" y="1834982"/>
                <a:ext cx="479049" cy="463890"/>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sz="800">
                    <a:solidFill>
                      <a:srgbClr val="55B6B2"/>
                    </a:solidFill>
                    <a:latin typeface="Gill Sans MT"/>
                  </a:defRPr>
                </a:pPr>
                <a:r>
                  <a:t>7 %</a:t>
                </a:r>
              </a:p>
              <a:p>
                <a:pPr>
                  <a:defRPr sz="800">
                    <a:solidFill>
                      <a:srgbClr val="0033A0"/>
                    </a:solidFill>
                    <a:latin typeface="Gill Sans MT"/>
                  </a:defRPr>
                </a:pPr>
                <a:r>
                  <a:t>8 %</a:t>
                </a:r>
              </a:p>
            </p:txBody>
          </p:sp>
        </p:grpSp>
        <p:pic>
          <p:nvPicPr>
            <p:cNvPr id="88" name="Picture 24">
              <a:extLst>
                <a:ext uri="{FF2B5EF4-FFF2-40B4-BE49-F238E27FC236}">
                  <a16:creationId xmlns:a16="http://schemas.microsoft.com/office/drawing/2014/main" id="{446B1B05-0FA0-4F82-83E7-2667DE79B8C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33391" y="1412102"/>
              <a:ext cx="306143" cy="306143"/>
            </a:xfrm>
            <a:prstGeom prst="rect">
              <a:avLst/>
            </a:prstGeom>
          </p:spPr>
        </p:pic>
        <p:pic>
          <p:nvPicPr>
            <p:cNvPr id="91" name="Picture 27">
              <a:extLst>
                <a:ext uri="{FF2B5EF4-FFF2-40B4-BE49-F238E27FC236}">
                  <a16:creationId xmlns:a16="http://schemas.microsoft.com/office/drawing/2014/main" id="{FDCDCB10-8952-4508-8969-EDE4C4F0BA85}"/>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335869" y="1399702"/>
              <a:ext cx="314395" cy="314395"/>
            </a:xfrm>
            <a:prstGeom prst="rect">
              <a:avLst/>
            </a:prstGeom>
          </p:spPr>
        </p:pic>
        <p:pic>
          <p:nvPicPr>
            <p:cNvPr id="92" name="Picture 28">
              <a:extLst>
                <a:ext uri="{FF2B5EF4-FFF2-40B4-BE49-F238E27FC236}">
                  <a16:creationId xmlns:a16="http://schemas.microsoft.com/office/drawing/2014/main" id="{293882F5-71AF-47EA-BB4B-E3A48C131660}"/>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230047" y="1399145"/>
              <a:ext cx="315510" cy="315510"/>
            </a:xfrm>
            <a:prstGeom prst="rect">
              <a:avLst/>
            </a:prstGeom>
          </p:spPr>
        </p:pic>
      </p:grpSp>
      <p:sp>
        <p:nvSpPr>
          <p:cNvPr id="25" name="ZoneTexte 24">
            <a:extLst>
              <a:ext uri="{FF2B5EF4-FFF2-40B4-BE49-F238E27FC236}">
                <a16:creationId xmlns:a16="http://schemas.microsoft.com/office/drawing/2014/main" id="{8DBB7643-5D10-4098-90F4-ADEE87B9F94E}"/>
              </a:ext>
            </a:extLst>
          </p:cNvPr>
          <p:cNvSpPr txBox="1"/>
          <p:nvPr/>
        </p:nvSpPr>
        <p:spPr>
          <a:xfrm>
            <a:off x="422582" y="5172025"/>
            <a:ext cx="6950216" cy="1200329"/>
          </a:xfrm>
          <a:prstGeom prst="rect">
            <a:avLst/>
          </a:prstGeom>
          <a:noFill/>
        </p:spPr>
        <p:txBody>
          <a:bodyPr wrap="square" rtlCol="0">
            <a:spAutoFit/>
          </a:bodyPr>
          <a:lstStyle/>
          <a:p>
            <a:pPr algn="just" fontAlgn="base"/>
            <a:r>
              <a:rPr lang="en-US" sz="900" dirty="0">
                <a:solidFill>
                  <a:srgbClr val="000000"/>
                </a:solidFill>
                <a:latin typeface="Gill Sans Nova"/>
              </a:rPr>
              <a:t>During the month of July 2022, a total of 31,510 migrants were observed at the various cross-border flow monitoring points (12,153 individuals entering Nigeria by the FMPs and 19,357 individuals leaving Nigeria by the FMPs). The average daily flow was 1,087, up by 6 per cent from the previous month. The increase in daily flow could be attributed to increased short-term commercial activities and movements as a result of seasonal farming along the Nigeria-Niger route. Many farmers are utilizing the rainy season for farming activities in rural areas of Nigeria and Niger.</a:t>
            </a:r>
            <a:endParaRPr lang="en-US" sz="900" dirty="0"/>
          </a:p>
          <a:p>
            <a:pPr algn="just"/>
            <a:endParaRPr lang="en-US" sz="900" dirty="0">
              <a:solidFill>
                <a:srgbClr val="000000"/>
              </a:solidFill>
              <a:latin typeface="Gill Sans Nova"/>
            </a:endParaRPr>
          </a:p>
          <a:p>
            <a:pPr algn="just"/>
            <a:r>
              <a:rPr lang="en-US" sz="900" dirty="0">
                <a:solidFill>
                  <a:srgbClr val="000000"/>
                </a:solidFill>
                <a:latin typeface="Gill Sans Nova"/>
              </a:rPr>
              <a:t>All observed travelers were conducting a cross-border movement; 39 per cent were entering the country, while 61 per cent were leaving the country.</a:t>
            </a:r>
            <a:endParaRPr lang="en-US" sz="900" dirty="0">
              <a:latin typeface="Gill Sans Nova"/>
            </a:endParaRPr>
          </a:p>
        </p:txBody>
      </p:sp>
      <p:sp>
        <p:nvSpPr>
          <p:cNvPr id="101" name="TextBox 89">
            <a:extLst>
              <a:ext uri="{FF2B5EF4-FFF2-40B4-BE49-F238E27FC236}">
                <a16:creationId xmlns:a16="http://schemas.microsoft.com/office/drawing/2014/main" id="{2DF4D6B6-E05D-4483-839C-C30757D310FD}"/>
              </a:ext>
            </a:extLst>
          </p:cNvPr>
          <p:cNvSpPr txBox="1"/>
          <p:nvPr/>
        </p:nvSpPr>
        <p:spPr>
          <a:xfrm>
            <a:off x="4397249" y="6205423"/>
            <a:ext cx="3072288" cy="230832"/>
          </a:xfrm>
          <a:prstGeom prst="rect">
            <a:avLst/>
          </a:prstGeom>
          <a:noFill/>
        </p:spPr>
        <p:txBody>
          <a:bodyPr wrap="square" rtlCol="0">
            <a:spAutoFit/>
          </a:bodyPr>
          <a:lstStyle/>
          <a:p>
            <a:r>
              <a:rPr lang="fr-FR" sz="900">
                <a:solidFill>
                  <a:srgbClr val="0033A1"/>
                </a:solidFill>
                <a:latin typeface="Gill Sans Nova" panose="020B0602020104020203" pitchFamily="34" charset="0"/>
              </a:rPr>
              <a:t>LOCATION OF FLOW MONITORING POINTS</a:t>
            </a:r>
          </a:p>
        </p:txBody>
      </p:sp>
      <p:sp>
        <p:nvSpPr>
          <p:cNvPr id="3" name="ZoneTexte 2">
            <a:extLst>
              <a:ext uri="{FF2B5EF4-FFF2-40B4-BE49-F238E27FC236}">
                <a16:creationId xmlns:a16="http://schemas.microsoft.com/office/drawing/2014/main" id="{9AC54105-0CE6-B457-65D0-351BC7E666DE}"/>
              </a:ext>
            </a:extLst>
          </p:cNvPr>
          <p:cNvSpPr txBox="1"/>
          <p:nvPr/>
        </p:nvSpPr>
        <p:spPr>
          <a:xfrm>
            <a:off x="464001" y="8510460"/>
            <a:ext cx="3387778" cy="507831"/>
          </a:xfrm>
          <a:prstGeom prst="rect">
            <a:avLst/>
          </a:prstGeom>
          <a:noFill/>
        </p:spPr>
        <p:txBody>
          <a:bodyPr wrap="square" lIns="91440" tIns="45720" rIns="91440" bIns="45720" rtlCol="0" anchor="t">
            <a:spAutoFit/>
          </a:bodyPr>
          <a:lstStyle/>
          <a:p>
            <a:pPr algn="just" fontAlgn="base"/>
            <a:r>
              <a:rPr lang="en-US" sz="900" dirty="0">
                <a:solidFill>
                  <a:srgbClr val="000000"/>
                </a:solidFill>
                <a:latin typeface="Gill Sans Nova"/>
              </a:rPr>
              <a:t>From the observation of the </a:t>
            </a:r>
            <a:r>
              <a:rPr lang="en-US" sz="900" dirty="0" err="1">
                <a:solidFill>
                  <a:srgbClr val="000000"/>
                </a:solidFill>
                <a:latin typeface="Gill Sans Nova"/>
              </a:rPr>
              <a:t>travellers</a:t>
            </a:r>
            <a:r>
              <a:rPr lang="en-US" sz="900" dirty="0">
                <a:solidFill>
                  <a:srgbClr val="000000"/>
                </a:solidFill>
                <a:latin typeface="Gill Sans Nova"/>
              </a:rPr>
              <a:t>, it appears that 60 per cent of the travelers were adult men, 25 per cent were adult women, and 8 per cent were boys with 7 per cent girls.</a:t>
            </a:r>
            <a:endParaRPr lang="fr-FR" sz="900" b="0" i="0" dirty="0">
              <a:effectLst/>
              <a:latin typeface="Gill Sans Nova"/>
            </a:endParaRPr>
          </a:p>
        </p:txBody>
      </p:sp>
      <p:sp>
        <p:nvSpPr>
          <p:cNvPr id="50" name="TextBox 89">
            <a:extLst>
              <a:ext uri="{FF2B5EF4-FFF2-40B4-BE49-F238E27FC236}">
                <a16:creationId xmlns:a16="http://schemas.microsoft.com/office/drawing/2014/main" id="{8BE9D992-EADC-C239-1061-7CF36345C098}"/>
              </a:ext>
            </a:extLst>
          </p:cNvPr>
          <p:cNvSpPr txBox="1"/>
          <p:nvPr/>
        </p:nvSpPr>
        <p:spPr>
          <a:xfrm>
            <a:off x="425897" y="5003778"/>
            <a:ext cx="2461718" cy="230832"/>
          </a:xfrm>
          <a:prstGeom prst="rect">
            <a:avLst/>
          </a:prstGeom>
          <a:noFill/>
        </p:spPr>
        <p:txBody>
          <a:bodyPr wrap="square" rtlCol="0">
            <a:spAutoFit/>
          </a:bodyPr>
          <a:lstStyle/>
          <a:p>
            <a:r>
              <a:rPr lang="fr-FR" sz="900">
                <a:solidFill>
                  <a:srgbClr val="0033A1"/>
                </a:solidFill>
                <a:latin typeface="Gill Sans Nova" panose="020B0602020104020203" pitchFamily="34" charset="0"/>
              </a:rPr>
              <a:t>MAIN MIGRATION TRENDS</a:t>
            </a:r>
          </a:p>
        </p:txBody>
      </p:sp>
      <p:pic>
        <p:nvPicPr>
          <p:cNvPr id="12" name="Graphic 11">
            <a:extLst>
              <a:ext uri="{FF2B5EF4-FFF2-40B4-BE49-F238E27FC236}">
                <a16:creationId xmlns:a16="http://schemas.microsoft.com/office/drawing/2014/main" id="{9BB554D0-5478-10E2-3B94-C8BD9D91C2B6}"/>
              </a:ext>
            </a:extLst>
          </p:cNvPr>
          <p:cNvPicPr>
            <a:picLocks noChangeAspect="1"/>
          </p:cNvPicPr>
          <p:nvPr/>
        </p:nvPicPr>
        <p:blipFill>
          <a:blip r:embed="rId21" cstate="print">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7913273" y="1146868"/>
            <a:ext cx="392280" cy="392280"/>
          </a:xfrm>
          <a:prstGeom prst="rect">
            <a:avLst/>
          </a:prstGeom>
        </p:spPr>
      </p:pic>
      <p:pic>
        <p:nvPicPr>
          <p:cNvPr id="14" name="Graphic 13">
            <a:extLst>
              <a:ext uri="{FF2B5EF4-FFF2-40B4-BE49-F238E27FC236}">
                <a16:creationId xmlns:a16="http://schemas.microsoft.com/office/drawing/2014/main" id="{2C7A82F1-9F81-280D-BC64-E702DA05668D}"/>
              </a:ext>
            </a:extLst>
          </p:cNvPr>
          <p:cNvPicPr>
            <a:picLocks noChangeAspect="1"/>
          </p:cNvPicPr>
          <p:nvPr/>
        </p:nvPicPr>
        <p:blipFill rotWithShape="1">
          <a:blip r:embed="rId23" cstate="print">
            <a:extLst>
              <a:ext uri="{28A0092B-C50C-407E-A947-70E740481C1C}">
                <a14:useLocalDpi xmlns:a14="http://schemas.microsoft.com/office/drawing/2010/main" val="0"/>
              </a:ext>
              <a:ext uri="{96DAC541-7B7A-43D3-8B79-37D633B846F1}">
                <asvg:svgBlip xmlns:asvg="http://schemas.microsoft.com/office/drawing/2016/SVG/main" r:embed="rId24"/>
              </a:ext>
            </a:extLst>
          </a:blip>
          <a:srcRect b="16188"/>
          <a:stretch/>
        </p:blipFill>
        <p:spPr>
          <a:xfrm>
            <a:off x="7788464" y="215921"/>
            <a:ext cx="641897" cy="537985"/>
          </a:xfrm>
          <a:prstGeom prst="rect">
            <a:avLst/>
          </a:prstGeom>
        </p:spPr>
      </p:pic>
      <p:pic>
        <p:nvPicPr>
          <p:cNvPr id="15" name="Graphic 14">
            <a:extLst>
              <a:ext uri="{FF2B5EF4-FFF2-40B4-BE49-F238E27FC236}">
                <a16:creationId xmlns:a16="http://schemas.microsoft.com/office/drawing/2014/main" id="{B009E411-8814-5A44-66DF-BF88C4F59222}"/>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4077846" y="3377268"/>
            <a:ext cx="179034" cy="262956"/>
          </a:xfrm>
          <a:prstGeom prst="rect">
            <a:avLst/>
          </a:prstGeom>
        </p:spPr>
      </p:pic>
      <p:pic>
        <p:nvPicPr>
          <p:cNvPr id="16" name="Graphic 15">
            <a:extLst>
              <a:ext uri="{FF2B5EF4-FFF2-40B4-BE49-F238E27FC236}">
                <a16:creationId xmlns:a16="http://schemas.microsoft.com/office/drawing/2014/main" id="{BAE0434C-D45B-B0CB-030F-525C34FAEEAC}"/>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4093342" y="3993373"/>
            <a:ext cx="154808" cy="265385"/>
          </a:xfrm>
          <a:prstGeom prst="rect">
            <a:avLst/>
          </a:prstGeom>
        </p:spPr>
      </p:pic>
      <p:pic>
        <p:nvPicPr>
          <p:cNvPr id="17" name="Graphic 16">
            <a:extLst>
              <a:ext uri="{FF2B5EF4-FFF2-40B4-BE49-F238E27FC236}">
                <a16:creationId xmlns:a16="http://schemas.microsoft.com/office/drawing/2014/main" id="{83D2AFEA-56C7-EC66-8FBE-A0CE3F08D116}"/>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4010388" y="3699192"/>
            <a:ext cx="314450" cy="242388"/>
          </a:xfrm>
          <a:prstGeom prst="rect">
            <a:avLst/>
          </a:prstGeom>
        </p:spPr>
      </p:pic>
      <p:pic>
        <p:nvPicPr>
          <p:cNvPr id="18" name="Picture 17">
            <a:extLst>
              <a:ext uri="{FF2B5EF4-FFF2-40B4-BE49-F238E27FC236}">
                <a16:creationId xmlns:a16="http://schemas.microsoft.com/office/drawing/2014/main" id="{0A01B9E8-8DCB-EAA4-6AF9-A42CBB74F666}"/>
              </a:ext>
            </a:extLst>
          </p:cNvPr>
          <p:cNvPicPr>
            <a:picLocks noChangeAspect="1"/>
          </p:cNvPicPr>
          <p:nvPr/>
        </p:nvPicPr>
        <p:blipFill rotWithShape="1">
          <a:blip r:embed="rId31" cstate="print">
            <a:extLst>
              <a:ext uri="{28A0092B-C50C-407E-A947-70E740481C1C}">
                <a14:useLocalDpi xmlns:a14="http://schemas.microsoft.com/office/drawing/2010/main" val="0"/>
              </a:ext>
            </a:extLst>
          </a:blip>
          <a:stretch/>
        </p:blipFill>
        <p:spPr>
          <a:xfrm>
            <a:off x="3920632" y="6324076"/>
            <a:ext cx="3548808" cy="2930455"/>
          </a:xfrm>
          <a:prstGeom prst="rect">
            <a:avLst/>
          </a:prstGeom>
        </p:spPr>
      </p:pic>
      <p:graphicFrame>
        <p:nvGraphicFramePr>
          <p:cNvPr id="19" name="Tableau 45">
            <a:extLst>
              <a:ext uri="{FF2B5EF4-FFF2-40B4-BE49-F238E27FC236}">
                <a16:creationId xmlns:a16="http://schemas.microsoft.com/office/drawing/2014/main" id="{87B90D75-1617-A9AF-E03D-33CAC06E8586}"/>
              </a:ext>
            </a:extLst>
          </p:cNvPr>
          <p:cNvGraphicFramePr>
            <a:graphicFrameLocks noGrp="1"/>
          </p:cNvGraphicFramePr>
          <p:nvPr>
            <p:extLst>
              <p:ext uri="{D42A27DB-BD31-4B8C-83A1-F6EECF244321}">
                <p14:modId xmlns:p14="http://schemas.microsoft.com/office/powerpoint/2010/main" val="3046092604"/>
              </p:ext>
            </p:extLst>
          </p:nvPr>
        </p:nvGraphicFramePr>
        <p:xfrm>
          <a:off x="546212" y="6614978"/>
          <a:ext cx="1422278" cy="731520"/>
        </p:xfrm>
        <a:graphic>
          <a:graphicData uri="http://schemas.openxmlformats.org/drawingml/2006/table">
            <a:tbl>
              <a:tblPr/>
              <a:tblGrid>
                <a:gridCol w="474093">
                  <a:extLst>
                    <a:ext uri="{9D8B030D-6E8A-4147-A177-3AD203B41FA5}">
                      <a16:colId xmlns:a16="http://schemas.microsoft.com/office/drawing/2014/main" val="3129409140"/>
                    </a:ext>
                  </a:extLst>
                </a:gridCol>
                <a:gridCol w="445110">
                  <a:extLst>
                    <a:ext uri="{9D8B030D-6E8A-4147-A177-3AD203B41FA5}">
                      <a16:colId xmlns:a16="http://schemas.microsoft.com/office/drawing/2014/main" val="280070153"/>
                    </a:ext>
                  </a:extLst>
                </a:gridCol>
                <a:gridCol w="503075">
                  <a:extLst>
                    <a:ext uri="{9D8B030D-6E8A-4147-A177-3AD203B41FA5}">
                      <a16:colId xmlns:a16="http://schemas.microsoft.com/office/drawing/2014/main" val="638383294"/>
                    </a:ext>
                  </a:extLst>
                </a:gridCol>
              </a:tblGrid>
              <a:tr h="0">
                <a:tc gridSpan="3">
                  <a:txBody>
                    <a:bodyPr/>
                    <a:lstStyle/>
                    <a:p>
                      <a:pPr algn="ctr" fontAlgn="base"/>
                      <a:r>
                        <a:rPr lang="fr-FR" sz="600" b="1" i="0">
                          <a:solidFill>
                            <a:srgbClr val="FFFFFF"/>
                          </a:solidFill>
                          <a:effectLst/>
                          <a:latin typeface="Gill Sans Nova Book" panose="020B0502020204020203" pitchFamily="34" charset="0"/>
                        </a:rPr>
                        <a:t>Origin of flows   </a:t>
                      </a:r>
                    </a:p>
                  </a:txBody>
                  <a:tcPr>
                    <a:lnL w="4245" cap="flat" cmpd="sng" algn="ctr">
                      <a:solidFill>
                        <a:srgbClr val="FFFFFF"/>
                      </a:solidFill>
                      <a:prstDash val="solid"/>
                      <a:round/>
                      <a:headEnd type="none" w="med" len="med"/>
                      <a:tailEnd type="none" w="med" len="med"/>
                    </a:lnL>
                    <a:lnR w="4245" cap="flat" cmpd="sng" algn="ctr">
                      <a:solidFill>
                        <a:srgbClr val="FFFFFF"/>
                      </a:solidFill>
                      <a:prstDash val="solid"/>
                      <a:round/>
                      <a:headEnd type="none" w="med" len="med"/>
                      <a:tailEnd type="none" w="med" len="med"/>
                    </a:lnR>
                    <a:lnT w="4245"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0033A0"/>
                    </a:solidFill>
                  </a:tcPr>
                </a:tc>
                <a:tc hMerge="1">
                  <a:txBody>
                    <a:bodyPr/>
                    <a:lstStyle/>
                    <a:p>
                      <a:endParaRPr lang="fr-FR"/>
                    </a:p>
                  </a:txBody>
                  <a:tcPr>
                    <a:lnL w="4245" cap="flat" cmpd="sng" algn="ctr">
                      <a:solidFill>
                        <a:srgbClr val="FFFFFF"/>
                      </a:solidFill>
                      <a:prstDash val="solid"/>
                      <a:round/>
                      <a:headEnd type="none" w="med" len="med"/>
                      <a:tailEnd type="none" w="med" len="med"/>
                    </a:lnL>
                  </a:tcPr>
                </a:tc>
                <a:tc hMerge="1">
                  <a:txBody>
                    <a:bodyPr/>
                    <a:lstStyle/>
                    <a:p>
                      <a:pPr algn="ctr" fontAlgn="base"/>
                      <a:endParaRPr lang="fr-FR" b="1" i="0">
                        <a:solidFill>
                          <a:srgbClr val="FFFFFF"/>
                        </a:solidFill>
                        <a:effectLst/>
                      </a:endParaRPr>
                    </a:p>
                  </a:txBody>
                  <a:tcPr>
                    <a:lnL w="4245" cap="flat" cmpd="sng" algn="ctr">
                      <a:solidFill>
                        <a:srgbClr val="FFFFFF"/>
                      </a:solidFill>
                      <a:prstDash val="solid"/>
                      <a:round/>
                      <a:headEnd type="none" w="med" len="med"/>
                      <a:tailEnd type="none" w="med" len="med"/>
                    </a:lnL>
                    <a:lnR w="4245" cap="flat" cmpd="sng" algn="ctr">
                      <a:solidFill>
                        <a:srgbClr val="FFFFFF"/>
                      </a:solidFill>
                      <a:prstDash val="solid"/>
                      <a:round/>
                      <a:headEnd type="none" w="med" len="med"/>
                      <a:tailEnd type="none" w="med" len="med"/>
                    </a:lnR>
                    <a:lnT w="4245" cap="flat" cmpd="sng" algn="ctr">
                      <a:solidFill>
                        <a:srgbClr val="FFFFFF"/>
                      </a:solidFill>
                      <a:prstDash val="solid"/>
                      <a:round/>
                      <a:headEnd type="none" w="med" len="med"/>
                      <a:tailEnd type="none" w="med" len="med"/>
                    </a:lnT>
                    <a:solidFill>
                      <a:srgbClr val="0033A0"/>
                    </a:solidFill>
                  </a:tcPr>
                </a:tc>
                <a:extLst>
                  <a:ext uri="{0D108BD9-81ED-4DB2-BD59-A6C34878D82A}">
                    <a16:rowId xmlns:a16="http://schemas.microsoft.com/office/drawing/2014/main" val="2815359007"/>
                  </a:ext>
                </a:extLst>
              </a:tr>
              <a:tr h="0">
                <a:tc>
                  <a:txBody>
                    <a:bodyPr/>
                    <a:lstStyle/>
                    <a:p>
                      <a:pPr algn="ctr" fontAlgn="base"/>
                      <a:r>
                        <a:rPr lang="fr-FR" sz="600" b="0" i="0">
                          <a:solidFill>
                            <a:srgbClr val="000000"/>
                          </a:solidFill>
                          <a:effectLst/>
                          <a:latin typeface="Gill Sans Nova Book" panose="020B0502020204020203" pitchFamily="34" charset="0"/>
                        </a:rPr>
                        <a:t>Country​</a:t>
                      </a:r>
                    </a:p>
                  </a:txBody>
                  <a:tcP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B1C1E2"/>
                    </a:solidFill>
                  </a:tcPr>
                </a:tc>
                <a:tc>
                  <a:txBody>
                    <a:bodyPr/>
                    <a:lstStyle/>
                    <a:p>
                      <a:pPr algn="ctr" fontAlgn="base"/>
                      <a:r>
                        <a:rPr lang="fr-FR" sz="600" b="0" i="0" dirty="0">
                          <a:solidFill>
                            <a:srgbClr val="000000"/>
                          </a:solidFill>
                          <a:effectLst/>
                          <a:latin typeface="Gill Sans Nova Book" panose="020B0502020204020203" pitchFamily="34" charset="0"/>
                        </a:rPr>
                        <a:t>% </a:t>
                      </a:r>
                    </a:p>
                  </a:txBody>
                  <a:tcP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B w="3181" cap="flat" cmpd="sng" algn="ctr">
                      <a:solidFill>
                        <a:srgbClr val="FFFFFF"/>
                      </a:solidFill>
                      <a:prstDash val="solid"/>
                      <a:round/>
                      <a:headEnd type="none" w="med" len="med"/>
                      <a:tailEnd type="none" w="med" len="med"/>
                    </a:lnB>
                    <a:solidFill>
                      <a:srgbClr val="B1C1E2"/>
                    </a:solidFill>
                  </a:tcPr>
                </a:tc>
                <a:tc>
                  <a:txBody>
                    <a:bodyPr/>
                    <a:lstStyle/>
                    <a:p>
                      <a:pPr algn="ctr" fontAlgn="base"/>
                      <a:r>
                        <a:rPr lang="fr-FR" sz="600" b="0" i="0">
                          <a:solidFill>
                            <a:srgbClr val="000000"/>
                          </a:solidFill>
                          <a:effectLst/>
                          <a:latin typeface="Gill Sans Nova Book" panose="020B0502020204020203" pitchFamily="34" charset="0"/>
                        </a:rPr>
                        <a:t>Variation</a:t>
                      </a:r>
                    </a:p>
                  </a:txBody>
                  <a:tcP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B w="3181" cap="flat" cmpd="sng" algn="ctr">
                      <a:solidFill>
                        <a:srgbClr val="FFFFFF"/>
                      </a:solidFill>
                      <a:prstDash val="solid"/>
                      <a:round/>
                      <a:headEnd type="none" w="med" len="med"/>
                      <a:tailEnd type="none" w="med" len="med"/>
                    </a:lnB>
                    <a:solidFill>
                      <a:srgbClr val="B1C1E2"/>
                    </a:solidFill>
                  </a:tcPr>
                </a:tc>
                <a:extLst>
                  <a:ext uri="{0D108BD9-81ED-4DB2-BD59-A6C34878D82A}">
                    <a16:rowId xmlns:a16="http://schemas.microsoft.com/office/drawing/2014/main" val="2990120564"/>
                  </a:ext>
                </a:extLst>
              </a:tr>
              <a:tr h="0">
                <a:tc>
                  <a:txBody>
                    <a:bodyPr/>
                    <a:lstStyle/>
                    <a:p>
                      <a:pPr algn="ctr">
                        <a:defRPr sz="600"/>
                      </a:pPr>
                      <a:r>
                        <a:rPr>
                          <a:latin typeface="Gill Sans Nova Book" panose="020B0502020204020203" pitchFamily="34" charset="0"/>
                        </a:rPr>
                        <a:t>Niger</a:t>
                      </a:r>
                    </a:p>
                  </a:txBody>
                  <a:tcPr anchor="ct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B1C1E2"/>
                    </a:solidFill>
                  </a:tcPr>
                </a:tc>
                <a:tc>
                  <a:txBody>
                    <a:bodyPr/>
                    <a:lstStyle/>
                    <a:p>
                      <a:pPr algn="ctr">
                        <a:defRPr sz="600"/>
                      </a:pPr>
                      <a:r>
                        <a:rPr>
                          <a:latin typeface="Gill Sans Nova Book" panose="020B0502020204020203" pitchFamily="34" charset="0"/>
                        </a:rPr>
                        <a:t>3</a:t>
                      </a:r>
                      <a:r>
                        <a:rPr lang="en-US">
                          <a:latin typeface="Gill Sans Nova Book" panose="020B0502020204020203" pitchFamily="34" charset="0"/>
                        </a:rPr>
                        <a:t>9</a:t>
                      </a:r>
                      <a:r>
                        <a:rPr>
                          <a:latin typeface="Gill Sans Nova Book" panose="020B0502020204020203" pitchFamily="34" charset="0"/>
                        </a:rPr>
                        <a:t> %</a:t>
                      </a:r>
                    </a:p>
                  </a:txBody>
                  <a:tcPr anchor="ct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B1C1E2"/>
                    </a:solidFill>
                  </a:tcPr>
                </a:tc>
                <a:tc>
                  <a:txBody>
                    <a:bodyPr/>
                    <a:lstStyle/>
                    <a:p>
                      <a:pPr algn="ctr">
                        <a:defRPr sz="600"/>
                      </a:pPr>
                      <a:r>
                        <a:rPr lang="en-US">
                          <a:latin typeface="Gill Sans Nova Book" panose="020B0502020204020203" pitchFamily="34" charset="0"/>
                        </a:rPr>
                        <a:t>+1 pp</a:t>
                      </a:r>
                      <a:endParaRPr>
                        <a:latin typeface="Gill Sans Nova Book" panose="020B0502020204020203" pitchFamily="34" charset="0"/>
                      </a:endParaRPr>
                    </a:p>
                  </a:txBody>
                  <a:tcPr anchor="ct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B1C1E2"/>
                    </a:solidFill>
                  </a:tcPr>
                </a:tc>
                <a:extLst>
                  <a:ext uri="{0D108BD9-81ED-4DB2-BD59-A6C34878D82A}">
                    <a16:rowId xmlns:a16="http://schemas.microsoft.com/office/drawing/2014/main" val="97602589"/>
                  </a:ext>
                </a:extLst>
              </a:tr>
              <a:tr h="0">
                <a:tc>
                  <a:txBody>
                    <a:bodyPr/>
                    <a:lstStyle/>
                    <a:p>
                      <a:pPr algn="ctr">
                        <a:defRPr sz="600"/>
                      </a:pPr>
                      <a:r>
                        <a:rPr>
                          <a:latin typeface="Gill Sans Nova Book" panose="020B0502020204020203" pitchFamily="34" charset="0"/>
                        </a:rPr>
                        <a:t>N</a:t>
                      </a:r>
                      <a:r>
                        <a:rPr lang="en-US">
                          <a:latin typeface="Gill Sans Nova Book" panose="020B0502020204020203" pitchFamily="34" charset="0"/>
                        </a:rPr>
                        <a:t>igeria</a:t>
                      </a:r>
                      <a:endParaRPr>
                        <a:latin typeface="Gill Sans Nova Book" panose="020B0502020204020203" pitchFamily="34" charset="0"/>
                      </a:endParaRPr>
                    </a:p>
                  </a:txBody>
                  <a:tcPr anchor="ct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B1C1E2"/>
                    </a:solidFill>
                  </a:tcPr>
                </a:tc>
                <a:tc>
                  <a:txBody>
                    <a:bodyPr/>
                    <a:lstStyle/>
                    <a:p>
                      <a:pPr algn="ctr">
                        <a:defRPr sz="600"/>
                      </a:pPr>
                      <a:r>
                        <a:rPr>
                          <a:latin typeface="Gill Sans Nova Book" panose="020B0502020204020203" pitchFamily="34" charset="0"/>
                        </a:rPr>
                        <a:t>6</a:t>
                      </a:r>
                      <a:r>
                        <a:rPr lang="en-US">
                          <a:latin typeface="Gill Sans Nova Book" panose="020B0502020204020203" pitchFamily="34" charset="0"/>
                        </a:rPr>
                        <a:t>1</a:t>
                      </a:r>
                      <a:r>
                        <a:rPr>
                          <a:latin typeface="Gill Sans Nova Book" panose="020B0502020204020203" pitchFamily="34" charset="0"/>
                        </a:rPr>
                        <a:t> %</a:t>
                      </a:r>
                    </a:p>
                  </a:txBody>
                  <a:tcPr anchor="ct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B1C1E2"/>
                    </a:solidFill>
                  </a:tcPr>
                </a:tc>
                <a:tc>
                  <a:txBody>
                    <a:bodyPr/>
                    <a:lstStyle/>
                    <a:p>
                      <a:pPr algn="ctr">
                        <a:defRPr sz="600"/>
                      </a:pPr>
                      <a:r>
                        <a:rPr lang="en-US" dirty="0">
                          <a:latin typeface="Gill Sans Nova Book" panose="020B0502020204020203" pitchFamily="34" charset="0"/>
                        </a:rPr>
                        <a:t>-1 pp</a:t>
                      </a:r>
                      <a:endParaRPr dirty="0">
                        <a:latin typeface="Gill Sans Nova Book" panose="020B0502020204020203" pitchFamily="34" charset="0"/>
                      </a:endParaRPr>
                    </a:p>
                  </a:txBody>
                  <a:tcPr anchor="ct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B1C1E2"/>
                    </a:solidFill>
                  </a:tcPr>
                </a:tc>
                <a:extLst>
                  <a:ext uri="{0D108BD9-81ED-4DB2-BD59-A6C34878D82A}">
                    <a16:rowId xmlns:a16="http://schemas.microsoft.com/office/drawing/2014/main" val="1010429509"/>
                  </a:ext>
                </a:extLst>
              </a:tr>
            </a:tbl>
          </a:graphicData>
        </a:graphic>
      </p:graphicFrame>
      <p:graphicFrame>
        <p:nvGraphicFramePr>
          <p:cNvPr id="20" name="Tableau 46">
            <a:extLst>
              <a:ext uri="{FF2B5EF4-FFF2-40B4-BE49-F238E27FC236}">
                <a16:creationId xmlns:a16="http://schemas.microsoft.com/office/drawing/2014/main" id="{786D0C89-2E7C-105F-F71D-26E574F1A758}"/>
              </a:ext>
            </a:extLst>
          </p:cNvPr>
          <p:cNvGraphicFramePr>
            <a:graphicFrameLocks noGrp="1"/>
          </p:cNvGraphicFramePr>
          <p:nvPr>
            <p:extLst>
              <p:ext uri="{D42A27DB-BD31-4B8C-83A1-F6EECF244321}">
                <p14:modId xmlns:p14="http://schemas.microsoft.com/office/powerpoint/2010/main" val="550847969"/>
              </p:ext>
            </p:extLst>
          </p:nvPr>
        </p:nvGraphicFramePr>
        <p:xfrm>
          <a:off x="2173186" y="6614978"/>
          <a:ext cx="1422279" cy="739572"/>
        </p:xfrm>
        <a:graphic>
          <a:graphicData uri="http://schemas.openxmlformats.org/drawingml/2006/table">
            <a:tbl>
              <a:tblPr/>
              <a:tblGrid>
                <a:gridCol w="474093">
                  <a:extLst>
                    <a:ext uri="{9D8B030D-6E8A-4147-A177-3AD203B41FA5}">
                      <a16:colId xmlns:a16="http://schemas.microsoft.com/office/drawing/2014/main" val="1274150027"/>
                    </a:ext>
                  </a:extLst>
                </a:gridCol>
                <a:gridCol w="474093">
                  <a:extLst>
                    <a:ext uri="{9D8B030D-6E8A-4147-A177-3AD203B41FA5}">
                      <a16:colId xmlns:a16="http://schemas.microsoft.com/office/drawing/2014/main" val="2309510552"/>
                    </a:ext>
                  </a:extLst>
                </a:gridCol>
                <a:gridCol w="474093">
                  <a:extLst>
                    <a:ext uri="{9D8B030D-6E8A-4147-A177-3AD203B41FA5}">
                      <a16:colId xmlns:a16="http://schemas.microsoft.com/office/drawing/2014/main" val="4091451706"/>
                    </a:ext>
                  </a:extLst>
                </a:gridCol>
              </a:tblGrid>
              <a:tr h="172917">
                <a:tc gridSpan="3">
                  <a:txBody>
                    <a:bodyPr/>
                    <a:lstStyle/>
                    <a:p>
                      <a:pPr algn="ctr" fontAlgn="base"/>
                      <a:r>
                        <a:rPr lang="fr-FR" sz="600" b="1" i="0">
                          <a:solidFill>
                            <a:srgbClr val="FFFFFF"/>
                          </a:solidFill>
                          <a:effectLst/>
                          <a:latin typeface="Gill Sans Nova Book" panose="020B0502020204020203" pitchFamily="34" charset="0"/>
                        </a:rPr>
                        <a:t>Destination of flows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55B6B2"/>
                    </a:solidFill>
                  </a:tcPr>
                </a:tc>
                <a:tc hMerge="1">
                  <a:txBody>
                    <a:bodyPr/>
                    <a:lstStyle/>
                    <a:p>
                      <a:endParaRPr lang="fr-FR"/>
                    </a:p>
                  </a:txBody>
                  <a:tcPr>
                    <a:lnL w="12700" cap="flat" cmpd="sng" algn="ctr">
                      <a:solidFill>
                        <a:srgbClr val="FFFFFF"/>
                      </a:solidFill>
                      <a:prstDash val="solid"/>
                      <a:round/>
                      <a:headEnd type="none" w="med" len="med"/>
                      <a:tailEnd type="none" w="med" len="med"/>
                    </a:lnL>
                  </a:tcPr>
                </a:tc>
                <a:tc hMerge="1">
                  <a:txBody>
                    <a:bodyPr/>
                    <a:lstStyle/>
                    <a:p>
                      <a:pPr algn="ctr" fontAlgn="base"/>
                      <a:endParaRPr lang="fr-FR" b="1" i="0">
                        <a:solidFill>
                          <a:srgbClr val="FFFFFF"/>
                        </a:solidFill>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solidFill>
                      <a:srgbClr val="55B6B2"/>
                    </a:solidFill>
                  </a:tcPr>
                </a:tc>
                <a:extLst>
                  <a:ext uri="{0D108BD9-81ED-4DB2-BD59-A6C34878D82A}">
                    <a16:rowId xmlns:a16="http://schemas.microsoft.com/office/drawing/2014/main" val="3230990805"/>
                  </a:ext>
                </a:extLst>
              </a:tr>
              <a:tr h="185564">
                <a:tc>
                  <a:txBody>
                    <a:bodyPr/>
                    <a:lstStyle/>
                    <a:p>
                      <a:pPr algn="ctr" fontAlgn="base"/>
                      <a:r>
                        <a:rPr lang="fr-FR" sz="600" b="0" i="0">
                          <a:solidFill>
                            <a:srgbClr val="000000"/>
                          </a:solidFill>
                          <a:effectLst/>
                          <a:latin typeface="Gill Sans Nova Book" panose="020B0502020204020203" pitchFamily="34" charset="0"/>
                        </a:rPr>
                        <a:t>Country</a:t>
                      </a:r>
                    </a:p>
                  </a:txBody>
                  <a:tcP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CEEAE8"/>
                    </a:solidFill>
                  </a:tcPr>
                </a:tc>
                <a:tc>
                  <a:txBody>
                    <a:bodyPr/>
                    <a:lstStyle/>
                    <a:p>
                      <a:pPr algn="ctr" fontAlgn="base"/>
                      <a:r>
                        <a:rPr lang="fr-FR" sz="600" b="0" i="0">
                          <a:solidFill>
                            <a:srgbClr val="000000"/>
                          </a:solidFill>
                          <a:effectLst/>
                          <a:latin typeface="Gill Sans Nova Book" panose="020B0502020204020203" pitchFamily="34" charset="0"/>
                        </a:rPr>
                        <a:t>% </a:t>
                      </a:r>
                    </a:p>
                  </a:txBody>
                  <a:tcP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B w="3181" cap="flat" cmpd="sng" algn="ctr">
                      <a:solidFill>
                        <a:srgbClr val="FFFFFF"/>
                      </a:solidFill>
                      <a:prstDash val="solid"/>
                      <a:round/>
                      <a:headEnd type="none" w="med" len="med"/>
                      <a:tailEnd type="none" w="med" len="med"/>
                    </a:lnB>
                    <a:solidFill>
                      <a:srgbClr val="CEEAE8"/>
                    </a:solidFill>
                  </a:tcPr>
                </a:tc>
                <a:tc>
                  <a:txBody>
                    <a:bodyPr/>
                    <a:lstStyle/>
                    <a:p>
                      <a:pPr algn="ctr" fontAlgn="base"/>
                      <a:r>
                        <a:rPr lang="fr-FR" sz="600" b="0" i="0">
                          <a:solidFill>
                            <a:srgbClr val="000000"/>
                          </a:solidFill>
                          <a:effectLst/>
                          <a:latin typeface="Gill Sans Nova Book" panose="020B0502020204020203" pitchFamily="34" charset="0"/>
                        </a:rPr>
                        <a:t>Variation</a:t>
                      </a:r>
                    </a:p>
                  </a:txBody>
                  <a:tcPr>
                    <a:lnL w="3181"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B w="3181" cap="flat" cmpd="sng" algn="ctr">
                      <a:solidFill>
                        <a:srgbClr val="FFFFFF"/>
                      </a:solidFill>
                      <a:prstDash val="solid"/>
                      <a:round/>
                      <a:headEnd type="none" w="med" len="med"/>
                      <a:tailEnd type="none" w="med" len="med"/>
                    </a:lnB>
                    <a:solidFill>
                      <a:srgbClr val="CEEAE8"/>
                    </a:solidFill>
                  </a:tcPr>
                </a:tc>
                <a:extLst>
                  <a:ext uri="{0D108BD9-81ED-4DB2-BD59-A6C34878D82A}">
                    <a16:rowId xmlns:a16="http://schemas.microsoft.com/office/drawing/2014/main" val="2084701625"/>
                  </a:ext>
                </a:extLst>
              </a:tr>
              <a:tr h="185564">
                <a:tc>
                  <a:txBody>
                    <a:bodyPr/>
                    <a:lstStyle/>
                    <a:p>
                      <a:pPr algn="ctr">
                        <a:defRPr sz="600"/>
                      </a:pPr>
                      <a:r>
                        <a:rPr>
                          <a:latin typeface="Gill Sans Nova Book" panose="020B0502020204020203" pitchFamily="34" charset="0"/>
                        </a:rPr>
                        <a:t>Niger</a:t>
                      </a:r>
                    </a:p>
                  </a:txBody>
                  <a:tcP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CEEAE8"/>
                    </a:solidFill>
                  </a:tcPr>
                </a:tc>
                <a:tc>
                  <a:txBody>
                    <a:bodyPr/>
                    <a:lstStyle/>
                    <a:p>
                      <a:pPr algn="ctr">
                        <a:defRPr sz="600"/>
                      </a:pPr>
                      <a:r>
                        <a:rPr>
                          <a:latin typeface="Gill Sans Nova Book" panose="020B0502020204020203" pitchFamily="34" charset="0"/>
                        </a:rPr>
                        <a:t>6</a:t>
                      </a:r>
                      <a:r>
                        <a:rPr lang="en-US">
                          <a:latin typeface="Gill Sans Nova Book" panose="020B0502020204020203" pitchFamily="34" charset="0"/>
                        </a:rPr>
                        <a:t>1</a:t>
                      </a:r>
                      <a:r>
                        <a:rPr>
                          <a:latin typeface="Gill Sans Nova Book" panose="020B0502020204020203" pitchFamily="34" charset="0"/>
                        </a:rPr>
                        <a:t> %</a:t>
                      </a:r>
                    </a:p>
                  </a:txBody>
                  <a:tcP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CEEAE8"/>
                    </a:solidFill>
                  </a:tcPr>
                </a:tc>
                <a:tc>
                  <a:txBody>
                    <a:bodyPr/>
                    <a:lstStyle/>
                    <a:p>
                      <a:pPr algn="ctr">
                        <a:defRPr sz="600"/>
                      </a:pPr>
                      <a:r>
                        <a:rPr lang="en-US">
                          <a:latin typeface="Gill Sans Nova Book" panose="020B0502020204020203" pitchFamily="34" charset="0"/>
                        </a:rPr>
                        <a:t>-1 pp</a:t>
                      </a:r>
                      <a:endParaRPr>
                        <a:latin typeface="Gill Sans Nova Book" panose="020B0502020204020203" pitchFamily="34" charset="0"/>
                      </a:endParaRPr>
                    </a:p>
                  </a:txBody>
                  <a:tcPr>
                    <a:lnL w="3181"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CEEAE8"/>
                    </a:solidFill>
                  </a:tcPr>
                </a:tc>
                <a:extLst>
                  <a:ext uri="{0D108BD9-81ED-4DB2-BD59-A6C34878D82A}">
                    <a16:rowId xmlns:a16="http://schemas.microsoft.com/office/drawing/2014/main" val="1814708792"/>
                  </a:ext>
                </a:extLst>
              </a:tr>
              <a:tr h="185564">
                <a:tc>
                  <a:txBody>
                    <a:bodyPr/>
                    <a:lstStyle/>
                    <a:p>
                      <a:pPr algn="ctr">
                        <a:defRPr sz="600"/>
                      </a:pPr>
                      <a:r>
                        <a:rPr>
                          <a:latin typeface="Gill Sans Nova Book" panose="020B0502020204020203" pitchFamily="34" charset="0"/>
                        </a:rPr>
                        <a:t>N</a:t>
                      </a:r>
                      <a:r>
                        <a:rPr lang="en-US">
                          <a:latin typeface="Gill Sans Nova Book" panose="020B0502020204020203" pitchFamily="34" charset="0"/>
                        </a:rPr>
                        <a:t>igeria</a:t>
                      </a:r>
                      <a:endParaRPr>
                        <a:latin typeface="Gill Sans Nova Book" panose="020B0502020204020203" pitchFamily="34" charset="0"/>
                      </a:endParaRPr>
                    </a:p>
                  </a:txBody>
                  <a:tcP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CEEAE8"/>
                    </a:solidFill>
                  </a:tcPr>
                </a:tc>
                <a:tc>
                  <a:txBody>
                    <a:bodyPr/>
                    <a:lstStyle/>
                    <a:p>
                      <a:pPr algn="ctr">
                        <a:defRPr sz="600"/>
                      </a:pPr>
                      <a:r>
                        <a:rPr>
                          <a:latin typeface="Gill Sans Nova Book" panose="020B0502020204020203" pitchFamily="34" charset="0"/>
                        </a:rPr>
                        <a:t>3</a:t>
                      </a:r>
                      <a:r>
                        <a:rPr lang="en-US">
                          <a:latin typeface="Gill Sans Nova Book" panose="020B0502020204020203" pitchFamily="34" charset="0"/>
                        </a:rPr>
                        <a:t>9</a:t>
                      </a:r>
                      <a:r>
                        <a:rPr>
                          <a:latin typeface="Gill Sans Nova Book" panose="020B0502020204020203" pitchFamily="34" charset="0"/>
                        </a:rPr>
                        <a:t> %</a:t>
                      </a:r>
                    </a:p>
                  </a:txBody>
                  <a:tcPr>
                    <a:lnL w="3181" cap="flat" cmpd="sng" algn="ctr">
                      <a:solidFill>
                        <a:srgbClr val="FFFFFF"/>
                      </a:solidFill>
                      <a:prstDash val="solid"/>
                      <a:round/>
                      <a:headEnd type="none" w="med" len="med"/>
                      <a:tailEnd type="none" w="med" len="med"/>
                    </a:lnL>
                    <a:lnR w="3181"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CEEAE8"/>
                    </a:solidFill>
                  </a:tcPr>
                </a:tc>
                <a:tc>
                  <a:txBody>
                    <a:bodyPr/>
                    <a:lstStyle/>
                    <a:p>
                      <a:pPr algn="ctr">
                        <a:defRPr sz="600"/>
                      </a:pPr>
                      <a:r>
                        <a:rPr lang="en-US" dirty="0">
                          <a:latin typeface="Gill Sans Nova Book" panose="020B0502020204020203" pitchFamily="34" charset="0"/>
                        </a:rPr>
                        <a:t>+1 pp</a:t>
                      </a:r>
                      <a:endParaRPr dirty="0">
                        <a:latin typeface="Gill Sans Nova Book" panose="020B0502020204020203" pitchFamily="34" charset="0"/>
                      </a:endParaRPr>
                    </a:p>
                  </a:txBody>
                  <a:tcPr>
                    <a:lnL w="3181"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81" cap="flat" cmpd="sng" algn="ctr">
                      <a:solidFill>
                        <a:srgbClr val="FFFFFF"/>
                      </a:solidFill>
                      <a:prstDash val="solid"/>
                      <a:round/>
                      <a:headEnd type="none" w="med" len="med"/>
                      <a:tailEnd type="none" w="med" len="med"/>
                    </a:lnT>
                    <a:lnB w="3181" cap="flat" cmpd="sng" algn="ctr">
                      <a:solidFill>
                        <a:srgbClr val="FFFFFF"/>
                      </a:solidFill>
                      <a:prstDash val="solid"/>
                      <a:round/>
                      <a:headEnd type="none" w="med" len="med"/>
                      <a:tailEnd type="none" w="med" len="med"/>
                    </a:lnB>
                    <a:solidFill>
                      <a:srgbClr val="CEEAE8"/>
                    </a:solidFill>
                  </a:tcPr>
                </a:tc>
                <a:extLst>
                  <a:ext uri="{0D108BD9-81ED-4DB2-BD59-A6C34878D82A}">
                    <a16:rowId xmlns:a16="http://schemas.microsoft.com/office/drawing/2014/main" val="2750303444"/>
                  </a:ext>
                </a:extLst>
              </a:tr>
            </a:tbl>
          </a:graphicData>
        </a:graphic>
      </p:graphicFrame>
    </p:spTree>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bject 29"/>
          <p:cNvSpPr txBox="1"/>
          <p:nvPr/>
        </p:nvSpPr>
        <p:spPr>
          <a:xfrm>
            <a:off x="5997041" y="7462463"/>
            <a:ext cx="205740" cy="147320"/>
          </a:xfrm>
          <a:prstGeom prst="rect">
            <a:avLst/>
          </a:prstGeom>
        </p:spPr>
        <p:txBody>
          <a:bodyPr vert="horz" wrap="square" lIns="0" tIns="12700" rIns="0" bIns="0" rtlCol="0">
            <a:spAutoFit/>
          </a:bodyPr>
          <a:lstStyle/>
          <a:p>
            <a:pPr marL="12700">
              <a:lnSpc>
                <a:spcPct val="100000"/>
              </a:lnSpc>
              <a:spcBef>
                <a:spcPts val="100"/>
              </a:spcBef>
            </a:pPr>
            <a:r>
              <a:rPr sz="800" b="1">
                <a:solidFill>
                  <a:srgbClr val="FFFFFF"/>
                </a:solidFill>
                <a:latin typeface="Gill Sans Nova SemiBold"/>
                <a:cs typeface="Gill Sans Nova SemiBold"/>
              </a:rPr>
              <a:t>14%</a:t>
            </a:r>
            <a:endParaRPr sz="800">
              <a:latin typeface="Gill Sans Nova SemiBold"/>
              <a:cs typeface="Gill Sans Nova SemiBold"/>
            </a:endParaRPr>
          </a:p>
        </p:txBody>
      </p:sp>
      <p:grpSp>
        <p:nvGrpSpPr>
          <p:cNvPr id="36" name="object 36"/>
          <p:cNvGrpSpPr/>
          <p:nvPr/>
        </p:nvGrpSpPr>
        <p:grpSpPr>
          <a:xfrm>
            <a:off x="3906215" y="1652759"/>
            <a:ext cx="36830" cy="3759835"/>
            <a:chOff x="3868239" y="1561651"/>
            <a:chExt cx="36830" cy="3759835"/>
          </a:xfrm>
        </p:grpSpPr>
        <p:sp>
          <p:nvSpPr>
            <p:cNvPr id="37" name="object 37"/>
            <p:cNvSpPr/>
            <p:nvPr/>
          </p:nvSpPr>
          <p:spPr>
            <a:xfrm>
              <a:off x="3871414" y="1577505"/>
              <a:ext cx="30480" cy="3734435"/>
            </a:xfrm>
            <a:custGeom>
              <a:avLst/>
              <a:gdLst/>
              <a:ahLst/>
              <a:cxnLst/>
              <a:rect l="l" t="t" r="r" b="b"/>
              <a:pathLst>
                <a:path w="30479" h="3734435">
                  <a:moveTo>
                    <a:pt x="0" y="0"/>
                  </a:moveTo>
                  <a:lnTo>
                    <a:pt x="30060" y="3734066"/>
                  </a:lnTo>
                </a:path>
              </a:pathLst>
            </a:custGeom>
            <a:ln w="6349">
              <a:solidFill>
                <a:srgbClr val="ECECED"/>
              </a:solidFill>
              <a:prstDash val="dot"/>
            </a:ln>
          </p:spPr>
          <p:txBody>
            <a:bodyPr wrap="square" lIns="0" tIns="0" rIns="0" bIns="0" rtlCol="0"/>
            <a:lstStyle/>
            <a:p>
              <a:endParaRPr/>
            </a:p>
          </p:txBody>
        </p:sp>
        <p:sp>
          <p:nvSpPr>
            <p:cNvPr id="38" name="object 38"/>
            <p:cNvSpPr/>
            <p:nvPr/>
          </p:nvSpPr>
          <p:spPr>
            <a:xfrm>
              <a:off x="3871312" y="1564826"/>
              <a:ext cx="30480" cy="3753485"/>
            </a:xfrm>
            <a:custGeom>
              <a:avLst/>
              <a:gdLst/>
              <a:ahLst/>
              <a:cxnLst/>
              <a:rect l="l" t="t" r="r" b="b"/>
              <a:pathLst>
                <a:path w="30479" h="3753485">
                  <a:moveTo>
                    <a:pt x="0" y="0"/>
                  </a:moveTo>
                  <a:lnTo>
                    <a:pt x="0" y="0"/>
                  </a:lnTo>
                </a:path>
                <a:path w="30479" h="3753485">
                  <a:moveTo>
                    <a:pt x="30213" y="3753078"/>
                  </a:moveTo>
                  <a:lnTo>
                    <a:pt x="30213" y="3753078"/>
                  </a:lnTo>
                </a:path>
              </a:pathLst>
            </a:custGeom>
            <a:ln w="6350">
              <a:solidFill>
                <a:srgbClr val="ECECED"/>
              </a:solidFill>
            </a:ln>
          </p:spPr>
          <p:txBody>
            <a:bodyPr wrap="square" lIns="0" tIns="0" rIns="0" bIns="0" rtlCol="0"/>
            <a:lstStyle/>
            <a:p>
              <a:endParaRPr/>
            </a:p>
          </p:txBody>
        </p:sp>
      </p:grpSp>
      <p:grpSp>
        <p:nvGrpSpPr>
          <p:cNvPr id="39" name="object 39"/>
          <p:cNvGrpSpPr/>
          <p:nvPr/>
        </p:nvGrpSpPr>
        <p:grpSpPr>
          <a:xfrm>
            <a:off x="3861597" y="5864725"/>
            <a:ext cx="50165" cy="3011170"/>
            <a:chOff x="3861597" y="5864725"/>
            <a:chExt cx="50165" cy="3011170"/>
          </a:xfrm>
        </p:grpSpPr>
        <p:sp>
          <p:nvSpPr>
            <p:cNvPr id="40" name="object 40"/>
            <p:cNvSpPr/>
            <p:nvPr/>
          </p:nvSpPr>
          <p:spPr>
            <a:xfrm>
              <a:off x="3864772" y="5880576"/>
              <a:ext cx="43815" cy="2985770"/>
            </a:xfrm>
            <a:custGeom>
              <a:avLst/>
              <a:gdLst/>
              <a:ahLst/>
              <a:cxnLst/>
              <a:rect l="l" t="t" r="r" b="b"/>
              <a:pathLst>
                <a:path w="43814" h="2985770">
                  <a:moveTo>
                    <a:pt x="0" y="0"/>
                  </a:moveTo>
                  <a:lnTo>
                    <a:pt x="43395" y="2985236"/>
                  </a:lnTo>
                </a:path>
              </a:pathLst>
            </a:custGeom>
            <a:ln w="6350">
              <a:solidFill>
                <a:srgbClr val="ECECED"/>
              </a:solidFill>
              <a:prstDash val="dot"/>
            </a:ln>
          </p:spPr>
          <p:txBody>
            <a:bodyPr wrap="square" lIns="0" tIns="0" rIns="0" bIns="0" rtlCol="0"/>
            <a:lstStyle/>
            <a:p>
              <a:endParaRPr/>
            </a:p>
          </p:txBody>
        </p:sp>
        <p:sp>
          <p:nvSpPr>
            <p:cNvPr id="41" name="object 41"/>
            <p:cNvSpPr/>
            <p:nvPr/>
          </p:nvSpPr>
          <p:spPr>
            <a:xfrm>
              <a:off x="3864588" y="5867900"/>
              <a:ext cx="43815" cy="3004820"/>
            </a:xfrm>
            <a:custGeom>
              <a:avLst/>
              <a:gdLst/>
              <a:ahLst/>
              <a:cxnLst/>
              <a:rect l="l" t="t" r="r" b="b"/>
              <a:pathLst>
                <a:path w="43814" h="3004820">
                  <a:moveTo>
                    <a:pt x="0" y="0"/>
                  </a:moveTo>
                  <a:lnTo>
                    <a:pt x="0" y="0"/>
                  </a:lnTo>
                </a:path>
                <a:path w="43814" h="3004820">
                  <a:moveTo>
                    <a:pt x="43662" y="3004248"/>
                  </a:moveTo>
                  <a:lnTo>
                    <a:pt x="43662" y="3004248"/>
                  </a:lnTo>
                </a:path>
              </a:pathLst>
            </a:custGeom>
            <a:ln w="6350">
              <a:solidFill>
                <a:srgbClr val="ECECED"/>
              </a:solidFill>
            </a:ln>
          </p:spPr>
          <p:txBody>
            <a:bodyPr wrap="square" lIns="0" tIns="0" rIns="0" bIns="0" rtlCol="0"/>
            <a:lstStyle/>
            <a:p>
              <a:endParaRPr/>
            </a:p>
          </p:txBody>
        </p:sp>
      </p:grpSp>
      <p:cxnSp>
        <p:nvCxnSpPr>
          <p:cNvPr id="8" name="Connecteur droit 7">
            <a:extLst>
              <a:ext uri="{FF2B5EF4-FFF2-40B4-BE49-F238E27FC236}">
                <a16:creationId xmlns:a16="http://schemas.microsoft.com/office/drawing/2014/main" id="{E9470BF2-9D84-4290-8977-03740FE879E9}"/>
              </a:ext>
            </a:extLst>
          </p:cNvPr>
          <p:cNvCxnSpPr>
            <a:cxnSpLocks/>
          </p:cNvCxnSpPr>
          <p:nvPr/>
        </p:nvCxnSpPr>
        <p:spPr>
          <a:xfrm>
            <a:off x="3886200" y="1272209"/>
            <a:ext cx="0" cy="5316871"/>
          </a:xfrm>
          <a:prstGeom prst="line">
            <a:avLst/>
          </a:prstGeom>
          <a:ln w="3175">
            <a:solidFill>
              <a:schemeClr val="accent1">
                <a:shade val="95000"/>
                <a:satMod val="105000"/>
                <a:alpha val="30000"/>
              </a:schemeClr>
            </a:solidFill>
            <a:prstDash val="lgDash"/>
          </a:ln>
        </p:spPr>
        <p:style>
          <a:lnRef idx="1">
            <a:schemeClr val="accent1"/>
          </a:lnRef>
          <a:fillRef idx="0">
            <a:schemeClr val="accent1"/>
          </a:fillRef>
          <a:effectRef idx="0">
            <a:schemeClr val="accent1"/>
          </a:effectRef>
          <a:fontRef idx="minor">
            <a:schemeClr val="tx1"/>
          </a:fontRef>
        </p:style>
      </p:cxnSp>
      <p:sp>
        <p:nvSpPr>
          <p:cNvPr id="2" name="object 21">
            <a:extLst>
              <a:ext uri="{FF2B5EF4-FFF2-40B4-BE49-F238E27FC236}">
                <a16:creationId xmlns:a16="http://schemas.microsoft.com/office/drawing/2014/main" id="{CF1058B0-5108-D3C5-A89B-EF876901873E}"/>
              </a:ext>
            </a:extLst>
          </p:cNvPr>
          <p:cNvSpPr txBox="1"/>
          <p:nvPr/>
        </p:nvSpPr>
        <p:spPr>
          <a:xfrm>
            <a:off x="1393945" y="6763353"/>
            <a:ext cx="4962017" cy="151323"/>
          </a:xfrm>
          <a:prstGeom prst="rect">
            <a:avLst/>
          </a:prstGeom>
        </p:spPr>
        <p:txBody>
          <a:bodyPr vert="horz" wrap="square" lIns="0" tIns="12700" rIns="0" bIns="0" rtlCol="0" anchor="t">
            <a:spAutoFit/>
          </a:bodyPr>
          <a:lstStyle/>
          <a:p>
            <a:pPr marL="12700" algn="ctr">
              <a:spcBef>
                <a:spcPts val="100"/>
              </a:spcBef>
            </a:pPr>
            <a:r>
              <a:rPr lang="fr-FR" sz="900">
                <a:solidFill>
                  <a:srgbClr val="0033A0"/>
                </a:solidFill>
                <a:latin typeface="Gill Sans Nova"/>
                <a:cs typeface="Calibri"/>
              </a:rPr>
              <a:t>EVOLUTION OF INCOMING AND OUTGOING INDIVIDUALS BETWEEN MAR 2017 – JULY 2022</a:t>
            </a:r>
            <a:endParaRPr sz="900">
              <a:solidFill>
                <a:srgbClr val="0033A0"/>
              </a:solidFill>
              <a:latin typeface="Gill Sans Nova"/>
              <a:cs typeface="Calibri"/>
            </a:endParaRPr>
          </a:p>
        </p:txBody>
      </p:sp>
      <p:sp>
        <p:nvSpPr>
          <p:cNvPr id="3" name="Rectangle 2">
            <a:extLst>
              <a:ext uri="{FF2B5EF4-FFF2-40B4-BE49-F238E27FC236}">
                <a16:creationId xmlns:a16="http://schemas.microsoft.com/office/drawing/2014/main" id="{6D583DF5-500D-F6E1-5DBC-BB19AA9106C7}"/>
              </a:ext>
            </a:extLst>
          </p:cNvPr>
          <p:cNvSpPr/>
          <p:nvPr/>
        </p:nvSpPr>
        <p:spPr>
          <a:xfrm>
            <a:off x="380223" y="1202938"/>
            <a:ext cx="3471030" cy="369332"/>
          </a:xfrm>
          <a:prstGeom prst="rect">
            <a:avLst/>
          </a:prstGeom>
        </p:spPr>
        <p:txBody>
          <a:bodyPr wrap="square" lIns="91440" tIns="45720" rIns="91440" bIns="45720" anchor="t">
            <a:spAutoFit/>
          </a:bodyPr>
          <a:lstStyle/>
          <a:p>
            <a:pPr algn="ctr"/>
            <a:r>
              <a:rPr lang="fr-ML" sz="900">
                <a:solidFill>
                  <a:srgbClr val="183D8F"/>
                </a:solidFill>
                <a:latin typeface="Gill Sans Nova"/>
                <a:cs typeface="Calibri"/>
              </a:rPr>
              <a:t>MONTHLY EVOLUTION OF OBSERVED FLOWS OF INDIVIDUALS IN SOKOTO (July 2022)</a:t>
            </a:r>
          </a:p>
        </p:txBody>
      </p:sp>
      <p:sp>
        <p:nvSpPr>
          <p:cNvPr id="4" name="ZoneTexte 71">
            <a:extLst>
              <a:ext uri="{FF2B5EF4-FFF2-40B4-BE49-F238E27FC236}">
                <a16:creationId xmlns:a16="http://schemas.microsoft.com/office/drawing/2014/main" id="{49E6EEE9-3450-DCEA-0F5D-26731F27ECF0}"/>
              </a:ext>
            </a:extLst>
          </p:cNvPr>
          <p:cNvSpPr txBox="1"/>
          <p:nvPr/>
        </p:nvSpPr>
        <p:spPr>
          <a:xfrm>
            <a:off x="396129" y="2812720"/>
            <a:ext cx="3474943" cy="1446550"/>
          </a:xfrm>
          <a:prstGeom prst="rect">
            <a:avLst/>
          </a:prstGeom>
          <a:noFill/>
        </p:spPr>
        <p:txBody>
          <a:bodyPr wrap="square" lIns="91440" tIns="45720" rIns="91440" bIns="45720" rtlCol="0" anchor="t">
            <a:spAutoFit/>
          </a:bodyPr>
          <a:lstStyle/>
          <a:p>
            <a:pPr algn="just"/>
            <a:r>
              <a:rPr lang="en-US" sz="800" dirty="0">
                <a:latin typeface="Gill Sans Nova"/>
              </a:rPr>
              <a:t>In the reporting period, at the Sokoto FMP, on average 197 individuals were observed daily. This represents an increase of 6 per cent in comparison to the number of individuals observed in the previous month, (191 individuals). In July, peaks were observed on (3rd, 6th, 13th, 17th, 20th, 24th, 27th and 31st) which were market days in Gada, </a:t>
            </a:r>
            <a:r>
              <a:rPr lang="en-US" sz="800" dirty="0" err="1">
                <a:latin typeface="Gill Sans Nova"/>
              </a:rPr>
              <a:t>Illela</a:t>
            </a:r>
            <a:r>
              <a:rPr lang="en-US" sz="800" dirty="0">
                <a:latin typeface="Gill Sans Nova"/>
              </a:rPr>
              <a:t>, Sabon-Birnin, </a:t>
            </a:r>
            <a:r>
              <a:rPr lang="en-US" sz="800" dirty="0" err="1">
                <a:latin typeface="Gill Sans Nova"/>
              </a:rPr>
              <a:t>Yabulutu</a:t>
            </a:r>
            <a:r>
              <a:rPr lang="en-US" sz="800" dirty="0">
                <a:latin typeface="Gill Sans Nova"/>
              </a:rPr>
              <a:t>, </a:t>
            </a:r>
            <a:r>
              <a:rPr lang="en-US" sz="800" dirty="0" err="1">
                <a:latin typeface="Gill Sans Nova"/>
              </a:rPr>
              <a:t>Mailalle</a:t>
            </a:r>
            <a:r>
              <a:rPr lang="en-US" sz="800" dirty="0">
                <a:latin typeface="Gill Sans Nova"/>
              </a:rPr>
              <a:t> (in Nigeria), Birnin </a:t>
            </a:r>
            <a:r>
              <a:rPr lang="en-US" sz="800" dirty="0" err="1">
                <a:latin typeface="Gill Sans Nova"/>
              </a:rPr>
              <a:t>Nkonni</a:t>
            </a:r>
            <a:r>
              <a:rPr lang="en-US" sz="800" dirty="0">
                <a:latin typeface="Gill Sans Nova"/>
              </a:rPr>
              <a:t>, </a:t>
            </a:r>
            <a:r>
              <a:rPr lang="en-US" sz="800" dirty="0" err="1">
                <a:latin typeface="Gill Sans Nova"/>
              </a:rPr>
              <a:t>Tumfafi</a:t>
            </a:r>
            <a:r>
              <a:rPr lang="en-US" sz="800" dirty="0">
                <a:latin typeface="Gill Sans Nova"/>
              </a:rPr>
              <a:t>, </a:t>
            </a:r>
            <a:r>
              <a:rPr lang="en-US" sz="800" dirty="0" err="1">
                <a:latin typeface="Gill Sans Nova"/>
              </a:rPr>
              <a:t>Dandadi</a:t>
            </a:r>
            <a:r>
              <a:rPr lang="en-US" sz="800" dirty="0">
                <a:latin typeface="Gill Sans Nova"/>
              </a:rPr>
              <a:t> and </a:t>
            </a:r>
            <a:r>
              <a:rPr lang="en-US" sz="800" dirty="0" err="1">
                <a:latin typeface="Gill Sans Nova"/>
              </a:rPr>
              <a:t>Souloulou</a:t>
            </a:r>
            <a:r>
              <a:rPr lang="en-US" sz="800" dirty="0">
                <a:latin typeface="Gill Sans Nova"/>
              </a:rPr>
              <a:t> (in Niger Republic). The dips project the non-market days along these routes. </a:t>
            </a:r>
            <a:endParaRPr lang="en-US" sz="800">
              <a:latin typeface="Gill Sans Nova"/>
            </a:endParaRPr>
          </a:p>
          <a:p>
            <a:pPr algn="just"/>
            <a:r>
              <a:rPr lang="fr-FR" sz="800" dirty="0">
                <a:latin typeface="Gill Sans Nova"/>
              </a:rPr>
              <a:t>No data </a:t>
            </a:r>
            <a:r>
              <a:rPr lang="fr-FR" sz="800" dirty="0" err="1">
                <a:latin typeface="Gill Sans Nova"/>
              </a:rPr>
              <a:t>was</a:t>
            </a:r>
            <a:r>
              <a:rPr lang="fr-FR" sz="800" dirty="0">
                <a:latin typeface="Gill Sans Nova"/>
              </a:rPr>
              <a:t> </a:t>
            </a:r>
            <a:r>
              <a:rPr lang="fr-FR" sz="800" dirty="0" err="1">
                <a:latin typeface="Gill Sans Nova"/>
              </a:rPr>
              <a:t>collected</a:t>
            </a:r>
            <a:r>
              <a:rPr lang="fr-FR" sz="800" dirty="0">
                <a:latin typeface="Gill Sans Nova"/>
              </a:rPr>
              <a:t> on 9 and 11 July in Sokoto as </a:t>
            </a:r>
            <a:r>
              <a:rPr lang="fr-FR" sz="800" dirty="0" err="1">
                <a:latin typeface="Gill Sans Nova"/>
              </a:rPr>
              <a:t>it</a:t>
            </a:r>
            <a:r>
              <a:rPr lang="fr-FR" sz="800" dirty="0">
                <a:latin typeface="Gill Sans Nova"/>
              </a:rPr>
              <a:t> </a:t>
            </a:r>
            <a:r>
              <a:rPr lang="fr-FR" sz="800" dirty="0" err="1">
                <a:latin typeface="Gill Sans Nova"/>
              </a:rPr>
              <a:t>was</a:t>
            </a:r>
            <a:r>
              <a:rPr lang="fr-FR" sz="800" dirty="0">
                <a:latin typeface="Gill Sans Nova"/>
              </a:rPr>
              <a:t> the last </a:t>
            </a:r>
            <a:r>
              <a:rPr lang="fr-FR" sz="800" dirty="0" err="1">
                <a:latin typeface="Gill Sans Nova"/>
              </a:rPr>
              <a:t>day</a:t>
            </a:r>
            <a:r>
              <a:rPr lang="fr-FR" sz="800" dirty="0">
                <a:latin typeface="Gill Sans Nova"/>
              </a:rPr>
              <a:t> of the </a:t>
            </a:r>
            <a:r>
              <a:rPr lang="fr-FR" sz="800" dirty="0" err="1">
                <a:latin typeface="Gill Sans Nova"/>
              </a:rPr>
              <a:t>religious</a:t>
            </a:r>
            <a:r>
              <a:rPr lang="fr-FR" sz="800" dirty="0">
                <a:latin typeface="Gill Sans Nova"/>
              </a:rPr>
              <a:t> </a:t>
            </a:r>
            <a:r>
              <a:rPr lang="fr-FR" sz="800" dirty="0" err="1">
                <a:latin typeface="Gill Sans Nova"/>
              </a:rPr>
              <a:t>fasting</a:t>
            </a:r>
            <a:r>
              <a:rPr lang="fr-FR" sz="800" dirty="0">
                <a:latin typeface="Gill Sans Nova"/>
              </a:rPr>
              <a:t> and </a:t>
            </a:r>
            <a:r>
              <a:rPr lang="fr-FR" sz="800" dirty="0" err="1">
                <a:latin typeface="Gill Sans Nova"/>
              </a:rPr>
              <a:t>prayer</a:t>
            </a:r>
            <a:r>
              <a:rPr lang="fr-FR" sz="800" dirty="0">
                <a:latin typeface="Gill Sans Nova"/>
              </a:rPr>
              <a:t> and, the public </a:t>
            </a:r>
            <a:r>
              <a:rPr lang="fr-FR" sz="800" dirty="0" err="1">
                <a:latin typeface="Gill Sans Nova"/>
              </a:rPr>
              <a:t>holiday</a:t>
            </a:r>
            <a:r>
              <a:rPr lang="fr-FR" sz="800" dirty="0">
                <a:latin typeface="Gill Sans Nova"/>
              </a:rPr>
              <a:t> set </a:t>
            </a:r>
            <a:r>
              <a:rPr lang="fr-FR" sz="800" dirty="0" err="1">
                <a:latin typeface="Gill Sans Nova"/>
              </a:rPr>
              <a:t>aside</a:t>
            </a:r>
            <a:r>
              <a:rPr lang="fr-FR" sz="800" dirty="0">
                <a:latin typeface="Gill Sans Nova"/>
              </a:rPr>
              <a:t> for the conclusion of the </a:t>
            </a:r>
            <a:r>
              <a:rPr lang="fr-FR" sz="800" dirty="0" err="1">
                <a:latin typeface="Gill Sans Nova"/>
              </a:rPr>
              <a:t>religious</a:t>
            </a:r>
            <a:r>
              <a:rPr lang="fr-FR" sz="800" dirty="0">
                <a:latin typeface="Gill Sans Nova"/>
              </a:rPr>
              <a:t> </a:t>
            </a:r>
            <a:r>
              <a:rPr lang="fr-FR" sz="800" dirty="0" err="1">
                <a:latin typeface="Gill Sans Nova"/>
              </a:rPr>
              <a:t>activity</a:t>
            </a:r>
            <a:r>
              <a:rPr lang="fr-FR" sz="800" dirty="0">
                <a:latin typeface="Gill Sans Nova"/>
              </a:rPr>
              <a:t> by the </a:t>
            </a:r>
            <a:r>
              <a:rPr lang="fr-FR" sz="800" dirty="0" err="1">
                <a:latin typeface="Gill Sans Nova"/>
              </a:rPr>
              <a:t>Federal</a:t>
            </a:r>
            <a:r>
              <a:rPr lang="fr-FR" sz="800" dirty="0">
                <a:latin typeface="Gill Sans Nova"/>
              </a:rPr>
              <a:t> </a:t>
            </a:r>
            <a:r>
              <a:rPr lang="fr-FR" sz="800" dirty="0" err="1">
                <a:latin typeface="Gill Sans Nova"/>
              </a:rPr>
              <a:t>Government</a:t>
            </a:r>
            <a:r>
              <a:rPr lang="fr-FR" sz="800" dirty="0">
                <a:latin typeface="Gill Sans Nova"/>
              </a:rPr>
              <a:t> of Nigeria.</a:t>
            </a:r>
          </a:p>
          <a:p>
            <a:pPr algn="just"/>
            <a:endParaRPr lang="fr-FR" sz="800">
              <a:latin typeface="Gill Sans Nova" panose="020B0602020104020203" pitchFamily="34" charset="0"/>
            </a:endParaRPr>
          </a:p>
        </p:txBody>
      </p:sp>
      <p:sp>
        <p:nvSpPr>
          <p:cNvPr id="5" name="Rectangle 4">
            <a:extLst>
              <a:ext uri="{FF2B5EF4-FFF2-40B4-BE49-F238E27FC236}">
                <a16:creationId xmlns:a16="http://schemas.microsoft.com/office/drawing/2014/main" id="{6099E5CA-34DE-0640-507F-0EA5F5B1D5A8}"/>
              </a:ext>
            </a:extLst>
          </p:cNvPr>
          <p:cNvSpPr/>
          <p:nvPr/>
        </p:nvSpPr>
        <p:spPr>
          <a:xfrm>
            <a:off x="3865917" y="1201153"/>
            <a:ext cx="3516735" cy="19480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91440" tIns="45720" rIns="91440" bIns="45720" rtlCol="0" anchor="t"/>
          <a:lstStyle/>
          <a:p>
            <a:pPr algn="ctr"/>
            <a:r>
              <a:rPr lang="fr-ML" sz="900">
                <a:solidFill>
                  <a:srgbClr val="183D8F"/>
                </a:solidFill>
                <a:latin typeface="Gill Sans Nova"/>
                <a:cs typeface="Calibri"/>
              </a:rPr>
              <a:t>MONTHLY EVOLUTION OF OBSERVED FLOWS OF INDIVIDUALS IN KANO (July 2022)</a:t>
            </a:r>
          </a:p>
          <a:p>
            <a:pPr algn="ctr"/>
            <a:endParaRPr lang="fr-ML" sz="900">
              <a:solidFill>
                <a:srgbClr val="183D8F"/>
              </a:solidFill>
              <a:latin typeface="Gill Sans Nova"/>
              <a:cs typeface="Calibri"/>
            </a:endParaRPr>
          </a:p>
        </p:txBody>
      </p:sp>
      <p:pic>
        <p:nvPicPr>
          <p:cNvPr id="6" name="Picture 9" descr="Diagram&#10;&#10;Description automatically generated">
            <a:extLst>
              <a:ext uri="{FF2B5EF4-FFF2-40B4-BE49-F238E27FC236}">
                <a16:creationId xmlns:a16="http://schemas.microsoft.com/office/drawing/2014/main" id="{36D6F145-4004-55B4-19D6-EA3911071ECF}"/>
              </a:ext>
            </a:extLst>
          </p:cNvPr>
          <p:cNvPicPr>
            <a:picLocks noChangeAspect="1"/>
          </p:cNvPicPr>
          <p:nvPr/>
        </p:nvPicPr>
        <p:blipFill rotWithShape="1">
          <a:blip r:embed="rId5"/>
          <a:srcRect l="816" t="18977" r="28897" b="9243"/>
          <a:stretch/>
        </p:blipFill>
        <p:spPr>
          <a:xfrm>
            <a:off x="592314" y="4129538"/>
            <a:ext cx="3071835" cy="2216839"/>
          </a:xfrm>
          <a:prstGeom prst="rect">
            <a:avLst/>
          </a:prstGeom>
          <a:ln>
            <a:solidFill>
              <a:schemeClr val="bg1">
                <a:lumMod val="75000"/>
              </a:schemeClr>
            </a:solidFill>
          </a:ln>
        </p:spPr>
      </p:pic>
      <p:pic>
        <p:nvPicPr>
          <p:cNvPr id="7" name="Picture 18">
            <a:extLst>
              <a:ext uri="{FF2B5EF4-FFF2-40B4-BE49-F238E27FC236}">
                <a16:creationId xmlns:a16="http://schemas.microsoft.com/office/drawing/2014/main" id="{FC561156-4C9E-ACD5-50AD-ACE95AF0E7E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935" t="1683" r="1269" b="937"/>
          <a:stretch/>
        </p:blipFill>
        <p:spPr>
          <a:xfrm>
            <a:off x="4055021" y="4132167"/>
            <a:ext cx="3159399" cy="2223121"/>
          </a:xfrm>
          <a:prstGeom prst="rect">
            <a:avLst/>
          </a:prstGeom>
          <a:ln>
            <a:solidFill>
              <a:schemeClr val="bg1">
                <a:lumMod val="75000"/>
              </a:schemeClr>
            </a:solidFill>
          </a:ln>
        </p:spPr>
      </p:pic>
      <p:sp>
        <p:nvSpPr>
          <p:cNvPr id="9" name="ZoneTexte 42">
            <a:extLst>
              <a:ext uri="{FF2B5EF4-FFF2-40B4-BE49-F238E27FC236}">
                <a16:creationId xmlns:a16="http://schemas.microsoft.com/office/drawing/2014/main" id="{40422D8D-74AC-0857-C94D-17BD89CDFE26}"/>
              </a:ext>
            </a:extLst>
          </p:cNvPr>
          <p:cNvSpPr txBox="1"/>
          <p:nvPr/>
        </p:nvSpPr>
        <p:spPr>
          <a:xfrm>
            <a:off x="396129" y="8214351"/>
            <a:ext cx="6966451" cy="954107"/>
          </a:xfrm>
          <a:prstGeom prst="rect">
            <a:avLst/>
          </a:prstGeom>
          <a:noFill/>
        </p:spPr>
        <p:txBody>
          <a:bodyPr wrap="square" lIns="91440" tIns="45720" rIns="91440" bIns="45720" anchor="t">
            <a:spAutoFit/>
          </a:bodyPr>
          <a:lstStyle/>
          <a:p>
            <a:pPr algn="just"/>
            <a:r>
              <a:rPr lang="en-US" sz="800">
                <a:solidFill>
                  <a:srgbClr val="000000"/>
                </a:solidFill>
                <a:latin typeface="Gill Sans Nova"/>
              </a:rPr>
              <a:t>Since the establishment of the FMPs in March 2017, a steady increase was observed in the inflow and outflow of migrants through the Nigeria-Niger migratory route. In 2019, the Nigerian government partially closed its borders which impacted the movements of persons through these routes. However, migrants adjusted their routes, and the flows did not entirely stop. Furthermore, the measures adopted in Nigeria at the start of COVID-19 (March 2020) had a significant impact on the migratory flows observed at the FMPs and mobility in general. By June of 2021, a steady increase in migration flows was recorded as the movement restrictions were gradually eased off.</a:t>
            </a:r>
          </a:p>
          <a:p>
            <a:pPr algn="just"/>
            <a:r>
              <a:rPr lang="en-US" sz="800" b="1">
                <a:solidFill>
                  <a:srgbClr val="000000"/>
                </a:solidFill>
                <a:latin typeface="Gill Sans Nova"/>
              </a:rPr>
              <a:t>Disclaimer: </a:t>
            </a:r>
            <a:r>
              <a:rPr lang="en-US" sz="800">
                <a:solidFill>
                  <a:srgbClr val="000000"/>
                </a:solidFill>
                <a:latin typeface="Gill Sans Nova"/>
              </a:rPr>
              <a:t>Please note that the dip reported in August 2017 is not reflective of no outflows/inflows but rather due to a temporary pause in data collection operations. The FMPs were temporarily inactive between April 2021 and January 2022.</a:t>
            </a:r>
          </a:p>
        </p:txBody>
      </p:sp>
      <p:sp>
        <p:nvSpPr>
          <p:cNvPr id="10" name="ZoneTexte 88">
            <a:extLst>
              <a:ext uri="{FF2B5EF4-FFF2-40B4-BE49-F238E27FC236}">
                <a16:creationId xmlns:a16="http://schemas.microsoft.com/office/drawing/2014/main" id="{FDB66428-583C-771C-2D7F-3465E3DD8438}"/>
              </a:ext>
            </a:extLst>
          </p:cNvPr>
          <p:cNvSpPr txBox="1"/>
          <p:nvPr/>
        </p:nvSpPr>
        <p:spPr>
          <a:xfrm>
            <a:off x="456970" y="6393559"/>
            <a:ext cx="6840683" cy="322612"/>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just"/>
            <a:r>
              <a:rPr lang="fr-FR" sz="750" b="1" i="1">
                <a:solidFill>
                  <a:schemeClr val="bg1">
                    <a:lumMod val="50000"/>
                  </a:schemeClr>
                </a:solidFill>
                <a:latin typeface="Gill Sans MT" panose="020B0502020104020203" pitchFamily="34" charset="0"/>
              </a:rPr>
              <a:t>Source : ESRI. </a:t>
            </a:r>
            <a:r>
              <a:rPr lang="en-US" sz="750" i="1">
                <a:solidFill>
                  <a:schemeClr val="bg1">
                    <a:lumMod val="50000"/>
                  </a:schemeClr>
                </a:solidFill>
                <a:latin typeface="Gill Sans MT" panose="020B0502020104020203" pitchFamily="34" charset="0"/>
              </a:rPr>
              <a:t>The maps in this report are for illustration purposes only. The depiction and use of boundaries, geographic names, and related data shown on maps and included in this report are not warranted to be error free nor do they imply judgment on the legal status of any territory, or any endorsement or acceptance of such boundaries by IOM.</a:t>
            </a:r>
            <a:endParaRPr lang="fr-FR" sz="750" b="0" i="1">
              <a:solidFill>
                <a:schemeClr val="bg1">
                  <a:lumMod val="50000"/>
                </a:schemeClr>
              </a:solidFill>
              <a:latin typeface="Gill Sans MT" panose="020B0502020104020203" pitchFamily="34" charset="0"/>
            </a:endParaRPr>
          </a:p>
        </p:txBody>
      </p:sp>
      <p:sp>
        <p:nvSpPr>
          <p:cNvPr id="11" name="ZoneTexte 71">
            <a:extLst>
              <a:ext uri="{FF2B5EF4-FFF2-40B4-BE49-F238E27FC236}">
                <a16:creationId xmlns:a16="http://schemas.microsoft.com/office/drawing/2014/main" id="{5BC43874-5621-3F20-BA65-71A608B1143B}"/>
              </a:ext>
            </a:extLst>
          </p:cNvPr>
          <p:cNvSpPr txBox="1"/>
          <p:nvPr/>
        </p:nvSpPr>
        <p:spPr>
          <a:xfrm>
            <a:off x="3871072" y="2809336"/>
            <a:ext cx="3474943" cy="1200329"/>
          </a:xfrm>
          <a:prstGeom prst="rect">
            <a:avLst/>
          </a:prstGeom>
          <a:noFill/>
        </p:spPr>
        <p:txBody>
          <a:bodyPr wrap="square" lIns="91440" tIns="45720" rIns="91440" bIns="45720" rtlCol="0" anchor="t">
            <a:spAutoFit/>
          </a:bodyPr>
          <a:lstStyle/>
          <a:p>
            <a:pPr algn="just"/>
            <a:r>
              <a:rPr lang="en-US" sz="800">
                <a:latin typeface="Gill Sans Nova"/>
              </a:rPr>
              <a:t>In the reporting period, at the Kano FMP, on average 890 individuals were observed daily. This represents an increase of 6 per cent in comparison to the number of individuals observed in the previous month, (837 individuals). The sudden increase in movements observed on 19 and 21 July were a result of the Zinder and Damagaram market days in Niger. </a:t>
            </a:r>
          </a:p>
          <a:p>
            <a:pPr algn="just"/>
            <a:r>
              <a:rPr lang="fr-FR" sz="800">
                <a:latin typeface="Gill Sans Nova" panose="020B0602020104020203" pitchFamily="34" charset="0"/>
              </a:rPr>
              <a:t>No data </a:t>
            </a:r>
            <a:r>
              <a:rPr lang="fr-FR" sz="800" err="1">
                <a:latin typeface="Gill Sans Nova" panose="020B0602020104020203" pitchFamily="34" charset="0"/>
              </a:rPr>
              <a:t>was</a:t>
            </a:r>
            <a:r>
              <a:rPr lang="fr-FR" sz="800">
                <a:latin typeface="Gill Sans Nova" panose="020B0602020104020203" pitchFamily="34" charset="0"/>
              </a:rPr>
              <a:t> </a:t>
            </a:r>
            <a:r>
              <a:rPr lang="fr-FR" sz="800" err="1">
                <a:latin typeface="Gill Sans Nova" panose="020B0602020104020203" pitchFamily="34" charset="0"/>
              </a:rPr>
              <a:t>collected</a:t>
            </a:r>
            <a:r>
              <a:rPr lang="fr-FR" sz="800">
                <a:latin typeface="Gill Sans Nova" panose="020B0602020104020203" pitchFamily="34" charset="0"/>
              </a:rPr>
              <a:t> on 9 and 11 July in Kano as </a:t>
            </a:r>
            <a:r>
              <a:rPr lang="fr-FR" sz="800" err="1">
                <a:latin typeface="Gill Sans Nova" panose="020B0602020104020203" pitchFamily="34" charset="0"/>
              </a:rPr>
              <a:t>this</a:t>
            </a:r>
            <a:r>
              <a:rPr lang="fr-FR" sz="800">
                <a:latin typeface="Gill Sans Nova" panose="020B0602020104020203" pitchFamily="34" charset="0"/>
              </a:rPr>
              <a:t> </a:t>
            </a:r>
            <a:r>
              <a:rPr lang="fr-FR" sz="800" err="1">
                <a:latin typeface="Gill Sans Nova" panose="020B0602020104020203" pitchFamily="34" charset="0"/>
              </a:rPr>
              <a:t>was</a:t>
            </a:r>
            <a:r>
              <a:rPr lang="fr-FR" sz="800">
                <a:latin typeface="Gill Sans Nova" panose="020B0602020104020203" pitchFamily="34" charset="0"/>
              </a:rPr>
              <a:t> the last </a:t>
            </a:r>
            <a:r>
              <a:rPr lang="fr-FR" sz="800" err="1">
                <a:latin typeface="Gill Sans Nova" panose="020B0602020104020203" pitchFamily="34" charset="0"/>
              </a:rPr>
              <a:t>day</a:t>
            </a:r>
            <a:r>
              <a:rPr lang="fr-FR" sz="800">
                <a:latin typeface="Gill Sans Nova" panose="020B0602020104020203" pitchFamily="34" charset="0"/>
              </a:rPr>
              <a:t> of the </a:t>
            </a:r>
            <a:r>
              <a:rPr lang="fr-FR" sz="800" err="1">
                <a:latin typeface="Gill Sans Nova" panose="020B0602020104020203" pitchFamily="34" charset="0"/>
              </a:rPr>
              <a:t>religious</a:t>
            </a:r>
            <a:r>
              <a:rPr lang="fr-FR" sz="800">
                <a:latin typeface="Gill Sans Nova" panose="020B0602020104020203" pitchFamily="34" charset="0"/>
              </a:rPr>
              <a:t> </a:t>
            </a:r>
            <a:r>
              <a:rPr lang="fr-FR" sz="800" err="1">
                <a:latin typeface="Gill Sans Nova" panose="020B0602020104020203" pitchFamily="34" charset="0"/>
              </a:rPr>
              <a:t>fasting</a:t>
            </a:r>
            <a:r>
              <a:rPr lang="fr-FR" sz="800">
                <a:latin typeface="Gill Sans Nova" panose="020B0602020104020203" pitchFamily="34" charset="0"/>
              </a:rPr>
              <a:t> and </a:t>
            </a:r>
            <a:r>
              <a:rPr lang="fr-FR" sz="800" err="1">
                <a:latin typeface="Gill Sans Nova" panose="020B0602020104020203" pitchFamily="34" charset="0"/>
              </a:rPr>
              <a:t>prayer</a:t>
            </a:r>
            <a:r>
              <a:rPr lang="fr-FR" sz="800">
                <a:latin typeface="Gill Sans Nova" panose="020B0602020104020203" pitchFamily="34" charset="0"/>
              </a:rPr>
              <a:t> and, the public </a:t>
            </a:r>
            <a:r>
              <a:rPr lang="fr-FR" sz="800" err="1">
                <a:latin typeface="Gill Sans Nova" panose="020B0602020104020203" pitchFamily="34" charset="0"/>
              </a:rPr>
              <a:t>holiday</a:t>
            </a:r>
            <a:r>
              <a:rPr lang="fr-FR" sz="800">
                <a:latin typeface="Gill Sans Nova" panose="020B0602020104020203" pitchFamily="34" charset="0"/>
              </a:rPr>
              <a:t> set </a:t>
            </a:r>
            <a:r>
              <a:rPr lang="fr-FR" sz="800" err="1">
                <a:latin typeface="Gill Sans Nova" panose="020B0602020104020203" pitchFamily="34" charset="0"/>
              </a:rPr>
              <a:t>aside</a:t>
            </a:r>
            <a:r>
              <a:rPr lang="fr-FR" sz="800">
                <a:latin typeface="Gill Sans Nova" panose="020B0602020104020203" pitchFamily="34" charset="0"/>
              </a:rPr>
              <a:t> for the conclusion of the </a:t>
            </a:r>
            <a:r>
              <a:rPr lang="fr-FR" sz="800" err="1">
                <a:latin typeface="Gill Sans Nova" panose="020B0602020104020203" pitchFamily="34" charset="0"/>
              </a:rPr>
              <a:t>religious</a:t>
            </a:r>
            <a:r>
              <a:rPr lang="fr-FR" sz="800">
                <a:latin typeface="Gill Sans Nova" panose="020B0602020104020203" pitchFamily="34" charset="0"/>
              </a:rPr>
              <a:t> </a:t>
            </a:r>
            <a:r>
              <a:rPr lang="fr-FR" sz="800" err="1">
                <a:latin typeface="Gill Sans Nova" panose="020B0602020104020203" pitchFamily="34" charset="0"/>
              </a:rPr>
              <a:t>activity</a:t>
            </a:r>
            <a:r>
              <a:rPr lang="fr-FR" sz="800">
                <a:latin typeface="Gill Sans Nova" panose="020B0602020104020203" pitchFamily="34" charset="0"/>
              </a:rPr>
              <a:t> by the </a:t>
            </a:r>
            <a:r>
              <a:rPr lang="fr-FR" sz="800" err="1">
                <a:latin typeface="Gill Sans Nova" panose="020B0602020104020203" pitchFamily="34" charset="0"/>
              </a:rPr>
              <a:t>Federal</a:t>
            </a:r>
            <a:r>
              <a:rPr lang="fr-FR" sz="800">
                <a:latin typeface="Gill Sans Nova" panose="020B0602020104020203" pitchFamily="34" charset="0"/>
              </a:rPr>
              <a:t> </a:t>
            </a:r>
            <a:r>
              <a:rPr lang="fr-FR" sz="800" err="1">
                <a:latin typeface="Gill Sans Nova" panose="020B0602020104020203" pitchFamily="34" charset="0"/>
              </a:rPr>
              <a:t>Government</a:t>
            </a:r>
            <a:r>
              <a:rPr lang="fr-FR" sz="800">
                <a:latin typeface="Gill Sans Nova" panose="020B0602020104020203" pitchFamily="34" charset="0"/>
              </a:rPr>
              <a:t> of Nigeria.</a:t>
            </a:r>
          </a:p>
          <a:p>
            <a:endParaRPr lang="fr-FR" sz="800">
              <a:latin typeface="Gill Sans Nova" panose="020B0602020104020203" pitchFamily="34" charset="0"/>
            </a:endParaRPr>
          </a:p>
        </p:txBody>
      </p:sp>
      <p:graphicFrame>
        <p:nvGraphicFramePr>
          <p:cNvPr id="15" name="Chart 14">
            <a:extLst>
              <a:ext uri="{FF2B5EF4-FFF2-40B4-BE49-F238E27FC236}">
                <a16:creationId xmlns:a16="http://schemas.microsoft.com/office/drawing/2014/main" id="{DE99F944-6FAD-436C-9E35-53B015646EC0}"/>
              </a:ext>
            </a:extLst>
          </p:cNvPr>
          <p:cNvGraphicFramePr>
            <a:graphicFrameLocks/>
          </p:cNvGraphicFramePr>
          <p:nvPr>
            <p:extLst>
              <p:ext uri="{D42A27DB-BD31-4B8C-83A1-F6EECF244321}">
                <p14:modId xmlns:p14="http://schemas.microsoft.com/office/powerpoint/2010/main" val="2059524475"/>
              </p:ext>
            </p:extLst>
          </p:nvPr>
        </p:nvGraphicFramePr>
        <p:xfrm>
          <a:off x="456970" y="1507936"/>
          <a:ext cx="3438581" cy="129841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6" name="Chart 15">
            <a:extLst>
              <a:ext uri="{FF2B5EF4-FFF2-40B4-BE49-F238E27FC236}">
                <a16:creationId xmlns:a16="http://schemas.microsoft.com/office/drawing/2014/main" id="{4C615107-9EB4-4F4E-98AB-C5FCF154AAD3}"/>
              </a:ext>
            </a:extLst>
          </p:cNvPr>
          <p:cNvGraphicFramePr>
            <a:graphicFrameLocks/>
          </p:cNvGraphicFramePr>
          <p:nvPr>
            <p:extLst>
              <p:ext uri="{D42A27DB-BD31-4B8C-83A1-F6EECF244321}">
                <p14:modId xmlns:p14="http://schemas.microsoft.com/office/powerpoint/2010/main" val="801542573"/>
              </p:ext>
            </p:extLst>
          </p:nvPr>
        </p:nvGraphicFramePr>
        <p:xfrm>
          <a:off x="3947819" y="1528844"/>
          <a:ext cx="3441249" cy="132841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8" name="Chart 17">
            <a:extLst>
              <a:ext uri="{FF2B5EF4-FFF2-40B4-BE49-F238E27FC236}">
                <a16:creationId xmlns:a16="http://schemas.microsoft.com/office/drawing/2014/main" id="{BB19A36E-22FF-7023-B4E5-3011BEB89223}"/>
              </a:ext>
            </a:extLst>
          </p:cNvPr>
          <p:cNvGraphicFramePr>
            <a:graphicFrameLocks/>
          </p:cNvGraphicFramePr>
          <p:nvPr>
            <p:custDataLst>
              <p:tags r:id="rId1"/>
            </p:custDataLst>
            <p:extLst>
              <p:ext uri="{D42A27DB-BD31-4B8C-83A1-F6EECF244321}">
                <p14:modId xmlns:p14="http://schemas.microsoft.com/office/powerpoint/2010/main" val="2369453900"/>
              </p:ext>
            </p:extLst>
          </p:nvPr>
        </p:nvGraphicFramePr>
        <p:xfrm>
          <a:off x="328221" y="6907598"/>
          <a:ext cx="7085702" cy="1407417"/>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2671907859"/>
      </p:ext>
    </p:extLst>
  </p:cSld>
  <p:clrMapOvr>
    <a:masterClrMapping/>
  </p:clrMapOvr>
  <p:extLst>
    <p:ext uri="{6950BFC3-D8DA-4A85-94F7-54DA5524770B}">
      <p188:commentRel xmlns:p188="http://schemas.microsoft.com/office/powerpoint/2018/8/main" r:id="rId4"/>
    </p:ext>
  </p:extLst>
</p:sld>
</file>

<file path=ppt/tags/tag1.xml><?xml version="1.0" encoding="utf-8"?>
<p:tagLst xmlns:a="http://schemas.openxmlformats.org/drawingml/2006/main" xmlns:r="http://schemas.openxmlformats.org/officeDocument/2006/relationships" xmlns:p="http://schemas.openxmlformats.org/presentationml/2006/main">
  <p:tag name="POWER_USER_POWER_POINT_EXCEL_LINK_TAG_NAME" val="{&quot;Id&quot;:&quot;POWER_USER_LINK_4AE7B9DE_B93F_4DB4_A83C_496FF560FDA5&quot;,&quot;SourceFullName&quot;:&quot;D:\\Dell\\FMP Monthly compilation.xlsx&quot;,&quot;LastUpdate&quot;:&quot;2022-10-11 12:37 PM&quot;,&quot;UpdatedBy&quot;:&quot;mofall&quot;,&quot;IsLinked&quot;:false,&quot;IsBrokenLink&quot;:false,&quot;Type&quot;: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231D1BD6C9B064685F02B7513D28303" ma:contentTypeVersion="30" ma:contentTypeDescription="Create a new document." ma:contentTypeScope="" ma:versionID="86fd1540c44670f9e94382153f833116">
  <xsd:schema xmlns:xsd="http://www.w3.org/2001/XMLSchema" xmlns:xs="http://www.w3.org/2001/XMLSchema" xmlns:p="http://schemas.microsoft.com/office/2006/metadata/properties" xmlns:ns2="03fef8e7-46f3-4184-b40f-e9842c8106fe" xmlns:ns3="1b94a92b-635d-446f-b638-d3c1a2a64b88" targetNamespace="http://schemas.microsoft.com/office/2006/metadata/properties" ma:root="true" ma:fieldsID="1f7db4a0a7816c90ed739460ff3ef58d" ns2:_="" ns3:_="">
    <xsd:import namespace="03fef8e7-46f3-4184-b40f-e9842c8106fe"/>
    <xsd:import namespace="1b94a92b-635d-446f-b638-d3c1a2a64b88"/>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3:SharedWithUsers" minOccurs="0"/>
                <xsd:element ref="ns3:SharedWithDetails" minOccurs="0"/>
                <xsd:element ref="ns2:MediaServiceAutoTags" minOccurs="0"/>
                <xsd:element ref="ns2:MediaServiceOCR" minOccurs="0"/>
                <xsd:element ref="ns2:MediaServiceDateTaken" minOccurs="0"/>
                <xsd:element ref="ns2:MediaServiceLocation" minOccurs="0"/>
                <xsd:element ref="ns2:MediaServiceAutoKeyPoints" minOccurs="0"/>
                <xsd:element ref="ns2:MediaServiceKeyPoints" minOccurs="0"/>
                <xsd:element ref="ns2:DateofDocument" minOccurs="0"/>
                <xsd:element ref="ns2:Description" minOccurs="0"/>
                <xsd:element ref="ns2:overview" minOccurs="0"/>
                <xsd:element ref="ns2:Confidentiality"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fef8e7-46f3-4184-b40f-e9842c8106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DateofDocument" ma:index="20" nillable="true" ma:displayName="Date of Document" ma:format="DateOnly" ma:internalName="DateofDocument">
      <xsd:simpleType>
        <xsd:restriction base="dms:DateTime"/>
      </xsd:simpleType>
    </xsd:element>
    <xsd:element name="Description" ma:index="21" nillable="true" ma:displayName="Description" ma:format="Dropdown" ma:internalName="Description">
      <xsd:simpleType>
        <xsd:restriction base="dms:Note">
          <xsd:maxLength value="255"/>
        </xsd:restriction>
      </xsd:simpleType>
    </xsd:element>
    <xsd:element name="overview" ma:index="22" nillable="true" ma:displayName="Overview" ma:format="Dropdown" ma:internalName="overview">
      <xsd:simpleType>
        <xsd:restriction base="dms:Note">
          <xsd:maxLength value="255"/>
        </xsd:restriction>
      </xsd:simpleType>
    </xsd:element>
    <xsd:element name="Confidentiality" ma:index="23" nillable="true" ma:displayName="Confidentiality" ma:default="Confidential (IOM Only)" ma:format="Dropdown" ma:internalName="Confidentiality">
      <xsd:simpleType>
        <xsd:restriction base="dms:Choice">
          <xsd:enumeration value="Restricted (IOM &amp; UN only)"/>
          <xsd:enumeration value="Confidential (IOM Only)"/>
          <xsd:enumeration value="Confidential (IOM authorized recipients only)"/>
          <xsd:enumeration value="Public"/>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553f610b-9ee9-4302-9a9e-eaae0f0c7bd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b94a92b-635d-446f-b638-d3c1a2a64b8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7" nillable="true" ma:displayName="Taxonomy Catch All Column" ma:hidden="true" ma:list="{d08741be-8732-4473-a880-ff2685c7e724}" ma:internalName="TaxCatchAll" ma:showField="CatchAllData" ma:web="1b94a92b-635d-446f-b638-d3c1a2a64b8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overview xmlns="03fef8e7-46f3-4184-b40f-e9842c8106fe" xsi:nil="true"/>
    <TaxCatchAll xmlns="1b94a92b-635d-446f-b638-d3c1a2a64b88" xsi:nil="true"/>
    <lcf76f155ced4ddcb4097134ff3c332f xmlns="03fef8e7-46f3-4184-b40f-e9842c8106fe">
      <Terms xmlns="http://schemas.microsoft.com/office/infopath/2007/PartnerControls"/>
    </lcf76f155ced4ddcb4097134ff3c332f>
    <Confidentiality xmlns="03fef8e7-46f3-4184-b40f-e9842c8106fe">Confidential (IOM Only)</Confidentiality>
    <DateofDocument xmlns="03fef8e7-46f3-4184-b40f-e9842c8106fe" xsi:nil="true"/>
    <Description xmlns="03fef8e7-46f3-4184-b40f-e9842c8106f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3F3ADB0-0F31-4BF2-A258-295948A0A032}"/>
</file>

<file path=customXml/itemProps2.xml><?xml version="1.0" encoding="utf-8"?>
<ds:datastoreItem xmlns:ds="http://schemas.openxmlformats.org/officeDocument/2006/customXml" ds:itemID="{87F426A0-5D20-4410-8180-6CBD19A96232}">
  <ds:schemaRefs>
    <ds:schemaRef ds:uri="http://purl.org/dc/elements/1.1/"/>
    <ds:schemaRef ds:uri="fab558e8-5d1d-44c1-a867-e2d6c94ea8d8"/>
    <ds:schemaRef ds:uri="7a735b81-35d0-4da5-adb0-8a0e47427164"/>
    <ds:schemaRef ds:uri="http://schemas.microsoft.com/office/2006/documentManagement/types"/>
    <ds:schemaRef ds:uri="http://purl.org/dc/dcmitype/"/>
    <ds:schemaRef ds:uri="http://www.w3.org/XML/1998/namespace"/>
    <ds:schemaRef ds:uri="http://purl.org/dc/terms/"/>
    <ds:schemaRef ds:uri="http://schemas.microsoft.com/office/2006/metadata/propertie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8EF981B7-BD21-49D0-9FD0-5408C8BB5F8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96</TotalTime>
  <Words>1030</Words>
  <Application>Microsoft Office PowerPoint</Application>
  <PresentationFormat>Custom</PresentationFormat>
  <Paragraphs>79</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OLSON Elizabeth Mendelsohn</dc:creator>
  <cp:lastModifiedBy>OYEDELE Praise</cp:lastModifiedBy>
  <cp:revision>26</cp:revision>
  <dcterms:created xsi:type="dcterms:W3CDTF">2022-03-21T10:27:21Z</dcterms:created>
  <dcterms:modified xsi:type="dcterms:W3CDTF">2022-10-24T15:26:22Z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2022-03-10T00:00:00Z</vt:filetime>
  </property>
  <property fmtid="{D5CDD505-2E9C-101B-9397-08002B2CF9AE}" pid="3" name="Creator">
    <vt:lpwstr>Adobe InDesign 17.0 (Windows)</vt:lpwstr>
  </property>
  <property fmtid="{D5CDD505-2E9C-101B-9397-08002B2CF9AE}" pid="4" name="LastSaved">
    <vt:filetime>2022-03-21T00:00:00Z</vt:filetime>
  </property>
  <property fmtid="{D5CDD505-2E9C-101B-9397-08002B2CF9AE}" pid="5" name="MSIP_Label_65b15e2b-c6d2-488b-8aea-978109a77633_Enabled">
    <vt:lpwstr>true</vt:lpwstr>
  </property>
  <property fmtid="{D5CDD505-2E9C-101B-9397-08002B2CF9AE}" pid="6" name="MSIP_Label_65b15e2b-c6d2-488b-8aea-978109a77633_SetDate">
    <vt:lpwstr>2022-03-21T10:32:58Z</vt:lpwstr>
  </property>
  <property fmtid="{D5CDD505-2E9C-101B-9397-08002B2CF9AE}" pid="7" name="MSIP_Label_65b15e2b-c6d2-488b-8aea-978109a77633_Method">
    <vt:lpwstr>Privileged</vt:lpwstr>
  </property>
  <property fmtid="{D5CDD505-2E9C-101B-9397-08002B2CF9AE}" pid="8" name="MSIP_Label_65b15e2b-c6d2-488b-8aea-978109a77633_Name">
    <vt:lpwstr>IOMLb0010IN123173</vt:lpwstr>
  </property>
  <property fmtid="{D5CDD505-2E9C-101B-9397-08002B2CF9AE}" pid="9" name="MSIP_Label_65b15e2b-c6d2-488b-8aea-978109a77633_SiteId">
    <vt:lpwstr>1588262d-23fb-43b4-bd6e-bce49c8e6186</vt:lpwstr>
  </property>
  <property fmtid="{D5CDD505-2E9C-101B-9397-08002B2CF9AE}" pid="10" name="MSIP_Label_65b15e2b-c6d2-488b-8aea-978109a77633_ActionId">
    <vt:lpwstr>68c42647-3607-429d-8ae3-887cf19cf689</vt:lpwstr>
  </property>
  <property fmtid="{D5CDD505-2E9C-101B-9397-08002B2CF9AE}" pid="11" name="MSIP_Label_65b15e2b-c6d2-488b-8aea-978109a77633_ContentBits">
    <vt:lpwstr>0</vt:lpwstr>
  </property>
  <property fmtid="{D5CDD505-2E9C-101B-9397-08002B2CF9AE}" pid="12" name="ContentTypeId">
    <vt:lpwstr>0x0101009231D1BD6C9B064685F02B7513D28303</vt:lpwstr>
  </property>
  <property fmtid="{D5CDD505-2E9C-101B-9397-08002B2CF9AE}" pid="13" name="MediaServiceImageTags">
    <vt:lpwstr/>
  </property>
</Properties>
</file>