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11B_62DA1002.xml" ContentType="application/vnd.ms-powerpoint.comments+xml"/>
  <Override PartName="/ppt/comments/modernComment_11C_479F2821.xml" ContentType="application/vnd.ms-powerpoint.comments+xml"/>
  <Override PartName="/ppt/notesSlides/notesSlide1.xml" ContentType="application/vnd.openxmlformats-officedocument.presentationml.notesSlide+xml"/>
  <Override PartName="/ppt/comments/modernComment_117_22DEF521.xml" ContentType="application/vnd.ms-powerpoint.comment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omments/modernComment_118_B05C545F.xml" ContentType="application/vnd.ms-powerpoint.comment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notesSlides/notesSlide3.xml" ContentType="application/vnd.openxmlformats-officedocument.presentationml.notesSlide+xml"/>
  <Override PartName="/ppt/comments/modernComment_119_6A329068.xml" ContentType="application/vnd.ms-powerpoint.comment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notesSlides/notesSlide4.xml" ContentType="application/vnd.openxmlformats-officedocument.presentationml.notesSlide+xml"/>
  <Override PartName="/ppt/comments/modernComment_105_E337869D.xml" ContentType="application/vnd.ms-powerpoint.comment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5.xml" ContentType="application/vnd.openxmlformats-officedocument.presentationml.notesSlide+xml"/>
  <Override PartName="/ppt/comments/modernComment_106_F1A5B821.xml" ContentType="application/vnd.ms-powerpoint.comment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5.xml" ContentType="application/vnd.openxmlformats-officedocument.themeOverride+xml"/>
  <Override PartName="/ppt/charts/chart14.xml" ContentType="application/vnd.openxmlformats-officedocument.drawingml.chart+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6.xml" ContentType="application/vnd.openxmlformats-officedocument.themeOverrid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4"/>
  </p:sldMasterIdLst>
  <p:notesMasterIdLst>
    <p:notesMasterId r:id="rId13"/>
  </p:notesMasterIdLst>
  <p:handoutMasterIdLst>
    <p:handoutMasterId r:id="rId14"/>
  </p:handoutMasterIdLst>
  <p:sldIdLst>
    <p:sldId id="283" r:id="rId5"/>
    <p:sldId id="284" r:id="rId6"/>
    <p:sldId id="279" r:id="rId7"/>
    <p:sldId id="280" r:id="rId8"/>
    <p:sldId id="281" r:id="rId9"/>
    <p:sldId id="261" r:id="rId10"/>
    <p:sldId id="262" r:id="rId11"/>
    <p:sldId id="282"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050CAEC-9E8D-43A2-A1B9-1D77D237EAF7}">
          <p14:sldIdLst>
            <p14:sldId id="283"/>
            <p14:sldId id="284"/>
            <p14:sldId id="279"/>
            <p14:sldId id="280"/>
            <p14:sldId id="281"/>
            <p14:sldId id="261"/>
            <p14:sldId id="262"/>
            <p14:sldId id="282"/>
          </p14:sldIdLst>
        </p14:section>
      </p14:sectionLst>
    </p:ext>
    <p:ext uri="{EFAFB233-063F-42B5-8137-9DF3F51BA10A}">
      <p15:sldGuideLst xmlns:p15="http://schemas.microsoft.com/office/powerpoint/2012/main">
        <p15:guide id="1" orient="horz" pos="2137" userDrawn="1">
          <p15:clr>
            <a:srgbClr val="A4A3A4"/>
          </p15:clr>
        </p15:guide>
        <p15:guide id="2" pos="15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98890D-6808-6F0F-50AD-9C3F5AA23609}" name="LITKE Ariel" initials="LA" userId="S::alitke@iom.int::1af1bf0f-644f-432c-9f0c-8c4f961ac813" providerId="AD"/>
  <p188:author id="{FA50540E-D25C-F266-825E-C19A3B9A1C6B}" name="FALL Moustapha Diouf" initials="FD" userId="S::mofall@iom.int::7e2597b5-1dfb-4686-ba73-bf94a6bbc35e" providerId="AD"/>
  <p188:author id="{5D03BD27-2A43-D3BF-FD9E-F8B4DBFABE81}" name="OYEDELE Praise" initials="OP" userId="S::poyedele@iom.int::88a30900-cf30-4eff-8c1b-a25bcd4589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bdi" initials="A" lastIdx="12" clrIdx="0"/>
  <p:cmAuthor id="2" name="Damien Jusselme" initials="DJ" lastIdx="8" clrIdx="1"/>
  <p:cmAuthor id="3" name="Hallaire Juliette" initials="HJ" lastIdx="6" clrIdx="2"/>
  <p:cmAuthor id="4" name="Samba YADDE" initials="SY" lastIdx="22" clrIdx="3"/>
  <p:cmAuthor id="5" name="JUSSELME Damien" initials="JD" lastIdx="17" clrIdx="4"/>
  <p:cmAuthor id="6" name="GODDE Lisa" initials="GL" lastIdx="75" clrIdx="5"/>
  <p:cmAuthor id="7" name="LITKE Ariel" initials="LA" lastIdx="324" clrIdx="6"/>
  <p:cmAuthor id="8" name="YADDE Samba" initials="YS" lastIdx="12" clrIdx="7"/>
  <p:cmAuthor id="9" name="Windows User" initials="WU" lastIdx="10" clrIdx="8"/>
  <p:cmAuthor id="10" name="CAFLISCH Andrea" initials="CA" lastIdx="15" clrIdx="9"/>
  <p:cmAuthor id="11" name="ACHOUR Idriss" initials="AI" lastIdx="1" clrIdx="10"/>
  <p:cmAuthor id="12" name="ORLANS Kristof" initials="OK" lastIdx="10" clrIdx="11"/>
  <p:cmAuthor id="13" name="MWANZA NZENZA Yakin" initials="MNY" lastIdx="29" clrIdx="12"/>
  <p:cmAuthor id="14" name="lucia.capalozza@gmail.com" initials="l" lastIdx="11" clrIdx="13"/>
  <p:cmAuthor id="15" name="lucia.capalozza@gmail.com" initials="l [2]" lastIdx="1" clrIdx="14"/>
  <p:cmAuthor id="16" name="lucia.capalozza@gmail.com" initials="l [3]" lastIdx="1" clrIdx="15"/>
  <p:cmAuthor id="17" name="lucia.capalozza@gmail.com" initials="l [4]" lastIdx="1" clrIdx="16"/>
  <p:cmAuthor id="18" name="lucia.capalozza@gmail.com" initials="l [5]" lastIdx="1" clrIdx="17"/>
  <p:cmAuthor id="19" name="lucia.capalozza@gmail.com" initials="l [6]" lastIdx="1" clrIdx="18"/>
  <p:cmAuthor id="20" name="lucia.capalozza@gmail.com" initials="l [7]" lastIdx="1" clrIdx="19"/>
  <p:cmAuthor id="21" name="CAPALOZZA Lucia" initials="CL" lastIdx="16" clrIdx="20">
    <p:extLst>
      <p:ext uri="{19B8F6BF-5375-455C-9EA6-DF929625EA0E}">
        <p15:presenceInfo xmlns:p15="http://schemas.microsoft.com/office/powerpoint/2012/main" userId="S-1-5-21-4064896599-1321994828-1977553258-132454" providerId="AD"/>
      </p:ext>
    </p:extLst>
  </p:cmAuthor>
  <p:cmAuthor id="22" name="Aijaz jeze" initials="Aj" lastIdx="35" clrIdx="21">
    <p:extLst>
      <p:ext uri="{19B8F6BF-5375-455C-9EA6-DF929625EA0E}">
        <p15:presenceInfo xmlns:p15="http://schemas.microsoft.com/office/powerpoint/2012/main" userId="2ff875f9f81771f7" providerId="Windows Live"/>
      </p:ext>
    </p:extLst>
  </p:cmAuthor>
  <p:cmAuthor id="23" name="WOYNOWSKI Edgar" initials="WE" lastIdx="24" clrIdx="22">
    <p:extLst>
      <p:ext uri="{19B8F6BF-5375-455C-9EA6-DF929625EA0E}">
        <p15:presenceInfo xmlns:p15="http://schemas.microsoft.com/office/powerpoint/2012/main" userId="S::ewoynowski@iom.int::17e828d1-9fa8-4967-bae8-1a49b49ba3e0" providerId="AD"/>
      </p:ext>
    </p:extLst>
  </p:cmAuthor>
  <p:cmAuthor id="24" name="Asghar AIJAZ" initials="AA" lastIdx="2" clrIdx="23">
    <p:extLst>
      <p:ext uri="{19B8F6BF-5375-455C-9EA6-DF929625EA0E}">
        <p15:presenceInfo xmlns:p15="http://schemas.microsoft.com/office/powerpoint/2012/main" userId="Asghar AIJAZ" providerId="None"/>
      </p:ext>
    </p:extLst>
  </p:cmAuthor>
  <p:cmAuthor id="25" name="SY Sokhna" initials="SS" lastIdx="25" clrIdx="24">
    <p:extLst>
      <p:ext uri="{19B8F6BF-5375-455C-9EA6-DF929625EA0E}">
        <p15:presenceInfo xmlns:p15="http://schemas.microsoft.com/office/powerpoint/2012/main" userId="S::SSY@iom.int::a75cd268-960f-4a85-8ed7-b75335359bcf" providerId="AD"/>
      </p:ext>
    </p:extLst>
  </p:cmAuthor>
  <p:cmAuthor id="26" name="IBRAHIM Keita" initials="IK" lastIdx="158" clrIdx="25">
    <p:extLst>
      <p:ext uri="{19B8F6BF-5375-455C-9EA6-DF929625EA0E}">
        <p15:presenceInfo xmlns:p15="http://schemas.microsoft.com/office/powerpoint/2012/main" userId="S-1-5-21-4064896599-1321994828-1977553258-117025" providerId="AD"/>
      </p:ext>
    </p:extLst>
  </p:cmAuthor>
  <p:cmAuthor id="27" name="TOIDIBAYE Gningamini" initials="TG" lastIdx="47" clrIdx="26">
    <p:extLst>
      <p:ext uri="{19B8F6BF-5375-455C-9EA6-DF929625EA0E}">
        <p15:presenceInfo xmlns:p15="http://schemas.microsoft.com/office/powerpoint/2012/main" userId="S::gtoidibaye@iom.int::ec243602-a3cb-4ae5-8acb-0b4d704ebff0" providerId="AD"/>
      </p:ext>
    </p:extLst>
  </p:cmAuthor>
  <p:cmAuthor id="28" name="Mamadou_MANE" initials="M.M" lastIdx="43" clrIdx="27">
    <p:extLst>
      <p:ext uri="{19B8F6BF-5375-455C-9EA6-DF929625EA0E}">
        <p15:presenceInfo xmlns:p15="http://schemas.microsoft.com/office/powerpoint/2012/main" userId="Mamadou_MANE" providerId="None"/>
      </p:ext>
    </p:extLst>
  </p:cmAuthor>
  <p:cmAuthor id="29" name="KANE Mohamed" initials="KM" lastIdx="116" clrIdx="28">
    <p:extLst>
      <p:ext uri="{19B8F6BF-5375-455C-9EA6-DF929625EA0E}">
        <p15:presenceInfo xmlns:p15="http://schemas.microsoft.com/office/powerpoint/2012/main" userId="S::mkane@iom.int::216caa4f-9fc1-465e-b5f0-4d2235f253ec" providerId="AD"/>
      </p:ext>
    </p:extLst>
  </p:cmAuthor>
  <p:cmAuthor id="30" name="MOHSENI Oceane" initials="MO" lastIdx="134" clrIdx="29">
    <p:extLst>
      <p:ext uri="{19B8F6BF-5375-455C-9EA6-DF929625EA0E}">
        <p15:presenceInfo xmlns:p15="http://schemas.microsoft.com/office/powerpoint/2012/main" userId="S::OMOHSENI@iom.int::aa9ca261-e7a1-48cf-973a-2f23555fbc09" providerId="AD"/>
      </p:ext>
    </p:extLst>
  </p:cmAuthor>
  <p:cmAuthor id="31" name="NICOLETTI Alessandro" initials="NA" lastIdx="5" clrIdx="30">
    <p:extLst>
      <p:ext uri="{19B8F6BF-5375-455C-9EA6-DF929625EA0E}">
        <p15:presenceInfo xmlns:p15="http://schemas.microsoft.com/office/powerpoint/2012/main" userId="S::alnicoletti@iom.int::d3141e8b-e476-407d-a13d-04c1af9e9373" providerId="AD"/>
      </p:ext>
    </p:extLst>
  </p:cmAuthor>
  <p:cmAuthor id="32" name="MWANZA Yakin" initials="MY" lastIdx="38" clrIdx="31">
    <p:extLst>
      <p:ext uri="{19B8F6BF-5375-455C-9EA6-DF929625EA0E}">
        <p15:presenceInfo xmlns:p15="http://schemas.microsoft.com/office/powerpoint/2012/main" userId="S-1-5-21-4064896599-1321994828-1977553258-163451" providerId="AD"/>
      </p:ext>
    </p:extLst>
  </p:cmAuthor>
  <p:cmAuthor id="33" name="BARTKOWSKI Annie" initials="BA" lastIdx="21" clrIdx="32">
    <p:extLst>
      <p:ext uri="{19B8F6BF-5375-455C-9EA6-DF929625EA0E}">
        <p15:presenceInfo xmlns:p15="http://schemas.microsoft.com/office/powerpoint/2012/main" userId="S::abartkowski@iom.int::097a1e79-749d-4308-aacc-c57b7c13e618" providerId="AD"/>
      </p:ext>
    </p:extLst>
  </p:cmAuthor>
  <p:cmAuthor id="34" name="Elizabeth Griesmer" initials="EG" lastIdx="19" clrIdx="33">
    <p:extLst>
      <p:ext uri="{19B8F6BF-5375-455C-9EA6-DF929625EA0E}">
        <p15:presenceInfo xmlns:p15="http://schemas.microsoft.com/office/powerpoint/2012/main" userId="677cdcec71d6533a" providerId="Windows Live"/>
      </p:ext>
    </p:extLst>
  </p:cmAuthor>
  <p:cmAuthor id="35" name="CHEGOU KORE Ousmane" initials="CKO" lastIdx="33" clrIdx="34">
    <p:extLst>
      <p:ext uri="{19B8F6BF-5375-455C-9EA6-DF929625EA0E}">
        <p15:presenceInfo xmlns:p15="http://schemas.microsoft.com/office/powerpoint/2012/main" userId="S::ochegoukore@iom.int::c0aaffab-ac74-4e2e-92e3-adc30d99aae0" providerId="AD"/>
      </p:ext>
    </p:extLst>
  </p:cmAuthor>
  <p:cmAuthor id="36" name="CINAR Eminenur" initials="CE" lastIdx="32" clrIdx="35">
    <p:extLst>
      <p:ext uri="{19B8F6BF-5375-455C-9EA6-DF929625EA0E}">
        <p15:presenceInfo xmlns:p15="http://schemas.microsoft.com/office/powerpoint/2012/main" userId="S::ecinar@iom.int::090308bc-e74b-4444-ab7e-a5502918596a" providerId="AD"/>
      </p:ext>
    </p:extLst>
  </p:cmAuthor>
  <p:cmAuthor id="37" name="Praise OYEDELE" initials="PO" lastIdx="67" clrIdx="36">
    <p:extLst>
      <p:ext uri="{19B8F6BF-5375-455C-9EA6-DF929625EA0E}">
        <p15:presenceInfo xmlns:p15="http://schemas.microsoft.com/office/powerpoint/2012/main" userId="Praise OYEDELE" providerId="None"/>
      </p:ext>
    </p:extLst>
  </p:cmAuthor>
  <p:cmAuthor id="38" name="Camila Sattar KIRTZMAN" initials="CSK" lastIdx="22" clrIdx="37">
    <p:extLst>
      <p:ext uri="{19B8F6BF-5375-455C-9EA6-DF929625EA0E}">
        <p15:presenceInfo xmlns:p15="http://schemas.microsoft.com/office/powerpoint/2012/main" userId="S::cakirtzman@iom.int::354269e8-58d8-4118-8f1a-7735cd34e08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9A0"/>
    <a:srgbClr val="FC7400"/>
    <a:srgbClr val="00339F"/>
    <a:srgbClr val="EAE8E8"/>
    <a:srgbClr val="D9D9D9"/>
    <a:srgbClr val="0039A6"/>
    <a:srgbClr val="5CB8B2"/>
    <a:srgbClr val="203864"/>
    <a:srgbClr val="70AD47"/>
    <a:srgbClr val="41AB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D5F541-5540-13EE-92FF-E6AC2A0633BC}" v="6" dt="2022-06-02T10:26:59.814"/>
    <p1510:client id="{64F57104-8094-74BF-1A4A-02CB5E58DC53}" v="2" dt="2022-06-02T13:57:37.752"/>
    <p1510:client id="{86FA93E6-29A0-4336-B5D8-D1E37C38EC8A}" v="2" dt="2022-06-02T13:13:36.022"/>
    <p1510:client id="{99DEF82E-293B-1331-111C-613D2F2425CE}" v="11" dt="2022-06-01T17:30:42.894"/>
    <p1510:client id="{A2CAF058-BEBE-7901-E6CD-1127282ACDD7}" v="76" dt="2022-06-02T12:54:58.993"/>
    <p1510:client id="{DC92B949-381C-C7BD-6B77-F10D2497CA9A}" v="5" dt="2022-06-09T22:30:37.012"/>
    <p1510:client id="{EA147624-82D2-3C58-4AB4-0A8C954A4265}" v="2" dt="2022-10-24T15:24:30.4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37"/>
        <p:guide pos="15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TMBIO\Documents\Flow%20Monitoring\FMP%202022\03%20FMP%20March%202022\FM%20March%202022%20Dataset%20v2.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_105_E337869D4.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_106_F1A5B821.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_106_F1A5B8215.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_106_F1A5B8216.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_106_F1A5B8217.xlsx"/></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package" Target="../embeddings/Microsoft_Excel_Worksheet_106_F1A5B8218.xlsx"/></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_106_F1A5B8219.xlsx"/><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DTMBIO\Documents\Flow%20Monitoring\FMP%202022\03%20FMP%20March%202022\FM%20March%202022%20Dataset%20v2.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DTMBIO\Documents\Flow%20Monitoring\FMP%202022\03%20FMP%20March%202022\FM%20March%202022%20Dataset%20v2.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DTMBIO\Documents\Flow%20Monitoring\FMP%202022\03%20FMP%20March%202022\FM%20March%202022%20Dataset%20v2.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DTMBIO\Documents\Flow%20Monitoring\FMP%202022\03%20FMP%20March%202022\FM%20March%202022%20Dataset%20v2.xlsx" TargetMode="Externa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_105_E337869D.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_105_E337869D1.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_105_E337869D2.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_105_E337869D3.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Gill Sans Nova" panose="020B0602020104020203" pitchFamily="34" charset="0"/>
                <a:ea typeface="+mn-ea"/>
                <a:cs typeface="+mn-cs"/>
              </a:defRPr>
            </a:pPr>
            <a:r>
              <a:rPr lang="en-US" sz="1000"/>
              <a:t>Outgoing flow</a:t>
            </a:r>
          </a:p>
        </c:rich>
      </c:tx>
      <c:layout>
        <c:manualLayout>
          <c:xMode val="edge"/>
          <c:yMode val="edge"/>
          <c:x val="0.64804855643044634"/>
          <c:y val="0.89351851851851849"/>
        </c:manualLayout>
      </c:layout>
      <c:overlay val="0"/>
      <c:spPr>
        <a:noFill/>
        <a:ln>
          <a:noFill/>
        </a:ln>
        <a:effectLst/>
      </c:spPr>
      <c:txPr>
        <a:bodyPr rot="0" spcFirstLastPara="1" vertOverflow="ellipsis" vert="horz" wrap="square" anchor="ctr" anchorCtr="1"/>
        <a:lstStyle/>
        <a:p>
          <a:pPr>
            <a:defRPr sz="1000" b="0" i="0" u="none" strike="noStrike" kern="1200" spc="0" baseline="0">
              <a:solidFill>
                <a:schemeClr val="tx1">
                  <a:lumMod val="65000"/>
                  <a:lumOff val="35000"/>
                </a:schemeClr>
              </a:solidFill>
              <a:latin typeface="Gill Sans Nova" panose="020B0602020104020203" pitchFamily="34" charset="0"/>
              <a:ea typeface="+mn-ea"/>
              <a:cs typeface="+mn-cs"/>
            </a:defRPr>
          </a:pPr>
          <a:endParaRPr lang="en-US"/>
        </a:p>
      </c:txPr>
    </c:title>
    <c:autoTitleDeleted val="0"/>
    <c:plotArea>
      <c:layout>
        <c:manualLayout>
          <c:layoutTarget val="inner"/>
          <c:xMode val="edge"/>
          <c:yMode val="edge"/>
          <c:x val="2.8379772961816305E-2"/>
          <c:y val="6.0398804687084716E-2"/>
          <c:w val="0.94324045407636736"/>
          <c:h val="0.77672936870163511"/>
        </c:manualLayout>
      </c:layout>
      <c:barChart>
        <c:barDir val="col"/>
        <c:grouping val="stacked"/>
        <c:varyColors val="0"/>
        <c:ser>
          <c:idx val="0"/>
          <c:order val="0"/>
          <c:spPr>
            <a:solidFill>
              <a:schemeClr val="accent1"/>
            </a:solidFill>
            <a:ln>
              <a:noFill/>
            </a:ln>
            <a:effectLst/>
          </c:spPr>
          <c:invertIfNegative val="0"/>
          <c:dPt>
            <c:idx val="0"/>
            <c:invertIfNegative val="0"/>
            <c:bubble3D val="0"/>
            <c:spPr>
              <a:solidFill>
                <a:srgbClr val="00339F"/>
              </a:solidFill>
              <a:ln>
                <a:noFill/>
              </a:ln>
              <a:effectLst/>
            </c:spPr>
            <c:extLst>
              <c:ext xmlns:c16="http://schemas.microsoft.com/office/drawing/2014/chart" uri="{C3380CC4-5D6E-409C-BE32-E72D297353CC}">
                <c16:uniqueId val="{00000002-02DD-4AA6-830F-2D59236F6854}"/>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1-02DD-4AA6-830F-2D59236F6854}"/>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Gill Sans Nova" panose="020B0602020104020203"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Nigeria!$C$121:$D$121</c:f>
              <c:numCache>
                <c:formatCode>0%</c:formatCode>
                <c:ptCount val="2"/>
                <c:pt idx="0">
                  <c:v>0.32027257240204432</c:v>
                </c:pt>
                <c:pt idx="1">
                  <c:v>0.67972742759795568</c:v>
                </c:pt>
              </c:numCache>
            </c:numRef>
          </c:val>
          <c:extLst>
            <c:ext xmlns:c16="http://schemas.microsoft.com/office/drawing/2014/chart" uri="{C3380CC4-5D6E-409C-BE32-E72D297353CC}">
              <c16:uniqueId val="{00000000-02DD-4AA6-830F-2D59236F6854}"/>
            </c:ext>
          </c:extLst>
        </c:ser>
        <c:dLbls>
          <c:dLblPos val="inEnd"/>
          <c:showLegendKey val="0"/>
          <c:showVal val="1"/>
          <c:showCatName val="0"/>
          <c:showSerName val="0"/>
          <c:showPercent val="0"/>
          <c:showBubbleSize val="0"/>
        </c:dLbls>
        <c:gapWidth val="150"/>
        <c:overlap val="100"/>
        <c:axId val="1838022640"/>
        <c:axId val="1430744432"/>
      </c:barChart>
      <c:catAx>
        <c:axId val="1838022640"/>
        <c:scaling>
          <c:orientation val="minMax"/>
        </c:scaling>
        <c:delete val="1"/>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Gill Sans Nova" panose="020B0602020104020203" pitchFamily="34" charset="0"/>
                    <a:ea typeface="+mn-ea"/>
                    <a:cs typeface="+mn-cs"/>
                  </a:defRPr>
                </a:pPr>
                <a:r>
                  <a:rPr lang="en-US"/>
                  <a:t>Incoming flow</a:t>
                </a:r>
              </a:p>
            </c:rich>
          </c:tx>
          <c:layout>
            <c:manualLayout>
              <c:xMode val="edge"/>
              <c:yMode val="edge"/>
              <c:x val="0.18004155730533683"/>
              <c:y val="0.8925692621755614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Gill Sans Nova" panose="020B0602020104020203" pitchFamily="34" charset="0"/>
                  <a:ea typeface="+mn-ea"/>
                  <a:cs typeface="+mn-cs"/>
                </a:defRPr>
              </a:pPr>
              <a:endParaRPr lang="en-US"/>
            </a:p>
          </c:txPr>
        </c:title>
        <c:majorTickMark val="none"/>
        <c:minorTickMark val="none"/>
        <c:tickLblPos val="nextTo"/>
        <c:crossAx val="1430744432"/>
        <c:crosses val="autoZero"/>
        <c:auto val="1"/>
        <c:lblAlgn val="ctr"/>
        <c:lblOffset val="100"/>
        <c:noMultiLvlLbl val="0"/>
      </c:catAx>
      <c:valAx>
        <c:axId val="1430744432"/>
        <c:scaling>
          <c:orientation val="minMax"/>
        </c:scaling>
        <c:delete val="1"/>
        <c:axPos val="l"/>
        <c:numFmt formatCode="0%" sourceLinked="1"/>
        <c:majorTickMark val="none"/>
        <c:minorTickMark val="none"/>
        <c:tickLblPos val="nextTo"/>
        <c:crossAx val="1838022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latin typeface="Gill Sans Nova" panose="020B0602020104020203" pitchFamily="34"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2.4237185154748705E-2"/>
          <c:y val="5.3804804804804797E-2"/>
          <c:w val="0.96335968252322124"/>
          <c:h val="0.55782437648878058"/>
        </c:manualLayout>
      </c:layout>
      <c:barChart>
        <c:barDir val="col"/>
        <c:grouping val="clustered"/>
        <c:varyColors val="0"/>
        <c:ser>
          <c:idx val="0"/>
          <c:order val="0"/>
          <c:tx>
            <c:strRef>
              <c:f>Sheet1!$B$1</c:f>
              <c:strCache>
                <c:ptCount val="1"/>
                <c:pt idx="0">
                  <c:v>Series1</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800" b="0" i="0" u="none" strike="noStrike" baseline="0">
                    <a:solidFill>
                      <a:schemeClr val="tx1"/>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Sheet1!$A$2:$A$16</c:f>
              <c:strCache>
                <c:ptCount val="15"/>
                <c:pt idx="0">
                  <c:v>Niger</c:v>
                </c:pt>
                <c:pt idx="1">
                  <c:v>Libya</c:v>
                </c:pt>
                <c:pt idx="2">
                  <c:v>Nigeria</c:v>
                </c:pt>
                <c:pt idx="3">
                  <c:v>Algeria</c:v>
                </c:pt>
                <c:pt idx="4">
                  <c:v>Italy</c:v>
                </c:pt>
                <c:pt idx="5">
                  <c:v>Spain </c:v>
                </c:pt>
                <c:pt idx="6">
                  <c:v>France </c:v>
                </c:pt>
                <c:pt idx="7">
                  <c:v>Mali</c:v>
                </c:pt>
                <c:pt idx="8">
                  <c:v>Portugal </c:v>
                </c:pt>
                <c:pt idx="9">
                  <c:v>Morroco</c:v>
                </c:pt>
                <c:pt idx="10">
                  <c:v>Greece</c:v>
                </c:pt>
                <c:pt idx="11">
                  <c:v>UK</c:v>
                </c:pt>
                <c:pt idx="12">
                  <c:v>Burkina Faso</c:v>
                </c:pt>
                <c:pt idx="13">
                  <c:v>Chad</c:v>
                </c:pt>
                <c:pt idx="14">
                  <c:v>Togo</c:v>
                </c:pt>
              </c:strCache>
            </c:strRef>
          </c:cat>
          <c:val>
            <c:numRef>
              <c:f>Sheet1!$B$2:$B$16</c:f>
              <c:numCache>
                <c:formatCode>0%</c:formatCode>
                <c:ptCount val="15"/>
                <c:pt idx="0">
                  <c:v>0.2445141065830721</c:v>
                </c:pt>
                <c:pt idx="1">
                  <c:v>0.21003134796238246</c:v>
                </c:pt>
                <c:pt idx="2">
                  <c:v>0.15047021943573669</c:v>
                </c:pt>
                <c:pt idx="3">
                  <c:v>0.13793103448275862</c:v>
                </c:pt>
                <c:pt idx="4">
                  <c:v>9.0909090909090912E-2</c:v>
                </c:pt>
                <c:pt idx="5">
                  <c:v>4.0752351097178681E-2</c:v>
                </c:pt>
                <c:pt idx="6">
                  <c:v>2.8213166144200628E-2</c:v>
                </c:pt>
                <c:pt idx="7">
                  <c:v>2.1943573667711599E-2</c:v>
                </c:pt>
                <c:pt idx="8">
                  <c:v>2.1943573667711599E-2</c:v>
                </c:pt>
                <c:pt idx="9">
                  <c:v>9.4043887147335428E-3</c:v>
                </c:pt>
                <c:pt idx="10">
                  <c:v>9.4043887147335428E-3</c:v>
                </c:pt>
                <c:pt idx="11">
                  <c:v>9.4043887147335428E-3</c:v>
                </c:pt>
                <c:pt idx="12">
                  <c:v>6.269592476489028E-3</c:v>
                </c:pt>
                <c:pt idx="13">
                  <c:v>6.269592476489028E-3</c:v>
                </c:pt>
                <c:pt idx="14">
                  <c:v>6.269592476489028E-3</c:v>
                </c:pt>
              </c:numCache>
            </c:numRef>
          </c:val>
          <c:extLst>
            <c:ext xmlns:c16="http://schemas.microsoft.com/office/drawing/2014/chart" uri="{C3380CC4-5D6E-409C-BE32-E72D297353CC}">
              <c16:uniqueId val="{00000000-01D1-4876-A36E-127BDE1A7626}"/>
            </c:ext>
          </c:extLst>
        </c:ser>
        <c:dLbls>
          <c:showLegendKey val="0"/>
          <c:showVal val="0"/>
          <c:showCatName val="1"/>
          <c:showSerName val="0"/>
          <c:showPercent val="0"/>
          <c:showBubbleSize val="0"/>
        </c:dLbls>
        <c:gapWidth val="100"/>
        <c:axId val="742507856"/>
        <c:axId val="742507528"/>
      </c:barChart>
      <c:catAx>
        <c:axId val="7425078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42507528"/>
        <c:crosses val="autoZero"/>
        <c:auto val="1"/>
        <c:lblAlgn val="ctr"/>
        <c:lblOffset val="100"/>
        <c:noMultiLvlLbl val="0"/>
      </c:catAx>
      <c:valAx>
        <c:axId val="742507528"/>
        <c:scaling>
          <c:orientation val="minMax"/>
        </c:scaling>
        <c:delete val="1"/>
        <c:axPos val="l"/>
        <c:numFmt formatCode="0%" sourceLinked="1"/>
        <c:majorTickMark val="out"/>
        <c:minorTickMark val="none"/>
        <c:tickLblPos val="nextTo"/>
        <c:crossAx val="7425078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170732710148233"/>
          <c:y val="5.4121527777777775E-2"/>
          <c:w val="0.59829267289851762"/>
          <c:h val="0.89175640153958502"/>
        </c:manualLayout>
      </c:layout>
      <c:barChart>
        <c:barDir val="bar"/>
        <c:grouping val="clustered"/>
        <c:varyColors val="0"/>
        <c:ser>
          <c:idx val="0"/>
          <c:order val="0"/>
          <c:tx>
            <c:strRef>
              <c:f>Sheet1!$B$1</c:f>
              <c:strCache>
                <c:ptCount val="1"/>
                <c:pt idx="0">
                  <c:v>Series 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tx1">
                        <a:lumMod val="75000"/>
                        <a:lumOff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no answer</c:v>
                </c:pt>
                <c:pt idx="1">
                  <c:v>masters</c:v>
                </c:pt>
                <c:pt idx="2">
                  <c:v>none</c:v>
                </c:pt>
                <c:pt idx="3">
                  <c:v>Post-secondary non-tertiary education</c:v>
                </c:pt>
                <c:pt idx="4">
                  <c:v>primary education</c:v>
                </c:pt>
                <c:pt idx="5">
                  <c:v>professional superior</c:v>
                </c:pt>
                <c:pt idx="6">
                  <c:v>koranic islamic schl</c:v>
                </c:pt>
                <c:pt idx="7">
                  <c:v>bachelor's</c:v>
                </c:pt>
                <c:pt idx="8">
                  <c:v>lower secondary education</c:v>
                </c:pt>
                <c:pt idx="9">
                  <c:v>upper secondary education</c:v>
                </c:pt>
              </c:strCache>
            </c:strRef>
          </c:cat>
          <c:val>
            <c:numRef>
              <c:f>Sheet1!$B$2:$B$11</c:f>
              <c:numCache>
                <c:formatCode>0.0%</c:formatCode>
                <c:ptCount val="10"/>
                <c:pt idx="0">
                  <c:v>3.134796238244514E-3</c:v>
                </c:pt>
                <c:pt idx="1">
                  <c:v>3.134796238244514E-3</c:v>
                </c:pt>
                <c:pt idx="2">
                  <c:v>1.2539184952978056E-2</c:v>
                </c:pt>
                <c:pt idx="3">
                  <c:v>2.1943573667711599E-2</c:v>
                </c:pt>
                <c:pt idx="4">
                  <c:v>3.4482758620689655E-2</c:v>
                </c:pt>
                <c:pt idx="5">
                  <c:v>4.0752351097178681E-2</c:v>
                </c:pt>
                <c:pt idx="6">
                  <c:v>5.0156739811912224E-2</c:v>
                </c:pt>
                <c:pt idx="7">
                  <c:v>7.5235109717868343E-2</c:v>
                </c:pt>
                <c:pt idx="8">
                  <c:v>0.18495297805642633</c:v>
                </c:pt>
                <c:pt idx="9">
                  <c:v>0.57366771159874608</c:v>
                </c:pt>
              </c:numCache>
            </c:numRef>
          </c:val>
          <c:extLst>
            <c:ext xmlns:c16="http://schemas.microsoft.com/office/drawing/2014/chart" uri="{C3380CC4-5D6E-409C-BE32-E72D297353CC}">
              <c16:uniqueId val="{00000000-A371-4384-B8AC-A65BBEABB7F0}"/>
            </c:ext>
          </c:extLst>
        </c:ser>
        <c:dLbls>
          <c:showLegendKey val="0"/>
          <c:showVal val="0"/>
          <c:showCatName val="0"/>
          <c:showSerName val="0"/>
          <c:showPercent val="0"/>
          <c:showBubbleSize val="0"/>
        </c:dLbls>
        <c:gapWidth val="57"/>
        <c:axId val="70511455"/>
        <c:axId val="70555103"/>
      </c:barChart>
      <c:catAx>
        <c:axId val="705114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0555103"/>
        <c:crosses val="autoZero"/>
        <c:auto val="1"/>
        <c:lblAlgn val="ctr"/>
        <c:lblOffset val="100"/>
        <c:noMultiLvlLbl val="0"/>
      </c:catAx>
      <c:valAx>
        <c:axId val="70555103"/>
        <c:scaling>
          <c:orientation val="minMax"/>
        </c:scaling>
        <c:delete val="1"/>
        <c:axPos val="b"/>
        <c:numFmt formatCode="0.0%" sourceLinked="1"/>
        <c:majorTickMark val="none"/>
        <c:minorTickMark val="none"/>
        <c:tickLblPos val="nextTo"/>
        <c:crossAx val="70511455"/>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7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41746584851845736"/>
          <c:y val="5.4121799230207483E-2"/>
          <c:w val="0.54284407215548613"/>
          <c:h val="0.89175640153958502"/>
        </c:manualLayout>
      </c:layout>
      <c:barChart>
        <c:barDir val="bar"/>
        <c:grouping val="clustered"/>
        <c:varyColors val="0"/>
        <c:ser>
          <c:idx val="0"/>
          <c:order val="0"/>
          <c:tx>
            <c:strRef>
              <c:f>Sheet1!$B$1</c:f>
              <c:strCache>
                <c:ptCount val="1"/>
                <c:pt idx="0">
                  <c:v>Series 1</c:v>
                </c:pt>
              </c:strCache>
            </c:strRef>
          </c:tx>
          <c:spPr>
            <a:solidFill>
              <a:schemeClr val="accent4"/>
            </a:solidFill>
            <a:ln>
              <a:noFill/>
            </a:ln>
            <a:effectLst/>
          </c:spPr>
          <c:invertIfNegative val="0"/>
          <c:dLbls>
            <c:dLbl>
              <c:idx val="5"/>
              <c:layout>
                <c:manualLayout>
                  <c:x val="-0.1058333333333333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438-41E6-AC5E-9E270D9F9024}"/>
                </c:ext>
              </c:extLst>
            </c:dLbl>
            <c:spPr>
              <a:noFill/>
              <a:ln>
                <a:noFill/>
              </a:ln>
              <a:effectLst/>
            </c:spPr>
            <c:txPr>
              <a:bodyPr rot="0" spcFirstLastPara="1" vertOverflow="ellipsis" vert="horz" wrap="square" anchor="ctr" anchorCtr="1"/>
              <a:lstStyle/>
              <a:p>
                <a:pPr>
                  <a:defRPr sz="600" b="0" i="0" u="none" strike="noStrike" kern="1200" baseline="0">
                    <a:solidFill>
                      <a:schemeClr val="bg2">
                        <a:lumMod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employed</c:v>
                </c:pt>
                <c:pt idx="1">
                  <c:v>student</c:v>
                </c:pt>
                <c:pt idx="2">
                  <c:v>unemployed not looking for job</c:v>
                </c:pt>
                <c:pt idx="3">
                  <c:v>no answer</c:v>
                </c:pt>
                <c:pt idx="4">
                  <c:v>self-employed</c:v>
                </c:pt>
                <c:pt idx="5">
                  <c:v>unemployed looking for job</c:v>
                </c:pt>
              </c:strCache>
            </c:strRef>
          </c:cat>
          <c:val>
            <c:numRef>
              <c:f>Sheet1!$B$2:$B$7</c:f>
              <c:numCache>
                <c:formatCode>0%</c:formatCode>
                <c:ptCount val="6"/>
                <c:pt idx="0">
                  <c:v>0.02</c:v>
                </c:pt>
                <c:pt idx="1">
                  <c:v>2.8213166144200628E-2</c:v>
                </c:pt>
                <c:pt idx="2">
                  <c:v>2.8213166144200628E-2</c:v>
                </c:pt>
                <c:pt idx="3">
                  <c:v>3.4482758620689655E-2</c:v>
                </c:pt>
                <c:pt idx="4">
                  <c:v>0.16</c:v>
                </c:pt>
                <c:pt idx="5">
                  <c:v>0.73354231974921635</c:v>
                </c:pt>
              </c:numCache>
            </c:numRef>
          </c:val>
          <c:extLst>
            <c:ext xmlns:c16="http://schemas.microsoft.com/office/drawing/2014/chart" uri="{C3380CC4-5D6E-409C-BE32-E72D297353CC}">
              <c16:uniqueId val="{00000000-91AA-47C5-AB87-98DD8CC30591}"/>
            </c:ext>
          </c:extLst>
        </c:ser>
        <c:dLbls>
          <c:showLegendKey val="0"/>
          <c:showVal val="0"/>
          <c:showCatName val="0"/>
          <c:showSerName val="0"/>
          <c:showPercent val="0"/>
          <c:showBubbleSize val="0"/>
        </c:dLbls>
        <c:gapWidth val="57"/>
        <c:axId val="70511455"/>
        <c:axId val="70555103"/>
      </c:barChart>
      <c:catAx>
        <c:axId val="705114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bg2">
                    <a:lumMod val="50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0555103"/>
        <c:crosses val="autoZero"/>
        <c:auto val="1"/>
        <c:lblAlgn val="ctr"/>
        <c:lblOffset val="100"/>
        <c:noMultiLvlLbl val="0"/>
      </c:catAx>
      <c:valAx>
        <c:axId val="70555103"/>
        <c:scaling>
          <c:orientation val="minMax"/>
        </c:scaling>
        <c:delete val="1"/>
        <c:axPos val="b"/>
        <c:numFmt formatCode="0%" sourceLinked="1"/>
        <c:majorTickMark val="none"/>
        <c:minorTickMark val="none"/>
        <c:tickLblPos val="nextTo"/>
        <c:crossAx val="70511455"/>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600">
          <a:solidFill>
            <a:schemeClr val="bg2">
              <a:lumMod val="50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3551914600115647"/>
          <c:y val="5.4121799230207483E-2"/>
          <c:w val="0.4247908041190348"/>
          <c:h val="0.89175640153958502"/>
        </c:manualLayout>
      </c:layout>
      <c:barChart>
        <c:barDir val="bar"/>
        <c:grouping val="clustered"/>
        <c:varyColors val="0"/>
        <c:ser>
          <c:idx val="0"/>
          <c:order val="0"/>
          <c:tx>
            <c:strRef>
              <c:f>Sheet1!$B$1</c:f>
              <c:strCache>
                <c:ptCount val="1"/>
                <c:pt idx="0">
                  <c:v>Series 1</c:v>
                </c:pt>
              </c:strCache>
            </c:strRef>
          </c:tx>
          <c:spPr>
            <a:solidFill>
              <a:srgbClr val="5CB8B2"/>
            </a:solidFill>
            <a:ln>
              <a:noFill/>
            </a:ln>
            <a:effectLst/>
          </c:spPr>
          <c:invertIfNegative val="0"/>
          <c:dLbls>
            <c:dLbl>
              <c:idx val="5"/>
              <c:layout>
                <c:manualLayout>
                  <c:x val="-0.1298585406391235"/>
                  <c:y val="-7.291358075724493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90E-4C67-ABF6-F539340A96D6}"/>
                </c:ext>
              </c:extLst>
            </c:dLbl>
            <c:spPr>
              <a:noFill/>
              <a:ln>
                <a:noFill/>
              </a:ln>
              <a:effectLst/>
            </c:spPr>
            <c:txPr>
              <a:bodyPr rot="0" spcFirstLastPara="1" vertOverflow="ellipsis" vert="horz" wrap="square" anchor="ctr" anchorCtr="1"/>
              <a:lstStyle/>
              <a:p>
                <a:pPr>
                  <a:defRPr sz="600" b="0" i="0" u="none" strike="noStrike" kern="1200" baseline="0">
                    <a:solidFill>
                      <a:schemeClr val="tx1">
                        <a:lumMod val="75000"/>
                        <a:lumOff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employed</c:v>
                </c:pt>
                <c:pt idx="1">
                  <c:v>student</c:v>
                </c:pt>
                <c:pt idx="2">
                  <c:v>no answer</c:v>
                </c:pt>
                <c:pt idx="3">
                  <c:v>unemployed not looking for job</c:v>
                </c:pt>
                <c:pt idx="4">
                  <c:v>self employed</c:v>
                </c:pt>
                <c:pt idx="5">
                  <c:v>unemployed looking for job</c:v>
                </c:pt>
              </c:strCache>
            </c:strRef>
          </c:cat>
          <c:val>
            <c:numRef>
              <c:f>Sheet1!$B$2:$B$7</c:f>
              <c:numCache>
                <c:formatCode>0%</c:formatCode>
                <c:ptCount val="6"/>
                <c:pt idx="0">
                  <c:v>0.02</c:v>
                </c:pt>
                <c:pt idx="1">
                  <c:v>0.02</c:v>
                </c:pt>
                <c:pt idx="2">
                  <c:v>0.03</c:v>
                </c:pt>
                <c:pt idx="3">
                  <c:v>0.03</c:v>
                </c:pt>
                <c:pt idx="4">
                  <c:v>0.17</c:v>
                </c:pt>
                <c:pt idx="5">
                  <c:v>0.73</c:v>
                </c:pt>
              </c:numCache>
            </c:numRef>
          </c:val>
          <c:extLst>
            <c:ext xmlns:c16="http://schemas.microsoft.com/office/drawing/2014/chart" uri="{C3380CC4-5D6E-409C-BE32-E72D297353CC}">
              <c16:uniqueId val="{00000000-57DF-4161-8E4A-F90618808E2A}"/>
            </c:ext>
          </c:extLst>
        </c:ser>
        <c:dLbls>
          <c:showLegendKey val="0"/>
          <c:showVal val="0"/>
          <c:showCatName val="0"/>
          <c:showSerName val="0"/>
          <c:showPercent val="0"/>
          <c:showBubbleSize val="0"/>
        </c:dLbls>
        <c:gapWidth val="57"/>
        <c:axId val="70511455"/>
        <c:axId val="70555103"/>
      </c:barChart>
      <c:catAx>
        <c:axId val="705114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0555103"/>
        <c:crosses val="autoZero"/>
        <c:auto val="1"/>
        <c:lblAlgn val="ctr"/>
        <c:lblOffset val="100"/>
        <c:noMultiLvlLbl val="0"/>
      </c:catAx>
      <c:valAx>
        <c:axId val="70555103"/>
        <c:scaling>
          <c:orientation val="minMax"/>
        </c:scaling>
        <c:delete val="1"/>
        <c:axPos val="b"/>
        <c:numFmt formatCode="0%" sourceLinked="1"/>
        <c:majorTickMark val="none"/>
        <c:minorTickMark val="none"/>
        <c:tickLblPos val="nextTo"/>
        <c:crossAx val="70511455"/>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6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spPr>
            <a:solidFill>
              <a:srgbClr val="0033BE"/>
            </a:solidFill>
          </c:spPr>
          <c:dPt>
            <c:idx val="0"/>
            <c:bubble3D val="0"/>
            <c:spPr>
              <a:solidFill>
                <a:srgbClr val="0033BE"/>
              </a:solidFill>
              <a:ln w="19050">
                <a:solidFill>
                  <a:schemeClr val="lt1"/>
                </a:solidFill>
              </a:ln>
              <a:effectLst/>
            </c:spPr>
            <c:extLst>
              <c:ext xmlns:c16="http://schemas.microsoft.com/office/drawing/2014/chart" uri="{C3380CC4-5D6E-409C-BE32-E72D297353CC}">
                <c16:uniqueId val="{00000001-2A93-457B-8AE9-ED67087D62E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A93-457B-8AE9-ED67087D62E5}"/>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extLst>
          </c:dLbls>
          <c:cat>
            <c:strRef>
              <c:f>Feuil1!$A$2:$A$3</c:f>
              <c:strCache>
                <c:ptCount val="2"/>
                <c:pt idx="0">
                  <c:v>Alone</c:v>
                </c:pt>
                <c:pt idx="1">
                  <c:v>Group</c:v>
                </c:pt>
              </c:strCache>
            </c:strRef>
          </c:cat>
          <c:val>
            <c:numRef>
              <c:f>Feuil1!$B$2:$B$3</c:f>
              <c:numCache>
                <c:formatCode>0%</c:formatCode>
                <c:ptCount val="2"/>
                <c:pt idx="0">
                  <c:v>0.37</c:v>
                </c:pt>
                <c:pt idx="1">
                  <c:v>0.63</c:v>
                </c:pt>
              </c:numCache>
            </c:numRef>
          </c:val>
          <c:extLst>
            <c:ext xmlns:c16="http://schemas.microsoft.com/office/drawing/2014/chart" uri="{C3380CC4-5D6E-409C-BE32-E72D297353CC}">
              <c16:uniqueId val="{00000004-2A93-457B-8AE9-ED67087D62E5}"/>
            </c:ext>
          </c:extLst>
        </c:ser>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vert="horz"/>
        <a:lstStyle/>
        <a:p>
          <a:pPr>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66911138211236"/>
          <c:y val="2.3881303488719322E-3"/>
          <c:w val="0.77173223836020632"/>
          <c:h val="0.93178957747101521"/>
        </c:manualLayout>
      </c:layout>
      <c:barChart>
        <c:barDir val="bar"/>
        <c:grouping val="clustered"/>
        <c:varyColors val="0"/>
        <c:ser>
          <c:idx val="0"/>
          <c:order val="0"/>
          <c:tx>
            <c:strRef>
              <c:f>Sheet1!$B$1</c:f>
              <c:strCache>
                <c:ptCount val="1"/>
                <c:pt idx="0">
                  <c:v>Series 1</c:v>
                </c:pt>
              </c:strCache>
            </c:strRef>
          </c:tx>
          <c:spPr>
            <a:solidFill>
              <a:srgbClr val="0039A6"/>
            </a:solidFill>
            <a:ln>
              <a:solidFill>
                <a:srgbClr val="0039A6"/>
              </a:solid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Cameroon</c:v>
                </c:pt>
                <c:pt idx="1">
                  <c:v>Niger</c:v>
                </c:pt>
                <c:pt idx="2">
                  <c:v>Nigeria</c:v>
                </c:pt>
              </c:strCache>
            </c:strRef>
          </c:cat>
          <c:val>
            <c:numRef>
              <c:f>Sheet1!$B$2:$B$4</c:f>
              <c:numCache>
                <c:formatCode>0.0%</c:formatCode>
                <c:ptCount val="3"/>
                <c:pt idx="0">
                  <c:v>3.0000000000000001E-3</c:v>
                </c:pt>
                <c:pt idx="1">
                  <c:v>0.20100000000000001</c:v>
                </c:pt>
                <c:pt idx="2">
                  <c:v>0.79600000000000004</c:v>
                </c:pt>
              </c:numCache>
            </c:numRef>
          </c:val>
          <c:extLst>
            <c:ext xmlns:c16="http://schemas.microsoft.com/office/drawing/2014/chart" uri="{C3380CC4-5D6E-409C-BE32-E72D297353CC}">
              <c16:uniqueId val="{00000000-D5CF-4877-B7BD-9265D13BB899}"/>
            </c:ext>
          </c:extLst>
        </c:ser>
        <c:dLbls>
          <c:showLegendKey val="0"/>
          <c:showVal val="0"/>
          <c:showCatName val="0"/>
          <c:showSerName val="0"/>
          <c:showPercent val="0"/>
          <c:showBubbleSize val="0"/>
        </c:dLbls>
        <c:gapWidth val="57"/>
        <c:axId val="70511455"/>
        <c:axId val="70555103"/>
      </c:barChart>
      <c:catAx>
        <c:axId val="705114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0555103"/>
        <c:crosses val="autoZero"/>
        <c:auto val="1"/>
        <c:lblAlgn val="ctr"/>
        <c:lblOffset val="100"/>
        <c:noMultiLvlLbl val="0"/>
      </c:catAx>
      <c:valAx>
        <c:axId val="70555103"/>
        <c:scaling>
          <c:orientation val="minMax"/>
        </c:scaling>
        <c:delete val="1"/>
        <c:axPos val="b"/>
        <c:numFmt formatCode="0.0%" sourceLinked="1"/>
        <c:majorTickMark val="none"/>
        <c:minorTickMark val="none"/>
        <c:tickLblPos val="nextTo"/>
        <c:crossAx val="70511455"/>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0.36345804953265026"/>
          <c:y val="5.4121527777777775E-2"/>
          <c:w val="0.63264375621152757"/>
          <c:h val="0.89175640153958502"/>
        </c:manualLayout>
      </c:layout>
      <c:barChart>
        <c:barDir val="bar"/>
        <c:grouping val="clustered"/>
        <c:varyColors val="0"/>
        <c:ser>
          <c:idx val="0"/>
          <c:order val="0"/>
          <c:tx>
            <c:strRef>
              <c:f>Sheet1!$B$1</c:f>
              <c:strCache>
                <c:ptCount val="1"/>
                <c:pt idx="0">
                  <c:v>Series 1</c:v>
                </c:pt>
              </c:strCache>
            </c:strRef>
          </c:tx>
          <c:spPr>
            <a:solidFill>
              <a:srgbClr val="5CB8B2"/>
            </a:solidFill>
            <a:ln>
              <a:noFill/>
            </a:ln>
            <a:effectLst/>
          </c:spPr>
          <c:invertIfNegative val="0"/>
          <c:dLbls>
            <c:spPr>
              <a:noFill/>
              <a:ln>
                <a:noFill/>
              </a:ln>
              <a:effectLst/>
            </c:spPr>
            <c:txPr>
              <a:bodyPr rot="0" spcFirstLastPara="1" vertOverflow="ellipsis" vert="horz" wrap="square" anchor="ctr" anchorCtr="1"/>
              <a:lstStyle/>
              <a:p>
                <a:pPr>
                  <a:defRPr sz="750" b="0" i="0" u="none" strike="noStrike" kern="1200" baseline="0">
                    <a:solidFill>
                      <a:schemeClr val="tx1">
                        <a:lumMod val="75000"/>
                        <a:lumOff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Sheet1!$A$2:$A$14</c:f>
              <c:strCache>
                <c:ptCount val="13"/>
                <c:pt idx="0">
                  <c:v>professional, scientific and technical activities</c:v>
                </c:pt>
                <c:pt idx="1">
                  <c:v>accomodation and food services activities</c:v>
                </c:pt>
                <c:pt idx="2">
                  <c:v>Auto mechanics </c:v>
                </c:pt>
                <c:pt idx="3">
                  <c:v>education</c:v>
                </c:pt>
                <c:pt idx="4">
                  <c:v>Religious event </c:v>
                </c:pt>
                <c:pt idx="5">
                  <c:v>fisheries</c:v>
                </c:pt>
                <c:pt idx="6">
                  <c:v>administative services</c:v>
                </c:pt>
                <c:pt idx="7">
                  <c:v>human, health and social work activities</c:v>
                </c:pt>
                <c:pt idx="8">
                  <c:v>construction</c:v>
                </c:pt>
                <c:pt idx="9">
                  <c:v>administative and support services</c:v>
                </c:pt>
                <c:pt idx="10">
                  <c:v>agricultural and forestery</c:v>
                </c:pt>
                <c:pt idx="11">
                  <c:v>other service activities</c:v>
                </c:pt>
                <c:pt idx="12">
                  <c:v>wholesale and retail trade</c:v>
                </c:pt>
              </c:strCache>
            </c:strRef>
          </c:cat>
          <c:val>
            <c:numRef>
              <c:f>Sheet1!$B$2:$B$14</c:f>
              <c:numCache>
                <c:formatCode>0%</c:formatCode>
                <c:ptCount val="13"/>
                <c:pt idx="0">
                  <c:v>0.02</c:v>
                </c:pt>
                <c:pt idx="1">
                  <c:v>0.02</c:v>
                </c:pt>
                <c:pt idx="2">
                  <c:v>0.02</c:v>
                </c:pt>
                <c:pt idx="3">
                  <c:v>0.02</c:v>
                </c:pt>
                <c:pt idx="4">
                  <c:v>0.02</c:v>
                </c:pt>
                <c:pt idx="5">
                  <c:v>0.03</c:v>
                </c:pt>
                <c:pt idx="6">
                  <c:v>0.05</c:v>
                </c:pt>
                <c:pt idx="7">
                  <c:v>0.05</c:v>
                </c:pt>
                <c:pt idx="8">
                  <c:v>7.0000000000000007E-2</c:v>
                </c:pt>
                <c:pt idx="9">
                  <c:v>7.0000000000000007E-2</c:v>
                </c:pt>
                <c:pt idx="10">
                  <c:v>0.1</c:v>
                </c:pt>
                <c:pt idx="11">
                  <c:v>0.16</c:v>
                </c:pt>
                <c:pt idx="12">
                  <c:v>0.37</c:v>
                </c:pt>
              </c:numCache>
            </c:numRef>
          </c:val>
          <c:extLst>
            <c:ext xmlns:c16="http://schemas.microsoft.com/office/drawing/2014/chart" uri="{C3380CC4-5D6E-409C-BE32-E72D297353CC}">
              <c16:uniqueId val="{00000000-34EA-4A4E-8F97-11553DA1C0A3}"/>
            </c:ext>
          </c:extLst>
        </c:ser>
        <c:dLbls>
          <c:showLegendKey val="0"/>
          <c:showVal val="0"/>
          <c:showCatName val="0"/>
          <c:showSerName val="0"/>
          <c:showPercent val="0"/>
          <c:showBubbleSize val="0"/>
        </c:dLbls>
        <c:gapWidth val="57"/>
        <c:axId val="70511455"/>
        <c:axId val="70555103"/>
      </c:barChart>
      <c:catAx>
        <c:axId val="705114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0555103"/>
        <c:crosses val="autoZero"/>
        <c:auto val="1"/>
        <c:lblAlgn val="ctr"/>
        <c:lblOffset val="100"/>
        <c:noMultiLvlLbl val="0"/>
      </c:catAx>
      <c:valAx>
        <c:axId val="70555103"/>
        <c:scaling>
          <c:orientation val="minMax"/>
        </c:scaling>
        <c:delete val="1"/>
        <c:axPos val="b"/>
        <c:numFmt formatCode="0%" sourceLinked="1"/>
        <c:majorTickMark val="none"/>
        <c:minorTickMark val="none"/>
        <c:tickLblPos val="nextTo"/>
        <c:crossAx val="70511455"/>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8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3243088742502275E-2"/>
          <c:y val="5.9470529622778302E-2"/>
          <c:w val="0.88608875150294841"/>
          <c:h val="0.51664836644186296"/>
        </c:manualLayout>
      </c:layout>
      <c:lineChart>
        <c:grouping val="standard"/>
        <c:varyColors val="0"/>
        <c:ser>
          <c:idx val="0"/>
          <c:order val="0"/>
          <c:tx>
            <c:strRef>
              <c:f>Sokoto!$K$83</c:f>
              <c:strCache>
                <c:ptCount val="1"/>
                <c:pt idx="0">
                  <c:v>Inflow</c:v>
                </c:pt>
              </c:strCache>
            </c:strRef>
          </c:tx>
          <c:spPr>
            <a:ln w="28575" cap="rnd">
              <a:solidFill>
                <a:schemeClr val="accent1"/>
              </a:solidFill>
              <a:round/>
            </a:ln>
            <a:effectLst/>
          </c:spPr>
          <c:marker>
            <c:symbol val="none"/>
          </c:marker>
          <c:cat>
            <c:numRef>
              <c:f>Sokoto!$J$84:$J$142</c:f>
              <c:numCache>
                <c:formatCode>yyyy\-mm\-dd</c:formatCode>
                <c:ptCount val="59"/>
                <c:pt idx="0">
                  <c:v>44621</c:v>
                </c:pt>
                <c:pt idx="1">
                  <c:v>44622</c:v>
                </c:pt>
                <c:pt idx="2">
                  <c:v>44623</c:v>
                </c:pt>
                <c:pt idx="3">
                  <c:v>44624</c:v>
                </c:pt>
                <c:pt idx="4">
                  <c:v>44625</c:v>
                </c:pt>
                <c:pt idx="5">
                  <c:v>44626</c:v>
                </c:pt>
                <c:pt idx="6">
                  <c:v>44627</c:v>
                </c:pt>
                <c:pt idx="7">
                  <c:v>44628</c:v>
                </c:pt>
                <c:pt idx="8">
                  <c:v>44629</c:v>
                </c:pt>
                <c:pt idx="9">
                  <c:v>44630</c:v>
                </c:pt>
                <c:pt idx="10">
                  <c:v>44631</c:v>
                </c:pt>
                <c:pt idx="11">
                  <c:v>44632</c:v>
                </c:pt>
                <c:pt idx="12">
                  <c:v>44633</c:v>
                </c:pt>
                <c:pt idx="13">
                  <c:v>44634</c:v>
                </c:pt>
                <c:pt idx="14">
                  <c:v>44635</c:v>
                </c:pt>
                <c:pt idx="15">
                  <c:v>44636</c:v>
                </c:pt>
                <c:pt idx="16">
                  <c:v>44637</c:v>
                </c:pt>
                <c:pt idx="17">
                  <c:v>44638</c:v>
                </c:pt>
                <c:pt idx="18">
                  <c:v>44639</c:v>
                </c:pt>
                <c:pt idx="19">
                  <c:v>44640</c:v>
                </c:pt>
                <c:pt idx="20">
                  <c:v>44641</c:v>
                </c:pt>
                <c:pt idx="21">
                  <c:v>44642</c:v>
                </c:pt>
                <c:pt idx="22">
                  <c:v>44643</c:v>
                </c:pt>
                <c:pt idx="23">
                  <c:v>44644</c:v>
                </c:pt>
                <c:pt idx="24">
                  <c:v>44645</c:v>
                </c:pt>
                <c:pt idx="25">
                  <c:v>44646</c:v>
                </c:pt>
                <c:pt idx="26">
                  <c:v>44647</c:v>
                </c:pt>
                <c:pt idx="27">
                  <c:v>44648</c:v>
                </c:pt>
                <c:pt idx="28">
                  <c:v>44649</c:v>
                </c:pt>
                <c:pt idx="29">
                  <c:v>44650</c:v>
                </c:pt>
                <c:pt idx="30">
                  <c:v>44651</c:v>
                </c:pt>
                <c:pt idx="31">
                  <c:v>44593</c:v>
                </c:pt>
                <c:pt idx="32">
                  <c:v>44594</c:v>
                </c:pt>
                <c:pt idx="33">
                  <c:v>44595</c:v>
                </c:pt>
                <c:pt idx="34">
                  <c:v>44596</c:v>
                </c:pt>
                <c:pt idx="35">
                  <c:v>44597</c:v>
                </c:pt>
                <c:pt idx="36">
                  <c:v>44598</c:v>
                </c:pt>
                <c:pt idx="37">
                  <c:v>44599</c:v>
                </c:pt>
                <c:pt idx="38">
                  <c:v>44600</c:v>
                </c:pt>
                <c:pt idx="39">
                  <c:v>44603</c:v>
                </c:pt>
                <c:pt idx="40">
                  <c:v>44604</c:v>
                </c:pt>
                <c:pt idx="41">
                  <c:v>44605</c:v>
                </c:pt>
                <c:pt idx="42">
                  <c:v>44606</c:v>
                </c:pt>
                <c:pt idx="43">
                  <c:v>44607</c:v>
                </c:pt>
                <c:pt idx="44">
                  <c:v>44601</c:v>
                </c:pt>
                <c:pt idx="45">
                  <c:v>44608</c:v>
                </c:pt>
                <c:pt idx="46">
                  <c:v>44609</c:v>
                </c:pt>
                <c:pt idx="47">
                  <c:v>44602</c:v>
                </c:pt>
                <c:pt idx="48">
                  <c:v>44610</c:v>
                </c:pt>
                <c:pt idx="49">
                  <c:v>44611</c:v>
                </c:pt>
                <c:pt idx="50">
                  <c:v>44612</c:v>
                </c:pt>
                <c:pt idx="51">
                  <c:v>44613</c:v>
                </c:pt>
                <c:pt idx="52">
                  <c:v>44614</c:v>
                </c:pt>
                <c:pt idx="53">
                  <c:v>44615</c:v>
                </c:pt>
                <c:pt idx="54">
                  <c:v>44616</c:v>
                </c:pt>
                <c:pt idx="55">
                  <c:v>44617</c:v>
                </c:pt>
                <c:pt idx="56">
                  <c:v>44618</c:v>
                </c:pt>
                <c:pt idx="57">
                  <c:v>44619</c:v>
                </c:pt>
                <c:pt idx="58">
                  <c:v>44620</c:v>
                </c:pt>
              </c:numCache>
            </c:numRef>
          </c:cat>
          <c:val>
            <c:numRef>
              <c:f>Sokoto!$K$84:$K$142</c:f>
              <c:numCache>
                <c:formatCode>General</c:formatCode>
                <c:ptCount val="59"/>
                <c:pt idx="0">
                  <c:v>105</c:v>
                </c:pt>
                <c:pt idx="1">
                  <c:v>140</c:v>
                </c:pt>
                <c:pt idx="2">
                  <c:v>127</c:v>
                </c:pt>
                <c:pt idx="3">
                  <c:v>90</c:v>
                </c:pt>
                <c:pt idx="4">
                  <c:v>94</c:v>
                </c:pt>
                <c:pt idx="5">
                  <c:v>166</c:v>
                </c:pt>
                <c:pt idx="6">
                  <c:v>105</c:v>
                </c:pt>
                <c:pt idx="7">
                  <c:v>120</c:v>
                </c:pt>
                <c:pt idx="8">
                  <c:v>139</c:v>
                </c:pt>
                <c:pt idx="9">
                  <c:v>140</c:v>
                </c:pt>
                <c:pt idx="10">
                  <c:v>92</c:v>
                </c:pt>
                <c:pt idx="11">
                  <c:v>132</c:v>
                </c:pt>
                <c:pt idx="12">
                  <c:v>142</c:v>
                </c:pt>
                <c:pt idx="13">
                  <c:v>75</c:v>
                </c:pt>
                <c:pt idx="14">
                  <c:v>113</c:v>
                </c:pt>
                <c:pt idx="15">
                  <c:v>139</c:v>
                </c:pt>
                <c:pt idx="16">
                  <c:v>176</c:v>
                </c:pt>
                <c:pt idx="17">
                  <c:v>100</c:v>
                </c:pt>
                <c:pt idx="18">
                  <c:v>103</c:v>
                </c:pt>
                <c:pt idx="19">
                  <c:v>202</c:v>
                </c:pt>
                <c:pt idx="20">
                  <c:v>98</c:v>
                </c:pt>
                <c:pt idx="21">
                  <c:v>129</c:v>
                </c:pt>
                <c:pt idx="22">
                  <c:v>135</c:v>
                </c:pt>
                <c:pt idx="23">
                  <c:v>146</c:v>
                </c:pt>
                <c:pt idx="24">
                  <c:v>121</c:v>
                </c:pt>
                <c:pt idx="25">
                  <c:v>129</c:v>
                </c:pt>
                <c:pt idx="26">
                  <c:v>154</c:v>
                </c:pt>
                <c:pt idx="27">
                  <c:v>87</c:v>
                </c:pt>
                <c:pt idx="28">
                  <c:v>113</c:v>
                </c:pt>
                <c:pt idx="29">
                  <c:v>217</c:v>
                </c:pt>
                <c:pt idx="30">
                  <c:v>223</c:v>
                </c:pt>
                <c:pt idx="31">
                  <c:v>99</c:v>
                </c:pt>
                <c:pt idx="32">
                  <c:v>111</c:v>
                </c:pt>
                <c:pt idx="33">
                  <c:v>134</c:v>
                </c:pt>
                <c:pt idx="34">
                  <c:v>101</c:v>
                </c:pt>
                <c:pt idx="35">
                  <c:v>94</c:v>
                </c:pt>
                <c:pt idx="36">
                  <c:v>150</c:v>
                </c:pt>
                <c:pt idx="37">
                  <c:v>121</c:v>
                </c:pt>
                <c:pt idx="38">
                  <c:v>108</c:v>
                </c:pt>
                <c:pt idx="39">
                  <c:v>69</c:v>
                </c:pt>
                <c:pt idx="40">
                  <c:v>98</c:v>
                </c:pt>
                <c:pt idx="41">
                  <c:v>154</c:v>
                </c:pt>
                <c:pt idx="42">
                  <c:v>107</c:v>
                </c:pt>
                <c:pt idx="43">
                  <c:v>103</c:v>
                </c:pt>
                <c:pt idx="44">
                  <c:v>104</c:v>
                </c:pt>
                <c:pt idx="45">
                  <c:v>110</c:v>
                </c:pt>
                <c:pt idx="46">
                  <c:v>140</c:v>
                </c:pt>
                <c:pt idx="47">
                  <c:v>52</c:v>
                </c:pt>
                <c:pt idx="48">
                  <c:v>88</c:v>
                </c:pt>
                <c:pt idx="49">
                  <c:v>56</c:v>
                </c:pt>
                <c:pt idx="50">
                  <c:v>120</c:v>
                </c:pt>
                <c:pt idx="51">
                  <c:v>122</c:v>
                </c:pt>
                <c:pt idx="52">
                  <c:v>84</c:v>
                </c:pt>
                <c:pt idx="53">
                  <c:v>142</c:v>
                </c:pt>
                <c:pt idx="54">
                  <c:v>144</c:v>
                </c:pt>
                <c:pt idx="55">
                  <c:v>89</c:v>
                </c:pt>
                <c:pt idx="56">
                  <c:v>109</c:v>
                </c:pt>
                <c:pt idx="57">
                  <c:v>154</c:v>
                </c:pt>
                <c:pt idx="58">
                  <c:v>79</c:v>
                </c:pt>
              </c:numCache>
            </c:numRef>
          </c:val>
          <c:smooth val="0"/>
          <c:extLst>
            <c:ext xmlns:c16="http://schemas.microsoft.com/office/drawing/2014/chart" uri="{C3380CC4-5D6E-409C-BE32-E72D297353CC}">
              <c16:uniqueId val="{00000000-0EB4-40C4-9767-94A12090A5A4}"/>
            </c:ext>
          </c:extLst>
        </c:ser>
        <c:ser>
          <c:idx val="1"/>
          <c:order val="1"/>
          <c:tx>
            <c:strRef>
              <c:f>Sokoto!$L$83</c:f>
              <c:strCache>
                <c:ptCount val="1"/>
                <c:pt idx="0">
                  <c:v>Outflow</c:v>
                </c:pt>
              </c:strCache>
            </c:strRef>
          </c:tx>
          <c:spPr>
            <a:ln w="28575" cap="rnd">
              <a:solidFill>
                <a:schemeClr val="accent2"/>
              </a:solidFill>
              <a:round/>
            </a:ln>
            <a:effectLst/>
          </c:spPr>
          <c:marker>
            <c:symbol val="none"/>
          </c:marker>
          <c:cat>
            <c:numRef>
              <c:f>Sokoto!$J$84:$J$142</c:f>
              <c:numCache>
                <c:formatCode>yyyy\-mm\-dd</c:formatCode>
                <c:ptCount val="59"/>
                <c:pt idx="0">
                  <c:v>44621</c:v>
                </c:pt>
                <c:pt idx="1">
                  <c:v>44622</c:v>
                </c:pt>
                <c:pt idx="2">
                  <c:v>44623</c:v>
                </c:pt>
                <c:pt idx="3">
                  <c:v>44624</c:v>
                </c:pt>
                <c:pt idx="4">
                  <c:v>44625</c:v>
                </c:pt>
                <c:pt idx="5">
                  <c:v>44626</c:v>
                </c:pt>
                <c:pt idx="6">
                  <c:v>44627</c:v>
                </c:pt>
                <c:pt idx="7">
                  <c:v>44628</c:v>
                </c:pt>
                <c:pt idx="8">
                  <c:v>44629</c:v>
                </c:pt>
                <c:pt idx="9">
                  <c:v>44630</c:v>
                </c:pt>
                <c:pt idx="10">
                  <c:v>44631</c:v>
                </c:pt>
                <c:pt idx="11">
                  <c:v>44632</c:v>
                </c:pt>
                <c:pt idx="12">
                  <c:v>44633</c:v>
                </c:pt>
                <c:pt idx="13">
                  <c:v>44634</c:v>
                </c:pt>
                <c:pt idx="14">
                  <c:v>44635</c:v>
                </c:pt>
                <c:pt idx="15">
                  <c:v>44636</c:v>
                </c:pt>
                <c:pt idx="16">
                  <c:v>44637</c:v>
                </c:pt>
                <c:pt idx="17">
                  <c:v>44638</c:v>
                </c:pt>
                <c:pt idx="18">
                  <c:v>44639</c:v>
                </c:pt>
                <c:pt idx="19">
                  <c:v>44640</c:v>
                </c:pt>
                <c:pt idx="20">
                  <c:v>44641</c:v>
                </c:pt>
                <c:pt idx="21">
                  <c:v>44642</c:v>
                </c:pt>
                <c:pt idx="22">
                  <c:v>44643</c:v>
                </c:pt>
                <c:pt idx="23">
                  <c:v>44644</c:v>
                </c:pt>
                <c:pt idx="24">
                  <c:v>44645</c:v>
                </c:pt>
                <c:pt idx="25">
                  <c:v>44646</c:v>
                </c:pt>
                <c:pt idx="26">
                  <c:v>44647</c:v>
                </c:pt>
                <c:pt idx="27">
                  <c:v>44648</c:v>
                </c:pt>
                <c:pt idx="28">
                  <c:v>44649</c:v>
                </c:pt>
                <c:pt idx="29">
                  <c:v>44650</c:v>
                </c:pt>
                <c:pt idx="30">
                  <c:v>44651</c:v>
                </c:pt>
                <c:pt idx="31">
                  <c:v>44593</c:v>
                </c:pt>
                <c:pt idx="32">
                  <c:v>44594</c:v>
                </c:pt>
                <c:pt idx="33">
                  <c:v>44595</c:v>
                </c:pt>
                <c:pt idx="34">
                  <c:v>44596</c:v>
                </c:pt>
                <c:pt idx="35">
                  <c:v>44597</c:v>
                </c:pt>
                <c:pt idx="36">
                  <c:v>44598</c:v>
                </c:pt>
                <c:pt idx="37">
                  <c:v>44599</c:v>
                </c:pt>
                <c:pt idx="38">
                  <c:v>44600</c:v>
                </c:pt>
                <c:pt idx="39">
                  <c:v>44603</c:v>
                </c:pt>
                <c:pt idx="40">
                  <c:v>44604</c:v>
                </c:pt>
                <c:pt idx="41">
                  <c:v>44605</c:v>
                </c:pt>
                <c:pt idx="42">
                  <c:v>44606</c:v>
                </c:pt>
                <c:pt idx="43">
                  <c:v>44607</c:v>
                </c:pt>
                <c:pt idx="44">
                  <c:v>44601</c:v>
                </c:pt>
                <c:pt idx="45">
                  <c:v>44608</c:v>
                </c:pt>
                <c:pt idx="46">
                  <c:v>44609</c:v>
                </c:pt>
                <c:pt idx="47">
                  <c:v>44602</c:v>
                </c:pt>
                <c:pt idx="48">
                  <c:v>44610</c:v>
                </c:pt>
                <c:pt idx="49">
                  <c:v>44611</c:v>
                </c:pt>
                <c:pt idx="50">
                  <c:v>44612</c:v>
                </c:pt>
                <c:pt idx="51">
                  <c:v>44613</c:v>
                </c:pt>
                <c:pt idx="52">
                  <c:v>44614</c:v>
                </c:pt>
                <c:pt idx="53">
                  <c:v>44615</c:v>
                </c:pt>
                <c:pt idx="54">
                  <c:v>44616</c:v>
                </c:pt>
                <c:pt idx="55">
                  <c:v>44617</c:v>
                </c:pt>
                <c:pt idx="56">
                  <c:v>44618</c:v>
                </c:pt>
                <c:pt idx="57">
                  <c:v>44619</c:v>
                </c:pt>
                <c:pt idx="58">
                  <c:v>44620</c:v>
                </c:pt>
              </c:numCache>
            </c:numRef>
          </c:cat>
          <c:val>
            <c:numRef>
              <c:f>Sokoto!$L$84:$L$142</c:f>
              <c:numCache>
                <c:formatCode>General</c:formatCode>
                <c:ptCount val="59"/>
                <c:pt idx="0">
                  <c:v>85</c:v>
                </c:pt>
                <c:pt idx="1">
                  <c:v>128</c:v>
                </c:pt>
                <c:pt idx="2">
                  <c:v>91</c:v>
                </c:pt>
                <c:pt idx="3">
                  <c:v>53</c:v>
                </c:pt>
                <c:pt idx="4">
                  <c:v>101</c:v>
                </c:pt>
                <c:pt idx="5">
                  <c:v>132</c:v>
                </c:pt>
                <c:pt idx="6">
                  <c:v>111</c:v>
                </c:pt>
                <c:pt idx="7">
                  <c:v>66</c:v>
                </c:pt>
                <c:pt idx="8">
                  <c:v>115</c:v>
                </c:pt>
                <c:pt idx="9">
                  <c:v>73</c:v>
                </c:pt>
                <c:pt idx="10">
                  <c:v>50</c:v>
                </c:pt>
                <c:pt idx="11">
                  <c:v>84</c:v>
                </c:pt>
                <c:pt idx="12">
                  <c:v>176</c:v>
                </c:pt>
                <c:pt idx="13">
                  <c:v>88</c:v>
                </c:pt>
                <c:pt idx="14">
                  <c:v>80</c:v>
                </c:pt>
                <c:pt idx="15">
                  <c:v>100</c:v>
                </c:pt>
                <c:pt idx="16">
                  <c:v>103</c:v>
                </c:pt>
                <c:pt idx="17">
                  <c:v>109</c:v>
                </c:pt>
                <c:pt idx="18">
                  <c:v>106</c:v>
                </c:pt>
                <c:pt idx="19">
                  <c:v>153</c:v>
                </c:pt>
                <c:pt idx="20">
                  <c:v>93</c:v>
                </c:pt>
                <c:pt idx="21">
                  <c:v>73</c:v>
                </c:pt>
                <c:pt idx="22">
                  <c:v>102</c:v>
                </c:pt>
                <c:pt idx="23">
                  <c:v>58</c:v>
                </c:pt>
                <c:pt idx="24">
                  <c:v>82</c:v>
                </c:pt>
                <c:pt idx="25">
                  <c:v>100</c:v>
                </c:pt>
                <c:pt idx="26">
                  <c:v>177</c:v>
                </c:pt>
                <c:pt idx="27">
                  <c:v>49</c:v>
                </c:pt>
                <c:pt idx="28">
                  <c:v>59</c:v>
                </c:pt>
                <c:pt idx="29">
                  <c:v>116</c:v>
                </c:pt>
                <c:pt idx="30">
                  <c:v>68</c:v>
                </c:pt>
                <c:pt idx="31">
                  <c:v>91</c:v>
                </c:pt>
                <c:pt idx="32">
                  <c:v>120</c:v>
                </c:pt>
                <c:pt idx="33">
                  <c:v>102</c:v>
                </c:pt>
                <c:pt idx="34">
                  <c:v>94</c:v>
                </c:pt>
                <c:pt idx="35">
                  <c:v>133</c:v>
                </c:pt>
                <c:pt idx="36">
                  <c:v>159</c:v>
                </c:pt>
                <c:pt idx="37">
                  <c:v>95</c:v>
                </c:pt>
                <c:pt idx="38">
                  <c:v>66</c:v>
                </c:pt>
                <c:pt idx="39">
                  <c:v>63</c:v>
                </c:pt>
                <c:pt idx="40">
                  <c:v>83</c:v>
                </c:pt>
                <c:pt idx="41">
                  <c:v>130</c:v>
                </c:pt>
                <c:pt idx="42">
                  <c:v>81</c:v>
                </c:pt>
                <c:pt idx="43">
                  <c:v>73</c:v>
                </c:pt>
                <c:pt idx="44">
                  <c:v>93</c:v>
                </c:pt>
                <c:pt idx="45">
                  <c:v>127</c:v>
                </c:pt>
                <c:pt idx="46">
                  <c:v>109</c:v>
                </c:pt>
                <c:pt idx="47">
                  <c:v>54</c:v>
                </c:pt>
                <c:pt idx="48">
                  <c:v>48</c:v>
                </c:pt>
                <c:pt idx="49">
                  <c:v>119</c:v>
                </c:pt>
                <c:pt idx="50">
                  <c:v>130</c:v>
                </c:pt>
                <c:pt idx="51">
                  <c:v>104</c:v>
                </c:pt>
                <c:pt idx="52">
                  <c:v>76</c:v>
                </c:pt>
                <c:pt idx="53">
                  <c:v>129</c:v>
                </c:pt>
                <c:pt idx="54">
                  <c:v>96</c:v>
                </c:pt>
                <c:pt idx="55">
                  <c:v>97</c:v>
                </c:pt>
                <c:pt idx="56">
                  <c:v>86</c:v>
                </c:pt>
                <c:pt idx="57">
                  <c:v>134</c:v>
                </c:pt>
                <c:pt idx="58">
                  <c:v>90</c:v>
                </c:pt>
              </c:numCache>
            </c:numRef>
          </c:val>
          <c:smooth val="0"/>
          <c:extLst>
            <c:ext xmlns:c16="http://schemas.microsoft.com/office/drawing/2014/chart" uri="{C3380CC4-5D6E-409C-BE32-E72D297353CC}">
              <c16:uniqueId val="{00000001-0EB4-40C4-9767-94A12090A5A4}"/>
            </c:ext>
          </c:extLst>
        </c:ser>
        <c:dLbls>
          <c:showLegendKey val="0"/>
          <c:showVal val="0"/>
          <c:showCatName val="0"/>
          <c:showSerName val="0"/>
          <c:showPercent val="0"/>
          <c:showBubbleSize val="0"/>
        </c:dLbls>
        <c:smooth val="0"/>
        <c:axId val="1553770832"/>
        <c:axId val="264140080"/>
      </c:lineChart>
      <c:dateAx>
        <c:axId val="1553770832"/>
        <c:scaling>
          <c:orientation val="minMax"/>
        </c:scaling>
        <c:delete val="0"/>
        <c:axPos val="b"/>
        <c:numFmt formatCode="d/m;@"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264140080"/>
        <c:crosses val="autoZero"/>
        <c:auto val="1"/>
        <c:lblOffset val="100"/>
        <c:baseTimeUnit val="days"/>
      </c:dateAx>
      <c:valAx>
        <c:axId val="264140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1553770832"/>
        <c:crosses val="autoZero"/>
        <c:crossBetween val="between"/>
        <c:majorUnit val="50"/>
        <c:minorUnit val="5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0" i="0" u="none" strike="noStrike" kern="1200" spc="0" baseline="0">
                <a:solidFill>
                  <a:schemeClr val="tx1">
                    <a:lumMod val="65000"/>
                    <a:lumOff val="35000"/>
                  </a:schemeClr>
                </a:solidFill>
                <a:latin typeface="Gill Sans Nova" panose="020B0602020104020203" pitchFamily="34" charset="0"/>
                <a:ea typeface="+mn-ea"/>
                <a:cs typeface="+mn-cs"/>
              </a:defRPr>
            </a:pPr>
            <a:r>
              <a:rPr lang="en-US" sz="900"/>
              <a:t>Outgoing flow</a:t>
            </a:r>
          </a:p>
        </c:rich>
      </c:tx>
      <c:layout>
        <c:manualLayout>
          <c:xMode val="edge"/>
          <c:yMode val="edge"/>
          <c:x val="0.64804855643044634"/>
          <c:y val="0.89351851851851849"/>
        </c:manualLayout>
      </c:layout>
      <c:overlay val="0"/>
      <c:spPr>
        <a:noFill/>
        <a:ln>
          <a:noFill/>
        </a:ln>
        <a:effectLst/>
      </c:spPr>
      <c:txPr>
        <a:bodyPr rot="0" spcFirstLastPara="1" vertOverflow="ellipsis" vert="horz" wrap="square" anchor="ctr" anchorCtr="1"/>
        <a:lstStyle/>
        <a:p>
          <a:pPr>
            <a:defRPr sz="900" b="0" i="0" u="none" strike="noStrike" kern="1200" spc="0" baseline="0">
              <a:solidFill>
                <a:schemeClr val="tx1">
                  <a:lumMod val="65000"/>
                  <a:lumOff val="35000"/>
                </a:schemeClr>
              </a:solidFill>
              <a:latin typeface="Gill Sans Nova" panose="020B0602020104020203" pitchFamily="34" charset="0"/>
              <a:ea typeface="+mn-ea"/>
              <a:cs typeface="+mn-cs"/>
            </a:defRPr>
          </a:pPr>
          <a:endParaRPr lang="en-US"/>
        </a:p>
      </c:txPr>
    </c:title>
    <c:autoTitleDeleted val="0"/>
    <c:plotArea>
      <c:layout>
        <c:manualLayout>
          <c:layoutTarget val="inner"/>
          <c:xMode val="edge"/>
          <c:yMode val="edge"/>
          <c:x val="3.0847820436979138E-2"/>
          <c:y val="4.8992997706887365E-2"/>
          <c:w val="0.93830435912604171"/>
          <c:h val="0.687303656069986"/>
        </c:manualLayout>
      </c:layout>
      <c:barChart>
        <c:barDir val="col"/>
        <c:grouping val="stacked"/>
        <c:varyColors val="0"/>
        <c:ser>
          <c:idx val="0"/>
          <c:order val="0"/>
          <c:spPr>
            <a:solidFill>
              <a:schemeClr val="accent1"/>
            </a:solidFill>
            <a:ln>
              <a:noFill/>
            </a:ln>
            <a:effectLst/>
          </c:spPr>
          <c:invertIfNegative val="0"/>
          <c:dPt>
            <c:idx val="0"/>
            <c:invertIfNegative val="0"/>
            <c:bubble3D val="0"/>
            <c:spPr>
              <a:solidFill>
                <a:srgbClr val="00339F"/>
              </a:solidFill>
              <a:ln>
                <a:noFill/>
              </a:ln>
              <a:effectLst/>
            </c:spPr>
            <c:extLst>
              <c:ext xmlns:c16="http://schemas.microsoft.com/office/drawing/2014/chart" uri="{C3380CC4-5D6E-409C-BE32-E72D297353CC}">
                <c16:uniqueId val="{00000001-DD0D-4A5B-9604-D20991112625}"/>
              </c:ext>
            </c:extLst>
          </c:dPt>
          <c:dPt>
            <c:idx val="1"/>
            <c:invertIfNegative val="0"/>
            <c:bubble3D val="0"/>
            <c:spPr>
              <a:solidFill>
                <a:srgbClr val="FC7400"/>
              </a:solidFill>
              <a:ln>
                <a:noFill/>
              </a:ln>
              <a:effectLst/>
            </c:spPr>
            <c:extLst>
              <c:ext xmlns:c16="http://schemas.microsoft.com/office/drawing/2014/chart" uri="{C3380CC4-5D6E-409C-BE32-E72D297353CC}">
                <c16:uniqueId val="{00000002-DD0D-4A5B-9604-D20991112625}"/>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Gill Sans Nova" panose="020B0602020104020203"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Sokoto!$C$121:$D$121</c:f>
              <c:numCache>
                <c:formatCode>0%</c:formatCode>
                <c:ptCount val="2"/>
                <c:pt idx="0">
                  <c:v>0.55176168624095823</c:v>
                </c:pt>
                <c:pt idx="1">
                  <c:v>0.44823831375904177</c:v>
                </c:pt>
              </c:numCache>
            </c:numRef>
          </c:val>
          <c:extLst>
            <c:ext xmlns:c16="http://schemas.microsoft.com/office/drawing/2014/chart" uri="{C3380CC4-5D6E-409C-BE32-E72D297353CC}">
              <c16:uniqueId val="{00000000-DD0D-4A5B-9604-D20991112625}"/>
            </c:ext>
          </c:extLst>
        </c:ser>
        <c:dLbls>
          <c:dLblPos val="inEnd"/>
          <c:showLegendKey val="0"/>
          <c:showVal val="1"/>
          <c:showCatName val="0"/>
          <c:showSerName val="0"/>
          <c:showPercent val="0"/>
          <c:showBubbleSize val="0"/>
        </c:dLbls>
        <c:gapWidth val="150"/>
        <c:overlap val="100"/>
        <c:axId val="1838022640"/>
        <c:axId val="1430744432"/>
      </c:barChart>
      <c:catAx>
        <c:axId val="1838022640"/>
        <c:scaling>
          <c:orientation val="minMax"/>
        </c:scaling>
        <c:delete val="1"/>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panose="020B0602020104020203" pitchFamily="34" charset="0"/>
                    <a:ea typeface="+mn-ea"/>
                    <a:cs typeface="+mn-cs"/>
                  </a:defRPr>
                </a:pPr>
                <a:r>
                  <a:rPr lang="en-US" sz="900"/>
                  <a:t>Incoming flow</a:t>
                </a:r>
              </a:p>
            </c:rich>
          </c:tx>
          <c:layout>
            <c:manualLayout>
              <c:xMode val="edge"/>
              <c:yMode val="edge"/>
              <c:x val="0.18004155730533683"/>
              <c:y val="0.8925692621755614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panose="020B0602020104020203" pitchFamily="34" charset="0"/>
                  <a:ea typeface="+mn-ea"/>
                  <a:cs typeface="+mn-cs"/>
                </a:defRPr>
              </a:pPr>
              <a:endParaRPr lang="en-US"/>
            </a:p>
          </c:txPr>
        </c:title>
        <c:majorTickMark val="none"/>
        <c:minorTickMark val="none"/>
        <c:tickLblPos val="nextTo"/>
        <c:crossAx val="1430744432"/>
        <c:crosses val="autoZero"/>
        <c:auto val="1"/>
        <c:lblAlgn val="ctr"/>
        <c:lblOffset val="100"/>
        <c:noMultiLvlLbl val="0"/>
      </c:catAx>
      <c:valAx>
        <c:axId val="1430744432"/>
        <c:scaling>
          <c:orientation val="minMax"/>
        </c:scaling>
        <c:delete val="1"/>
        <c:axPos val="l"/>
        <c:numFmt formatCode="0%" sourceLinked="1"/>
        <c:majorTickMark val="none"/>
        <c:minorTickMark val="none"/>
        <c:tickLblPos val="nextTo"/>
        <c:crossAx val="1838022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latin typeface="Gill Sans Nova" panose="020B0602020104020203" pitchFamily="34"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00" b="0" i="0" u="none" strike="noStrike" kern="1200" spc="0" baseline="0">
                <a:solidFill>
                  <a:schemeClr val="tx1">
                    <a:lumMod val="65000"/>
                    <a:lumOff val="35000"/>
                  </a:schemeClr>
                </a:solidFill>
                <a:latin typeface="Gill Sans Nova" panose="020B0602020104020203" pitchFamily="34" charset="0"/>
                <a:ea typeface="+mn-ea"/>
                <a:cs typeface="+mn-cs"/>
              </a:defRPr>
            </a:pPr>
            <a:r>
              <a:rPr lang="en-US" sz="900"/>
              <a:t>Outgoing flow</a:t>
            </a:r>
          </a:p>
        </c:rich>
      </c:tx>
      <c:layout>
        <c:manualLayout>
          <c:xMode val="edge"/>
          <c:yMode val="edge"/>
          <c:x val="0.64804855643044634"/>
          <c:y val="0.89351851851851849"/>
        </c:manualLayout>
      </c:layout>
      <c:overlay val="0"/>
      <c:spPr>
        <a:noFill/>
        <a:ln>
          <a:noFill/>
        </a:ln>
        <a:effectLst/>
      </c:spPr>
      <c:txPr>
        <a:bodyPr rot="0" spcFirstLastPara="1" vertOverflow="ellipsis" vert="horz" wrap="square" anchor="ctr" anchorCtr="1"/>
        <a:lstStyle/>
        <a:p>
          <a:pPr>
            <a:defRPr sz="900" b="0" i="0" u="none" strike="noStrike" kern="1200" spc="0" baseline="0">
              <a:solidFill>
                <a:schemeClr val="tx1">
                  <a:lumMod val="65000"/>
                  <a:lumOff val="35000"/>
                </a:schemeClr>
              </a:solidFill>
              <a:latin typeface="Gill Sans Nova" panose="020B0602020104020203" pitchFamily="34" charset="0"/>
              <a:ea typeface="+mn-ea"/>
              <a:cs typeface="+mn-cs"/>
            </a:defRPr>
          </a:pPr>
          <a:endParaRPr lang="en-US"/>
        </a:p>
      </c:txPr>
    </c:title>
    <c:autoTitleDeleted val="0"/>
    <c:plotArea>
      <c:layout>
        <c:manualLayout>
          <c:layoutTarget val="inner"/>
          <c:xMode val="edge"/>
          <c:yMode val="edge"/>
          <c:x val="3.1289349660834201E-2"/>
          <c:y val="3.9232863574852082E-2"/>
          <c:w val="0.93742130067833163"/>
          <c:h val="0.69706764045686365"/>
        </c:manualLayout>
      </c:layout>
      <c:barChart>
        <c:barDir val="col"/>
        <c:grouping val="stacked"/>
        <c:varyColors val="0"/>
        <c:ser>
          <c:idx val="0"/>
          <c:order val="0"/>
          <c:spPr>
            <a:solidFill>
              <a:schemeClr val="accent1"/>
            </a:solidFill>
            <a:ln>
              <a:noFill/>
            </a:ln>
            <a:effectLst/>
          </c:spPr>
          <c:invertIfNegative val="0"/>
          <c:dPt>
            <c:idx val="0"/>
            <c:invertIfNegative val="0"/>
            <c:bubble3D val="0"/>
            <c:spPr>
              <a:solidFill>
                <a:srgbClr val="0039A0"/>
              </a:solidFill>
              <a:ln>
                <a:noFill/>
              </a:ln>
              <a:effectLst/>
            </c:spPr>
            <c:extLst>
              <c:ext xmlns:c16="http://schemas.microsoft.com/office/drawing/2014/chart" uri="{C3380CC4-5D6E-409C-BE32-E72D297353CC}">
                <c16:uniqueId val="{00000002-EB93-4EB2-9E43-B626E87DF408}"/>
              </c:ext>
            </c:extLst>
          </c:dPt>
          <c:dPt>
            <c:idx val="1"/>
            <c:invertIfNegative val="0"/>
            <c:bubble3D val="0"/>
            <c:spPr>
              <a:solidFill>
                <a:srgbClr val="FC7400"/>
              </a:solidFill>
              <a:ln>
                <a:noFill/>
              </a:ln>
              <a:effectLst/>
            </c:spPr>
            <c:extLst>
              <c:ext xmlns:c16="http://schemas.microsoft.com/office/drawing/2014/chart" uri="{C3380CC4-5D6E-409C-BE32-E72D297353CC}">
                <c16:uniqueId val="{00000001-EB93-4EB2-9E43-B626E87DF408}"/>
              </c:ext>
            </c:extLst>
          </c:dPt>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Gill Sans Nova" panose="020B0602020104020203"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Kano!$C$121:$D$121</c:f>
              <c:numCache>
                <c:formatCode>0%</c:formatCode>
                <c:ptCount val="2"/>
                <c:pt idx="0">
                  <c:v>0.26695568055605318</c:v>
                </c:pt>
                <c:pt idx="1">
                  <c:v>0.73304431944394688</c:v>
                </c:pt>
              </c:numCache>
            </c:numRef>
          </c:val>
          <c:extLst>
            <c:ext xmlns:c16="http://schemas.microsoft.com/office/drawing/2014/chart" uri="{C3380CC4-5D6E-409C-BE32-E72D297353CC}">
              <c16:uniqueId val="{00000000-EB93-4EB2-9E43-B626E87DF408}"/>
            </c:ext>
          </c:extLst>
        </c:ser>
        <c:dLbls>
          <c:dLblPos val="inEnd"/>
          <c:showLegendKey val="0"/>
          <c:showVal val="1"/>
          <c:showCatName val="0"/>
          <c:showSerName val="0"/>
          <c:showPercent val="0"/>
          <c:showBubbleSize val="0"/>
        </c:dLbls>
        <c:gapWidth val="150"/>
        <c:overlap val="100"/>
        <c:axId val="1838022640"/>
        <c:axId val="1430744432"/>
      </c:barChart>
      <c:catAx>
        <c:axId val="1838022640"/>
        <c:scaling>
          <c:orientation val="minMax"/>
        </c:scaling>
        <c:delete val="1"/>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panose="020B0602020104020203" pitchFamily="34" charset="0"/>
                    <a:ea typeface="+mn-ea"/>
                    <a:cs typeface="+mn-cs"/>
                  </a:defRPr>
                </a:pPr>
                <a:r>
                  <a:rPr lang="en-US" sz="900"/>
                  <a:t>Incoming flow</a:t>
                </a:r>
              </a:p>
            </c:rich>
          </c:tx>
          <c:layout>
            <c:manualLayout>
              <c:xMode val="edge"/>
              <c:yMode val="edge"/>
              <c:x val="0.18004155730533683"/>
              <c:y val="0.8925692621755614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panose="020B0602020104020203" pitchFamily="34" charset="0"/>
                  <a:ea typeface="+mn-ea"/>
                  <a:cs typeface="+mn-cs"/>
                </a:defRPr>
              </a:pPr>
              <a:endParaRPr lang="en-US"/>
            </a:p>
          </c:txPr>
        </c:title>
        <c:majorTickMark val="none"/>
        <c:minorTickMark val="none"/>
        <c:tickLblPos val="nextTo"/>
        <c:crossAx val="1430744432"/>
        <c:crosses val="autoZero"/>
        <c:auto val="1"/>
        <c:lblAlgn val="ctr"/>
        <c:lblOffset val="100"/>
        <c:noMultiLvlLbl val="0"/>
      </c:catAx>
      <c:valAx>
        <c:axId val="1430744432"/>
        <c:scaling>
          <c:orientation val="minMax"/>
        </c:scaling>
        <c:delete val="1"/>
        <c:axPos val="l"/>
        <c:numFmt formatCode="0%" sourceLinked="1"/>
        <c:majorTickMark val="none"/>
        <c:minorTickMark val="none"/>
        <c:tickLblPos val="nextTo"/>
        <c:crossAx val="1838022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latin typeface="Gill Sans Nova" panose="020B0602020104020203" pitchFamily="34" charset="0"/>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183474399413078E-2"/>
          <c:y val="7.7686957972613754E-2"/>
          <c:w val="0.85412523068658297"/>
          <c:h val="0.50822876731548794"/>
        </c:manualLayout>
      </c:layout>
      <c:lineChart>
        <c:grouping val="standard"/>
        <c:varyColors val="0"/>
        <c:ser>
          <c:idx val="0"/>
          <c:order val="0"/>
          <c:tx>
            <c:strRef>
              <c:f>Kano!$L$74</c:f>
              <c:strCache>
                <c:ptCount val="1"/>
                <c:pt idx="0">
                  <c:v>Inflow</c:v>
                </c:pt>
              </c:strCache>
            </c:strRef>
          </c:tx>
          <c:spPr>
            <a:ln w="28575" cap="rnd">
              <a:solidFill>
                <a:schemeClr val="accent1"/>
              </a:solidFill>
              <a:round/>
            </a:ln>
            <a:effectLst/>
          </c:spPr>
          <c:marker>
            <c:symbol val="none"/>
          </c:marker>
          <c:cat>
            <c:numRef>
              <c:f>Kano!$K$75:$K$133</c:f>
              <c:numCache>
                <c:formatCode>yyyy\-mm\-dd</c:formatCode>
                <c:ptCount val="59"/>
                <c:pt idx="0">
                  <c:v>44593</c:v>
                </c:pt>
                <c:pt idx="1">
                  <c:v>44594</c:v>
                </c:pt>
                <c:pt idx="2">
                  <c:v>44595</c:v>
                </c:pt>
                <c:pt idx="3">
                  <c:v>44596</c:v>
                </c:pt>
                <c:pt idx="4">
                  <c:v>44597</c:v>
                </c:pt>
                <c:pt idx="5">
                  <c:v>44598</c:v>
                </c:pt>
                <c:pt idx="6">
                  <c:v>44599</c:v>
                </c:pt>
                <c:pt idx="7">
                  <c:v>44600</c:v>
                </c:pt>
                <c:pt idx="8">
                  <c:v>44601</c:v>
                </c:pt>
                <c:pt idx="9">
                  <c:v>44602</c:v>
                </c:pt>
                <c:pt idx="10">
                  <c:v>44603</c:v>
                </c:pt>
                <c:pt idx="11">
                  <c:v>44604</c:v>
                </c:pt>
                <c:pt idx="12">
                  <c:v>44605</c:v>
                </c:pt>
                <c:pt idx="13">
                  <c:v>44606</c:v>
                </c:pt>
                <c:pt idx="14">
                  <c:v>44607</c:v>
                </c:pt>
                <c:pt idx="15">
                  <c:v>44608</c:v>
                </c:pt>
                <c:pt idx="16">
                  <c:v>44609</c:v>
                </c:pt>
                <c:pt idx="17">
                  <c:v>44610</c:v>
                </c:pt>
                <c:pt idx="18">
                  <c:v>44611</c:v>
                </c:pt>
                <c:pt idx="19">
                  <c:v>44612</c:v>
                </c:pt>
                <c:pt idx="20">
                  <c:v>44613</c:v>
                </c:pt>
                <c:pt idx="21">
                  <c:v>44614</c:v>
                </c:pt>
                <c:pt idx="22">
                  <c:v>44615</c:v>
                </c:pt>
                <c:pt idx="23">
                  <c:v>44616</c:v>
                </c:pt>
                <c:pt idx="24">
                  <c:v>44617</c:v>
                </c:pt>
                <c:pt idx="25">
                  <c:v>44618</c:v>
                </c:pt>
                <c:pt idx="26">
                  <c:v>44619</c:v>
                </c:pt>
                <c:pt idx="27">
                  <c:v>44620</c:v>
                </c:pt>
                <c:pt idx="28">
                  <c:v>44621</c:v>
                </c:pt>
                <c:pt idx="29">
                  <c:v>44622</c:v>
                </c:pt>
                <c:pt idx="30">
                  <c:v>44623</c:v>
                </c:pt>
                <c:pt idx="31">
                  <c:v>44624</c:v>
                </c:pt>
                <c:pt idx="32">
                  <c:v>44625</c:v>
                </c:pt>
                <c:pt idx="33">
                  <c:v>44626</c:v>
                </c:pt>
                <c:pt idx="34">
                  <c:v>44627</c:v>
                </c:pt>
                <c:pt idx="35">
                  <c:v>44628</c:v>
                </c:pt>
                <c:pt idx="36">
                  <c:v>44629</c:v>
                </c:pt>
                <c:pt idx="37">
                  <c:v>44630</c:v>
                </c:pt>
                <c:pt idx="38">
                  <c:v>44631</c:v>
                </c:pt>
                <c:pt idx="39">
                  <c:v>44632</c:v>
                </c:pt>
                <c:pt idx="40">
                  <c:v>44633</c:v>
                </c:pt>
                <c:pt idx="41">
                  <c:v>44634</c:v>
                </c:pt>
                <c:pt idx="42">
                  <c:v>44635</c:v>
                </c:pt>
                <c:pt idx="43">
                  <c:v>44636</c:v>
                </c:pt>
                <c:pt idx="44">
                  <c:v>44637</c:v>
                </c:pt>
                <c:pt idx="45">
                  <c:v>44638</c:v>
                </c:pt>
                <c:pt idx="46">
                  <c:v>44639</c:v>
                </c:pt>
                <c:pt idx="47">
                  <c:v>44640</c:v>
                </c:pt>
                <c:pt idx="48">
                  <c:v>44641</c:v>
                </c:pt>
                <c:pt idx="49">
                  <c:v>44642</c:v>
                </c:pt>
                <c:pt idx="50">
                  <c:v>44643</c:v>
                </c:pt>
                <c:pt idx="51">
                  <c:v>44644</c:v>
                </c:pt>
                <c:pt idx="52">
                  <c:v>44645</c:v>
                </c:pt>
                <c:pt idx="53">
                  <c:v>44646</c:v>
                </c:pt>
                <c:pt idx="54">
                  <c:v>44647</c:v>
                </c:pt>
                <c:pt idx="55">
                  <c:v>44648</c:v>
                </c:pt>
                <c:pt idx="56">
                  <c:v>44649</c:v>
                </c:pt>
                <c:pt idx="57">
                  <c:v>44650</c:v>
                </c:pt>
                <c:pt idx="58">
                  <c:v>44651</c:v>
                </c:pt>
              </c:numCache>
            </c:numRef>
          </c:cat>
          <c:val>
            <c:numRef>
              <c:f>Kano!$L$75:$L$133</c:f>
              <c:numCache>
                <c:formatCode>General</c:formatCode>
                <c:ptCount val="59"/>
                <c:pt idx="0">
                  <c:v>340</c:v>
                </c:pt>
                <c:pt idx="1">
                  <c:v>293</c:v>
                </c:pt>
                <c:pt idx="2">
                  <c:v>305</c:v>
                </c:pt>
                <c:pt idx="3">
                  <c:v>324</c:v>
                </c:pt>
                <c:pt idx="4">
                  <c:v>292</c:v>
                </c:pt>
                <c:pt idx="5">
                  <c:v>310</c:v>
                </c:pt>
                <c:pt idx="6">
                  <c:v>309</c:v>
                </c:pt>
                <c:pt idx="7">
                  <c:v>270</c:v>
                </c:pt>
                <c:pt idx="8">
                  <c:v>315</c:v>
                </c:pt>
                <c:pt idx="9">
                  <c:v>305</c:v>
                </c:pt>
                <c:pt idx="10">
                  <c:v>242</c:v>
                </c:pt>
                <c:pt idx="11">
                  <c:v>246</c:v>
                </c:pt>
                <c:pt idx="12">
                  <c:v>300</c:v>
                </c:pt>
                <c:pt idx="13">
                  <c:v>262</c:v>
                </c:pt>
                <c:pt idx="14">
                  <c:v>253</c:v>
                </c:pt>
                <c:pt idx="15">
                  <c:v>219</c:v>
                </c:pt>
                <c:pt idx="16">
                  <c:v>245</c:v>
                </c:pt>
                <c:pt idx="17">
                  <c:v>205</c:v>
                </c:pt>
                <c:pt idx="18">
                  <c:v>261</c:v>
                </c:pt>
                <c:pt idx="19">
                  <c:v>223</c:v>
                </c:pt>
                <c:pt idx="20">
                  <c:v>307</c:v>
                </c:pt>
                <c:pt idx="21">
                  <c:v>313</c:v>
                </c:pt>
                <c:pt idx="22">
                  <c:v>262</c:v>
                </c:pt>
                <c:pt idx="23">
                  <c:v>298</c:v>
                </c:pt>
                <c:pt idx="24">
                  <c:v>306</c:v>
                </c:pt>
                <c:pt idx="25">
                  <c:v>228</c:v>
                </c:pt>
                <c:pt idx="26">
                  <c:v>219</c:v>
                </c:pt>
                <c:pt idx="27">
                  <c:v>327</c:v>
                </c:pt>
                <c:pt idx="28">
                  <c:v>251</c:v>
                </c:pt>
                <c:pt idx="29">
                  <c:v>215</c:v>
                </c:pt>
                <c:pt idx="30">
                  <c:v>89</c:v>
                </c:pt>
                <c:pt idx="31">
                  <c:v>120</c:v>
                </c:pt>
                <c:pt idx="32">
                  <c:v>222</c:v>
                </c:pt>
                <c:pt idx="33">
                  <c:v>262</c:v>
                </c:pt>
                <c:pt idx="34">
                  <c:v>262</c:v>
                </c:pt>
                <c:pt idx="35">
                  <c:v>287</c:v>
                </c:pt>
                <c:pt idx="36">
                  <c:v>204</c:v>
                </c:pt>
                <c:pt idx="37">
                  <c:v>165</c:v>
                </c:pt>
                <c:pt idx="38">
                  <c:v>198</c:v>
                </c:pt>
                <c:pt idx="39">
                  <c:v>276</c:v>
                </c:pt>
                <c:pt idx="40">
                  <c:v>262</c:v>
                </c:pt>
                <c:pt idx="41">
                  <c:v>267</c:v>
                </c:pt>
                <c:pt idx="42">
                  <c:v>174</c:v>
                </c:pt>
                <c:pt idx="43">
                  <c:v>264</c:v>
                </c:pt>
                <c:pt idx="44">
                  <c:v>225</c:v>
                </c:pt>
                <c:pt idx="45">
                  <c:v>263</c:v>
                </c:pt>
                <c:pt idx="46">
                  <c:v>233</c:v>
                </c:pt>
                <c:pt idx="47">
                  <c:v>287</c:v>
                </c:pt>
                <c:pt idx="48">
                  <c:v>266</c:v>
                </c:pt>
                <c:pt idx="49">
                  <c:v>257</c:v>
                </c:pt>
                <c:pt idx="50">
                  <c:v>120</c:v>
                </c:pt>
                <c:pt idx="51">
                  <c:v>192</c:v>
                </c:pt>
                <c:pt idx="52">
                  <c:v>262</c:v>
                </c:pt>
                <c:pt idx="53">
                  <c:v>299</c:v>
                </c:pt>
                <c:pt idx="54">
                  <c:v>250</c:v>
                </c:pt>
                <c:pt idx="55">
                  <c:v>276</c:v>
                </c:pt>
                <c:pt idx="56">
                  <c:v>208</c:v>
                </c:pt>
                <c:pt idx="57">
                  <c:v>257</c:v>
                </c:pt>
                <c:pt idx="58">
                  <c:v>210</c:v>
                </c:pt>
              </c:numCache>
            </c:numRef>
          </c:val>
          <c:smooth val="0"/>
          <c:extLst>
            <c:ext xmlns:c16="http://schemas.microsoft.com/office/drawing/2014/chart" uri="{C3380CC4-5D6E-409C-BE32-E72D297353CC}">
              <c16:uniqueId val="{00000000-00E8-4600-ABB5-8DE0D3C888E7}"/>
            </c:ext>
          </c:extLst>
        </c:ser>
        <c:ser>
          <c:idx val="1"/>
          <c:order val="1"/>
          <c:tx>
            <c:strRef>
              <c:f>Kano!$M$74</c:f>
              <c:strCache>
                <c:ptCount val="1"/>
                <c:pt idx="0">
                  <c:v>Outflow</c:v>
                </c:pt>
              </c:strCache>
            </c:strRef>
          </c:tx>
          <c:spPr>
            <a:ln w="28575" cap="rnd">
              <a:solidFill>
                <a:schemeClr val="accent2"/>
              </a:solidFill>
              <a:round/>
            </a:ln>
            <a:effectLst/>
          </c:spPr>
          <c:marker>
            <c:symbol val="none"/>
          </c:marker>
          <c:cat>
            <c:numRef>
              <c:f>Kano!$K$75:$K$133</c:f>
              <c:numCache>
                <c:formatCode>yyyy\-mm\-dd</c:formatCode>
                <c:ptCount val="59"/>
                <c:pt idx="0">
                  <c:v>44593</c:v>
                </c:pt>
                <c:pt idx="1">
                  <c:v>44594</c:v>
                </c:pt>
                <c:pt idx="2">
                  <c:v>44595</c:v>
                </c:pt>
                <c:pt idx="3">
                  <c:v>44596</c:v>
                </c:pt>
                <c:pt idx="4">
                  <c:v>44597</c:v>
                </c:pt>
                <c:pt idx="5">
                  <c:v>44598</c:v>
                </c:pt>
                <c:pt idx="6">
                  <c:v>44599</c:v>
                </c:pt>
                <c:pt idx="7">
                  <c:v>44600</c:v>
                </c:pt>
                <c:pt idx="8">
                  <c:v>44601</c:v>
                </c:pt>
                <c:pt idx="9">
                  <c:v>44602</c:v>
                </c:pt>
                <c:pt idx="10">
                  <c:v>44603</c:v>
                </c:pt>
                <c:pt idx="11">
                  <c:v>44604</c:v>
                </c:pt>
                <c:pt idx="12">
                  <c:v>44605</c:v>
                </c:pt>
                <c:pt idx="13">
                  <c:v>44606</c:v>
                </c:pt>
                <c:pt idx="14">
                  <c:v>44607</c:v>
                </c:pt>
                <c:pt idx="15">
                  <c:v>44608</c:v>
                </c:pt>
                <c:pt idx="16">
                  <c:v>44609</c:v>
                </c:pt>
                <c:pt idx="17">
                  <c:v>44610</c:v>
                </c:pt>
                <c:pt idx="18">
                  <c:v>44611</c:v>
                </c:pt>
                <c:pt idx="19">
                  <c:v>44612</c:v>
                </c:pt>
                <c:pt idx="20">
                  <c:v>44613</c:v>
                </c:pt>
                <c:pt idx="21">
                  <c:v>44614</c:v>
                </c:pt>
                <c:pt idx="22">
                  <c:v>44615</c:v>
                </c:pt>
                <c:pt idx="23">
                  <c:v>44616</c:v>
                </c:pt>
                <c:pt idx="24">
                  <c:v>44617</c:v>
                </c:pt>
                <c:pt idx="25">
                  <c:v>44618</c:v>
                </c:pt>
                <c:pt idx="26">
                  <c:v>44619</c:v>
                </c:pt>
                <c:pt idx="27">
                  <c:v>44620</c:v>
                </c:pt>
                <c:pt idx="28">
                  <c:v>44621</c:v>
                </c:pt>
                <c:pt idx="29">
                  <c:v>44622</c:v>
                </c:pt>
                <c:pt idx="30">
                  <c:v>44623</c:v>
                </c:pt>
                <c:pt idx="31">
                  <c:v>44624</c:v>
                </c:pt>
                <c:pt idx="32">
                  <c:v>44625</c:v>
                </c:pt>
                <c:pt idx="33">
                  <c:v>44626</c:v>
                </c:pt>
                <c:pt idx="34">
                  <c:v>44627</c:v>
                </c:pt>
                <c:pt idx="35">
                  <c:v>44628</c:v>
                </c:pt>
                <c:pt idx="36">
                  <c:v>44629</c:v>
                </c:pt>
                <c:pt idx="37">
                  <c:v>44630</c:v>
                </c:pt>
                <c:pt idx="38">
                  <c:v>44631</c:v>
                </c:pt>
                <c:pt idx="39">
                  <c:v>44632</c:v>
                </c:pt>
                <c:pt idx="40">
                  <c:v>44633</c:v>
                </c:pt>
                <c:pt idx="41">
                  <c:v>44634</c:v>
                </c:pt>
                <c:pt idx="42">
                  <c:v>44635</c:v>
                </c:pt>
                <c:pt idx="43">
                  <c:v>44636</c:v>
                </c:pt>
                <c:pt idx="44">
                  <c:v>44637</c:v>
                </c:pt>
                <c:pt idx="45">
                  <c:v>44638</c:v>
                </c:pt>
                <c:pt idx="46">
                  <c:v>44639</c:v>
                </c:pt>
                <c:pt idx="47">
                  <c:v>44640</c:v>
                </c:pt>
                <c:pt idx="48">
                  <c:v>44641</c:v>
                </c:pt>
                <c:pt idx="49">
                  <c:v>44642</c:v>
                </c:pt>
                <c:pt idx="50">
                  <c:v>44643</c:v>
                </c:pt>
                <c:pt idx="51">
                  <c:v>44644</c:v>
                </c:pt>
                <c:pt idx="52">
                  <c:v>44645</c:v>
                </c:pt>
                <c:pt idx="53">
                  <c:v>44646</c:v>
                </c:pt>
                <c:pt idx="54">
                  <c:v>44647</c:v>
                </c:pt>
                <c:pt idx="55">
                  <c:v>44648</c:v>
                </c:pt>
                <c:pt idx="56">
                  <c:v>44649</c:v>
                </c:pt>
                <c:pt idx="57">
                  <c:v>44650</c:v>
                </c:pt>
                <c:pt idx="58">
                  <c:v>44651</c:v>
                </c:pt>
              </c:numCache>
            </c:numRef>
          </c:cat>
          <c:val>
            <c:numRef>
              <c:f>Kano!$M$75:$M$133</c:f>
              <c:numCache>
                <c:formatCode>General</c:formatCode>
                <c:ptCount val="59"/>
                <c:pt idx="0">
                  <c:v>726</c:v>
                </c:pt>
                <c:pt idx="1">
                  <c:v>626</c:v>
                </c:pt>
                <c:pt idx="2">
                  <c:v>633</c:v>
                </c:pt>
                <c:pt idx="3">
                  <c:v>564</c:v>
                </c:pt>
                <c:pt idx="4">
                  <c:v>641</c:v>
                </c:pt>
                <c:pt idx="5">
                  <c:v>565</c:v>
                </c:pt>
                <c:pt idx="6">
                  <c:v>593</c:v>
                </c:pt>
                <c:pt idx="7">
                  <c:v>473</c:v>
                </c:pt>
                <c:pt idx="8">
                  <c:v>641</c:v>
                </c:pt>
                <c:pt idx="9">
                  <c:v>642</c:v>
                </c:pt>
                <c:pt idx="10">
                  <c:v>661</c:v>
                </c:pt>
                <c:pt idx="11">
                  <c:v>618</c:v>
                </c:pt>
                <c:pt idx="12">
                  <c:v>645</c:v>
                </c:pt>
                <c:pt idx="13">
                  <c:v>680</c:v>
                </c:pt>
                <c:pt idx="14">
                  <c:v>619</c:v>
                </c:pt>
                <c:pt idx="15">
                  <c:v>629</c:v>
                </c:pt>
                <c:pt idx="16">
                  <c:v>753</c:v>
                </c:pt>
                <c:pt idx="17">
                  <c:v>516</c:v>
                </c:pt>
                <c:pt idx="18">
                  <c:v>764</c:v>
                </c:pt>
                <c:pt idx="19">
                  <c:v>673</c:v>
                </c:pt>
                <c:pt idx="20">
                  <c:v>786</c:v>
                </c:pt>
                <c:pt idx="21">
                  <c:v>760</c:v>
                </c:pt>
                <c:pt idx="22">
                  <c:v>713</c:v>
                </c:pt>
                <c:pt idx="23">
                  <c:v>667</c:v>
                </c:pt>
                <c:pt idx="24">
                  <c:v>671</c:v>
                </c:pt>
                <c:pt idx="25">
                  <c:v>701</c:v>
                </c:pt>
                <c:pt idx="26">
                  <c:v>539</c:v>
                </c:pt>
                <c:pt idx="27">
                  <c:v>777</c:v>
                </c:pt>
                <c:pt idx="28">
                  <c:v>687</c:v>
                </c:pt>
                <c:pt idx="29">
                  <c:v>604</c:v>
                </c:pt>
                <c:pt idx="30">
                  <c:v>413</c:v>
                </c:pt>
                <c:pt idx="31">
                  <c:v>377</c:v>
                </c:pt>
                <c:pt idx="32">
                  <c:v>595</c:v>
                </c:pt>
                <c:pt idx="33">
                  <c:v>786</c:v>
                </c:pt>
                <c:pt idx="34">
                  <c:v>845</c:v>
                </c:pt>
                <c:pt idx="35">
                  <c:v>622</c:v>
                </c:pt>
                <c:pt idx="36">
                  <c:v>574</c:v>
                </c:pt>
                <c:pt idx="37">
                  <c:v>615</c:v>
                </c:pt>
                <c:pt idx="38">
                  <c:v>489</c:v>
                </c:pt>
                <c:pt idx="39">
                  <c:v>905</c:v>
                </c:pt>
                <c:pt idx="40">
                  <c:v>986</c:v>
                </c:pt>
                <c:pt idx="41">
                  <c:v>841</c:v>
                </c:pt>
                <c:pt idx="42">
                  <c:v>798</c:v>
                </c:pt>
                <c:pt idx="43">
                  <c:v>826</c:v>
                </c:pt>
                <c:pt idx="44">
                  <c:v>773</c:v>
                </c:pt>
                <c:pt idx="45">
                  <c:v>851</c:v>
                </c:pt>
                <c:pt idx="46">
                  <c:v>900</c:v>
                </c:pt>
                <c:pt idx="47">
                  <c:v>884</c:v>
                </c:pt>
                <c:pt idx="48">
                  <c:v>836</c:v>
                </c:pt>
                <c:pt idx="49">
                  <c:v>680</c:v>
                </c:pt>
                <c:pt idx="50">
                  <c:v>344</c:v>
                </c:pt>
                <c:pt idx="51">
                  <c:v>631</c:v>
                </c:pt>
                <c:pt idx="52">
                  <c:v>795</c:v>
                </c:pt>
                <c:pt idx="53">
                  <c:v>897</c:v>
                </c:pt>
                <c:pt idx="54">
                  <c:v>791</c:v>
                </c:pt>
                <c:pt idx="55">
                  <c:v>948</c:v>
                </c:pt>
                <c:pt idx="56">
                  <c:v>731</c:v>
                </c:pt>
                <c:pt idx="57">
                  <c:v>878</c:v>
                </c:pt>
                <c:pt idx="58">
                  <c:v>742</c:v>
                </c:pt>
              </c:numCache>
            </c:numRef>
          </c:val>
          <c:smooth val="0"/>
          <c:extLst>
            <c:ext xmlns:c16="http://schemas.microsoft.com/office/drawing/2014/chart" uri="{C3380CC4-5D6E-409C-BE32-E72D297353CC}">
              <c16:uniqueId val="{00000001-00E8-4600-ABB5-8DE0D3C888E7}"/>
            </c:ext>
          </c:extLst>
        </c:ser>
        <c:dLbls>
          <c:showLegendKey val="0"/>
          <c:showVal val="0"/>
          <c:showCatName val="0"/>
          <c:showSerName val="0"/>
          <c:showPercent val="0"/>
          <c:showBubbleSize val="0"/>
        </c:dLbls>
        <c:smooth val="0"/>
        <c:axId val="1411970192"/>
        <c:axId val="1561779712"/>
      </c:lineChart>
      <c:dateAx>
        <c:axId val="1411970192"/>
        <c:scaling>
          <c:orientation val="minMax"/>
        </c:scaling>
        <c:delete val="0"/>
        <c:axPos val="b"/>
        <c:numFmt formatCode="d/m;@"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1561779712"/>
        <c:crosses val="autoZero"/>
        <c:auto val="1"/>
        <c:lblOffset val="100"/>
        <c:baseTimeUnit val="days"/>
      </c:dateAx>
      <c:valAx>
        <c:axId val="15617797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1411970192"/>
        <c:crosses val="autoZero"/>
        <c:crossBetween val="between"/>
        <c:majorUnit val="200"/>
      </c:valAx>
      <c:spPr>
        <a:noFill/>
        <a:ln>
          <a:noFill/>
        </a:ln>
        <a:effectLst/>
      </c:spPr>
    </c:plotArea>
    <c:legend>
      <c:legendPos val="b"/>
      <c:layout>
        <c:manualLayout>
          <c:xMode val="edge"/>
          <c:yMode val="edge"/>
          <c:x val="0.33569502643513449"/>
          <c:y val="0.76190232415275927"/>
          <c:w val="0.33992433613713396"/>
          <c:h val="0.226057889567667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4146821663446485E-2"/>
          <c:y val="1.9569444444444452E-3"/>
          <c:w val="0.87170621549866056"/>
          <c:h val="0.78261319444444444"/>
        </c:manualLayout>
      </c:layout>
      <c:barChart>
        <c:barDir val="col"/>
        <c:grouping val="clustered"/>
        <c:varyColors val="0"/>
        <c:ser>
          <c:idx val="0"/>
          <c:order val="0"/>
          <c:tx>
            <c:strRef>
              <c:f>Sheet1!$B$1</c:f>
              <c:strCache>
                <c:ptCount val="1"/>
                <c:pt idx="0">
                  <c:v>12.98%</c:v>
                </c:pt>
              </c:strCache>
            </c:strRef>
          </c:tx>
          <c:spPr>
            <a:solidFill>
              <a:srgbClr val="5CB8B2"/>
            </a:solidFill>
            <a:ln w="19050">
              <a:solidFill>
                <a:schemeClr val="lt1"/>
              </a:solidFill>
            </a:ln>
            <a:effectLst/>
          </c:spPr>
          <c:invertIfNegative val="0"/>
          <c:dLbls>
            <c:dLbl>
              <c:idx val="0"/>
              <c:layout>
                <c:manualLayout>
                  <c:x val="6.2996031746031748E-3"/>
                  <c:y val="9.11957995358349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269-456D-AACC-2D7D89F12A79}"/>
                </c:ext>
              </c:extLst>
            </c:dLbl>
            <c:spPr>
              <a:noFill/>
              <a:ln>
                <a:noFill/>
              </a:ln>
              <a:effectLst/>
            </c:spPr>
            <c:txPr>
              <a:bodyPr rot="0" spcFirstLastPara="1" vertOverflow="ellipsis" vert="horz" wrap="square" anchor="ctr" anchorCtr="1"/>
              <a:lstStyle/>
              <a:p>
                <a:pPr>
                  <a:defRPr sz="700" b="0" i="0" u="none" strike="noStrike" baseline="0">
                    <a:solidFill>
                      <a:schemeClr val="tx1"/>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Sheet1!$A$4:$A$8</c:f>
              <c:strCache>
                <c:ptCount val="5"/>
                <c:pt idx="0">
                  <c:v>Nigeria</c:v>
                </c:pt>
                <c:pt idx="1">
                  <c:v>Niger</c:v>
                </c:pt>
                <c:pt idx="2">
                  <c:v>Libya</c:v>
                </c:pt>
                <c:pt idx="3">
                  <c:v>Algeria</c:v>
                </c:pt>
                <c:pt idx="4">
                  <c:v>others</c:v>
                </c:pt>
              </c:strCache>
            </c:strRef>
          </c:cat>
          <c:val>
            <c:numRef>
              <c:f>Sheet1!$B$4:$B$8</c:f>
              <c:numCache>
                <c:formatCode>0%</c:formatCode>
                <c:ptCount val="5"/>
                <c:pt idx="0">
                  <c:v>0.91</c:v>
                </c:pt>
                <c:pt idx="1">
                  <c:v>0.05</c:v>
                </c:pt>
                <c:pt idx="2">
                  <c:v>0.02</c:v>
                </c:pt>
                <c:pt idx="3">
                  <c:v>0.01</c:v>
                </c:pt>
                <c:pt idx="4">
                  <c:v>0.01</c:v>
                </c:pt>
              </c:numCache>
            </c:numRef>
          </c:val>
          <c:extLst>
            <c:ext xmlns:c16="http://schemas.microsoft.com/office/drawing/2014/chart" uri="{C3380CC4-5D6E-409C-BE32-E72D297353CC}">
              <c16:uniqueId val="{00000000-D283-44CC-8B06-97A4674D16CC}"/>
            </c:ext>
          </c:extLst>
        </c:ser>
        <c:dLbls>
          <c:showLegendKey val="0"/>
          <c:showVal val="0"/>
          <c:showCatName val="1"/>
          <c:showSerName val="0"/>
          <c:showPercent val="0"/>
          <c:showBubbleSize val="0"/>
        </c:dLbls>
        <c:gapWidth val="100"/>
        <c:axId val="742507856"/>
        <c:axId val="742507528"/>
      </c:barChart>
      <c:catAx>
        <c:axId val="7425078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42507528"/>
        <c:crosses val="autoZero"/>
        <c:auto val="1"/>
        <c:lblAlgn val="ctr"/>
        <c:lblOffset val="100"/>
        <c:noMultiLvlLbl val="0"/>
      </c:catAx>
      <c:valAx>
        <c:axId val="742507528"/>
        <c:scaling>
          <c:orientation val="minMax"/>
        </c:scaling>
        <c:delete val="1"/>
        <c:axPos val="l"/>
        <c:numFmt formatCode="0%" sourceLinked="1"/>
        <c:majorTickMark val="out"/>
        <c:minorTickMark val="none"/>
        <c:tickLblPos val="nextTo"/>
        <c:crossAx val="7425078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3103049771591487E-2"/>
          <c:y val="0.18210360360360361"/>
          <c:w val="0.97451679112682332"/>
          <c:h val="0.60789339339339332"/>
        </c:manualLayout>
      </c:layout>
      <c:barChart>
        <c:barDir val="col"/>
        <c:grouping val="clustered"/>
        <c:varyColors val="0"/>
        <c:ser>
          <c:idx val="0"/>
          <c:order val="0"/>
          <c:tx>
            <c:strRef>
              <c:f>Sheet1!$D$1</c:f>
              <c:strCache>
                <c:ptCount val="1"/>
                <c:pt idx="0">
                  <c:v>Series1</c:v>
                </c:pt>
              </c:strCache>
            </c:strRef>
          </c:tx>
          <c:spPr>
            <a:solidFill>
              <a:srgbClr val="0039A6"/>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900" b="0" i="0" u="none" strike="noStrike" baseline="0">
                    <a:solidFill>
                      <a:schemeClr val="tx1"/>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Sheet1!$B$2:$B$4</c:f>
              <c:strCache>
                <c:ptCount val="3"/>
                <c:pt idx="0">
                  <c:v>West &amp; Central Africa</c:v>
                </c:pt>
                <c:pt idx="1">
                  <c:v>North Africa</c:v>
                </c:pt>
                <c:pt idx="2">
                  <c:v>Europe</c:v>
                </c:pt>
              </c:strCache>
            </c:strRef>
          </c:cat>
          <c:val>
            <c:numRef>
              <c:f>Sheet1!$D$2:$D$4</c:f>
              <c:numCache>
                <c:formatCode>0%</c:formatCode>
                <c:ptCount val="3"/>
                <c:pt idx="0">
                  <c:v>0.43</c:v>
                </c:pt>
                <c:pt idx="1">
                  <c:v>0.36</c:v>
                </c:pt>
                <c:pt idx="2">
                  <c:v>0.20194986072423399</c:v>
                </c:pt>
              </c:numCache>
            </c:numRef>
          </c:val>
          <c:extLst>
            <c:ext xmlns:c16="http://schemas.microsoft.com/office/drawing/2014/chart" uri="{C3380CC4-5D6E-409C-BE32-E72D297353CC}">
              <c16:uniqueId val="{00000000-CC44-4A69-8ADD-4D35ACD83181}"/>
            </c:ext>
          </c:extLst>
        </c:ser>
        <c:dLbls>
          <c:showLegendKey val="0"/>
          <c:showVal val="0"/>
          <c:showCatName val="1"/>
          <c:showSerName val="0"/>
          <c:showPercent val="0"/>
          <c:showBubbleSize val="0"/>
        </c:dLbls>
        <c:gapWidth val="100"/>
        <c:axId val="742507856"/>
        <c:axId val="742507528"/>
      </c:barChart>
      <c:catAx>
        <c:axId val="7425078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42507528"/>
        <c:crosses val="autoZero"/>
        <c:auto val="1"/>
        <c:lblAlgn val="ctr"/>
        <c:lblOffset val="100"/>
        <c:noMultiLvlLbl val="0"/>
      </c:catAx>
      <c:valAx>
        <c:axId val="742507528"/>
        <c:scaling>
          <c:orientation val="minMax"/>
        </c:scaling>
        <c:delete val="1"/>
        <c:axPos val="l"/>
        <c:numFmt formatCode="0%" sourceLinked="1"/>
        <c:majorTickMark val="out"/>
        <c:minorTickMark val="none"/>
        <c:tickLblPos val="nextTo"/>
        <c:crossAx val="7425078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2.8836319495866566E-2"/>
          <c:y val="2.1855563797045906E-2"/>
          <c:w val="0.95061876646261889"/>
          <c:h val="0.75702948974834083"/>
        </c:manualLayout>
      </c:layout>
      <c:barChart>
        <c:barDir val="col"/>
        <c:grouping val="clustered"/>
        <c:varyColors val="0"/>
        <c:ser>
          <c:idx val="0"/>
          <c:order val="0"/>
          <c:tx>
            <c:strRef>
              <c:f>Feuil1!$B$1</c:f>
              <c:strCache>
                <c:ptCount val="1"/>
                <c:pt idx="0">
                  <c:v>Série 1</c:v>
                </c:pt>
              </c:strCache>
            </c:strRef>
          </c:tx>
          <c:spPr>
            <a:solidFill>
              <a:schemeClr val="accent4"/>
            </a:solidFill>
            <a:ln>
              <a:noFill/>
            </a:ln>
            <a:effectLst/>
          </c:spPr>
          <c:invertIfNegative val="0"/>
          <c:dLbls>
            <c:dLbl>
              <c:idx val="0"/>
              <c:layout>
                <c:manualLayout>
                  <c:x val="1.2880260304891709E-17"/>
                  <c:y val="0.1063741671777528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5D3-41C8-9DD8-E8984625E14E}"/>
                </c:ext>
              </c:extLst>
            </c:dLbl>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Feuil1!$A$2:$A$6</c:f>
              <c:strCache>
                <c:ptCount val="5"/>
                <c:pt idx="0">
                  <c:v>economic reasons</c:v>
                </c:pt>
                <c:pt idx="1">
                  <c:v>mariage/rejoin family</c:v>
                </c:pt>
                <c:pt idx="2">
                  <c:v>access to services</c:v>
                </c:pt>
                <c:pt idx="3">
                  <c:v>violence/war</c:v>
                </c:pt>
                <c:pt idx="4">
                  <c:v>others</c:v>
                </c:pt>
              </c:strCache>
            </c:strRef>
          </c:cat>
          <c:val>
            <c:numRef>
              <c:f>Feuil1!$B$2:$B$6</c:f>
              <c:numCache>
                <c:formatCode>0%</c:formatCode>
                <c:ptCount val="5"/>
                <c:pt idx="0">
                  <c:v>0.86</c:v>
                </c:pt>
                <c:pt idx="1">
                  <c:v>0.1</c:v>
                </c:pt>
                <c:pt idx="2">
                  <c:v>0.02</c:v>
                </c:pt>
                <c:pt idx="3">
                  <c:v>0.01</c:v>
                </c:pt>
                <c:pt idx="4">
                  <c:v>5.5788005578800556E-3</c:v>
                </c:pt>
              </c:numCache>
            </c:numRef>
          </c:val>
          <c:extLst>
            <c:ext xmlns:c16="http://schemas.microsoft.com/office/drawing/2014/chart" uri="{C3380CC4-5D6E-409C-BE32-E72D297353CC}">
              <c16:uniqueId val="{00000000-D769-43F9-B343-61DFC8B4F697}"/>
            </c:ext>
          </c:extLst>
        </c:ser>
        <c:dLbls>
          <c:showLegendKey val="0"/>
          <c:showVal val="0"/>
          <c:showCatName val="0"/>
          <c:showSerName val="0"/>
          <c:showPercent val="0"/>
          <c:showBubbleSize val="0"/>
        </c:dLbls>
        <c:gapWidth val="219"/>
        <c:overlap val="-27"/>
        <c:axId val="1303256736"/>
        <c:axId val="770493200"/>
      </c:barChart>
      <c:catAx>
        <c:axId val="1303256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70493200"/>
        <c:crosses val="autoZero"/>
        <c:auto val="1"/>
        <c:lblAlgn val="ctr"/>
        <c:lblOffset val="100"/>
        <c:noMultiLvlLbl val="0"/>
      </c:catAx>
      <c:valAx>
        <c:axId val="770493200"/>
        <c:scaling>
          <c:orientation val="minMax"/>
        </c:scaling>
        <c:delete val="1"/>
        <c:axPos val="l"/>
        <c:numFmt formatCode="0%" sourceLinked="1"/>
        <c:majorTickMark val="none"/>
        <c:minorTickMark val="none"/>
        <c:tickLblPos val="nextTo"/>
        <c:crossAx val="13032567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4146821663446485E-2"/>
          <c:y val="1.9569444444444452E-3"/>
          <c:w val="0.87170621549866056"/>
          <c:h val="0.78261319444444444"/>
        </c:manualLayout>
      </c:layout>
      <c:barChart>
        <c:barDir val="col"/>
        <c:grouping val="clustered"/>
        <c:varyColors val="0"/>
        <c:ser>
          <c:idx val="0"/>
          <c:order val="0"/>
          <c:tx>
            <c:strRef>
              <c:f>Sheet1!$B$1</c:f>
              <c:strCache>
                <c:ptCount val="1"/>
                <c:pt idx="0">
                  <c:v>Series1</c:v>
                </c:pt>
              </c:strCache>
            </c:strRef>
          </c:tx>
          <c:spPr>
            <a:solidFill>
              <a:srgbClr val="5CB8B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700" b="0" i="0" u="none" strike="noStrike" baseline="0">
                    <a:solidFill>
                      <a:schemeClr val="tx1"/>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Niger</c:v>
                </c:pt>
                <c:pt idx="1">
                  <c:v>Libya</c:v>
                </c:pt>
                <c:pt idx="2">
                  <c:v>Nigeria</c:v>
                </c:pt>
                <c:pt idx="3">
                  <c:v>Algeria</c:v>
                </c:pt>
                <c:pt idx="4">
                  <c:v>Morrocco</c:v>
                </c:pt>
                <c:pt idx="5">
                  <c:v>UK</c:v>
                </c:pt>
                <c:pt idx="6">
                  <c:v>Italy</c:v>
                </c:pt>
              </c:strCache>
            </c:strRef>
          </c:cat>
          <c:val>
            <c:numRef>
              <c:f>Sheet1!$B$2:$B$8</c:f>
              <c:numCache>
                <c:formatCode>0%</c:formatCode>
                <c:ptCount val="7"/>
                <c:pt idx="0">
                  <c:v>0.48</c:v>
                </c:pt>
                <c:pt idx="1">
                  <c:v>0.17</c:v>
                </c:pt>
                <c:pt idx="2">
                  <c:v>0.15</c:v>
                </c:pt>
                <c:pt idx="3">
                  <c:v>0.14000000000000001</c:v>
                </c:pt>
                <c:pt idx="4">
                  <c:v>0.04</c:v>
                </c:pt>
                <c:pt idx="5">
                  <c:v>0.01</c:v>
                </c:pt>
                <c:pt idx="6">
                  <c:v>0.01</c:v>
                </c:pt>
              </c:numCache>
            </c:numRef>
          </c:val>
          <c:extLst>
            <c:ext xmlns:c16="http://schemas.microsoft.com/office/drawing/2014/chart" uri="{C3380CC4-5D6E-409C-BE32-E72D297353CC}">
              <c16:uniqueId val="{00000000-25FC-4428-8D73-79C8950065E6}"/>
            </c:ext>
          </c:extLst>
        </c:ser>
        <c:dLbls>
          <c:showLegendKey val="0"/>
          <c:showVal val="0"/>
          <c:showCatName val="1"/>
          <c:showSerName val="0"/>
          <c:showPercent val="0"/>
          <c:showBubbleSize val="0"/>
        </c:dLbls>
        <c:gapWidth val="100"/>
        <c:axId val="742507856"/>
        <c:axId val="742507528"/>
      </c:barChart>
      <c:catAx>
        <c:axId val="7425078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0" i="0" u="none" strike="noStrike" baseline="0">
                <a:solidFill>
                  <a:schemeClr val="bg2">
                    <a:lumMod val="2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crossAx val="742507528"/>
        <c:crosses val="autoZero"/>
        <c:auto val="1"/>
        <c:lblAlgn val="ctr"/>
        <c:lblOffset val="100"/>
        <c:noMultiLvlLbl val="0"/>
      </c:catAx>
      <c:valAx>
        <c:axId val="742507528"/>
        <c:scaling>
          <c:orientation val="minMax"/>
        </c:scaling>
        <c:delete val="1"/>
        <c:axPos val="l"/>
        <c:numFmt formatCode="0%" sourceLinked="1"/>
        <c:majorTickMark val="out"/>
        <c:minorTickMark val="none"/>
        <c:tickLblPos val="nextTo"/>
        <c:crossAx val="7425078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500">
          <a:latin typeface="Gill Sans Nova Book" panose="020B0502020204020203" pitchFamily="34" charset="-128"/>
          <a:ea typeface="Gill Sans Nova Book" panose="020B0502020204020203" pitchFamily="34" charset="-128"/>
          <a:cs typeface="Gill Sans Nova Book" panose="020B0502020204020203" pitchFamily="34" charset="-128"/>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 id="15">
  <a:schemeClr val="accent2"/>
</cs:colorStyle>
</file>

<file path=ppt/charts/colors1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withinLinear" id="17">
  <a:schemeClr val="accent4"/>
</cs:colorStyle>
</file>

<file path=ppt/charts/colors13.xml><?xml version="1.0" encoding="utf-8"?>
<cs:colorStyle xmlns:cs="http://schemas.microsoft.com/office/drawing/2012/chartStyle" xmlns:a="http://schemas.openxmlformats.org/drawingml/2006/main" meth="withinLinear" id="15">
  <a:schemeClr val="accent2"/>
</cs:colorStyle>
</file>

<file path=ppt/charts/colors14.xml><?xml version="1.0" encoding="utf-8"?>
<cs:colorStyle xmlns:cs="http://schemas.microsoft.com/office/drawing/2012/chartStyle" xmlns:a="http://schemas.openxmlformats.org/drawingml/2006/main" meth="withinLinear" id="15">
  <a:schemeClr val="accent2"/>
</cs:colorStyle>
</file>

<file path=ppt/charts/colors15.xml><?xml version="1.0" encoding="utf-8"?>
<cs:colorStyle xmlns:cs="http://schemas.microsoft.com/office/drawing/2012/chartStyle" xmlns:a="http://schemas.openxmlformats.org/drawingml/2006/main" meth="withinLinearReversed" id="26">
  <a:schemeClr val="accent6"/>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Reversed" id="25">
  <a:schemeClr val="accent5"/>
</cs:colorStyle>
</file>

<file path=ppt/charts/colors7.xml><?xml version="1.0" encoding="utf-8"?>
<cs:colorStyle xmlns:cs="http://schemas.microsoft.com/office/drawing/2012/chartStyle" xmlns:a="http://schemas.openxmlformats.org/drawingml/2006/main" meth="withinLinearReversed" id="25">
  <a:schemeClr val="accent5"/>
</cs:colorStyle>
</file>

<file path=ppt/charts/colors8.xml><?xml version="1.0" encoding="utf-8"?>
<cs:colorStyle xmlns:cs="http://schemas.microsoft.com/office/drawing/2012/chartStyle" xmlns:a="http://schemas.openxmlformats.org/drawingml/2006/main" meth="withinLinear" id="17">
  <a:schemeClr val="accent4"/>
</cs:colorStyle>
</file>

<file path=ppt/charts/colors9.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omments/modernComment_105_E337869D.xml><?xml version="1.0" encoding="utf-8"?>
<p188:cmLst xmlns:a="http://schemas.openxmlformats.org/drawingml/2006/main" xmlns:r="http://schemas.openxmlformats.org/officeDocument/2006/relationships" xmlns:p188="http://schemas.microsoft.com/office/powerpoint/2018/8/main">
  <p188:cm id="{9E023FC9-558D-4602-BC96-34C523E8EE50}" authorId="{FA50540E-D25C-F266-825E-C19A3B9A1C6B}" created="2022-06-02T09:53:32.365">
    <ac:deMkLst xmlns:ac="http://schemas.microsoft.com/office/drawing/2013/main/command">
      <pc:docMk xmlns:pc="http://schemas.microsoft.com/office/powerpoint/2013/main/command"/>
      <pc:sldMk xmlns:pc="http://schemas.microsoft.com/office/powerpoint/2013/main/command" cId="3812066973" sldId="261"/>
      <ac:spMk id="34" creationId="{DCE5DC33-0BE9-49DB-8EB0-36680EB566D8}"/>
    </ac:deMkLst>
    <p188:replyLst>
      <p188:reply id="{8CC8DA7B-F69E-49FC-B565-56E505964534}" authorId="{5D03BD27-2A43-D3BF-FD9E-F8B4DBFABE81}" created="2022-06-02T11:58:54.953">
        <p188:txBody>
          <a:bodyPr/>
          <a:lstStyle/>
          <a:p>
            <a:r>
              <a:rPr lang="en-US"/>
              <a:t>yes</a:t>
            </a:r>
          </a:p>
        </p188:txBody>
      </p188:reply>
    </p188:replyLst>
    <p188:txBody>
      <a:bodyPr/>
      <a:lstStyle/>
      <a:p>
        <a:r>
          <a:rPr lang="en-US"/>
          <a:t>Isn't this analysis the intended final destionation? </a:t>
        </a:r>
      </a:p>
    </p188:txBody>
  </p188:cm>
</p188:cmLst>
</file>

<file path=ppt/comments/modernComment_106_F1A5B821.xml><?xml version="1.0" encoding="utf-8"?>
<p188:cmLst xmlns:a="http://schemas.openxmlformats.org/drawingml/2006/main" xmlns:r="http://schemas.openxmlformats.org/officeDocument/2006/relationships" xmlns:p188="http://schemas.microsoft.com/office/powerpoint/2018/8/main">
  <p188:cm id="{AFAD80D8-D0B7-44C6-892A-EF979BA09291}" authorId="{FA50540E-D25C-F266-825E-C19A3B9A1C6B}" created="2022-06-02T10:23:00.168">
    <pc:sldMkLst xmlns:pc="http://schemas.microsoft.com/office/powerpoint/2013/main/command">
      <pc:docMk/>
      <pc:sldMk cId="4054169633" sldId="262"/>
    </pc:sldMkLst>
    <p188:txBody>
      <a:bodyPr/>
      <a:lstStyle/>
      <a:p>
        <a:r>
          <a:rPr lang="en-US"/>
          <a:t>Can you please mention that the percentage we have is not for all the people who participated in the survey but only 59 people</a:t>
        </a:r>
      </a:p>
    </p188:txBody>
  </p188:cm>
  <p188:cm id="{9F1280F4-9A5D-42EE-9F3A-B04FAA693611}" authorId="{FA50540E-D25C-F266-825E-C19A3B9A1C6B}" created="2022-06-02T10:24:34.905">
    <ac:deMkLst xmlns:ac="http://schemas.microsoft.com/office/drawing/2013/main/command">
      <pc:docMk xmlns:pc="http://schemas.microsoft.com/office/powerpoint/2013/main/command"/>
      <pc:sldMk xmlns:pc="http://schemas.microsoft.com/office/powerpoint/2013/main/command" cId="4054169633" sldId="262"/>
      <ac:graphicFrameMk id="7" creationId="{317B9FB7-89F5-4D04-A5D3-5746EE3A447F}"/>
    </ac:deMkLst>
    <p188:txBody>
      <a:bodyPr/>
      <a:lstStyle/>
      <a:p>
        <a:r>
          <a:rPr lang="en-US"/>
          <a:t>Please can you round the values ?</a:t>
        </a:r>
      </a:p>
    </p188:txBody>
  </p188:cm>
  <p188:cm id="{EBD21BD2-C7BB-4D51-8BE0-A257BB00F4E7}" authorId="{FA50540E-D25C-F266-825E-C19A3B9A1C6B}" created="2022-06-02T10:26:59.814">
    <ac:deMkLst xmlns:ac="http://schemas.microsoft.com/office/drawing/2013/main/command">
      <pc:docMk xmlns:pc="http://schemas.microsoft.com/office/powerpoint/2013/main/command"/>
      <pc:sldMk xmlns:pc="http://schemas.microsoft.com/office/powerpoint/2013/main/command" cId="4054169633" sldId="262"/>
      <ac:graphicFrameMk id="2" creationId="{144F9840-0249-4D45-9593-2D060F88C0B2}"/>
    </ac:deMkLst>
    <p188:replyLst>
      <p188:reply id="{893FF91B-EEC2-4AAC-BAFA-61FE02979109}" authorId="{3798890D-6808-6F0F-50AD-9C3F5AA23609}" created="2022-06-02T13:57:37.752">
        <p188:txBody>
          <a:bodyPr/>
          <a:lstStyle/>
          <a:p>
            <a:r>
              <a:rPr lang="en-US"/>
              <a:t>For Cameroon, please write &lt;1%</a:t>
            </a:r>
          </a:p>
        </p188:txBody>
      </p188:reply>
    </p188:replyLst>
    <p188:txBody>
      <a:bodyPr/>
      <a:lstStyle/>
      <a:p>
        <a:r>
          <a:rPr lang="en-US"/>
          <a:t>Please can you round the values ?</a:t>
        </a:r>
      </a:p>
    </p188:txBody>
  </p188:cm>
</p188:cmLst>
</file>

<file path=ppt/comments/modernComment_117_22DEF521.xml><?xml version="1.0" encoding="utf-8"?>
<p188:cmLst xmlns:a="http://schemas.openxmlformats.org/drawingml/2006/main" xmlns:r="http://schemas.openxmlformats.org/officeDocument/2006/relationships" xmlns:p188="http://schemas.microsoft.com/office/powerpoint/2018/8/main">
  <p188:cm id="{EEA33F4E-51DA-46A8-9C7F-86289B3DB9EE}" authorId="{FA50540E-D25C-F266-825E-C19A3B9A1C6B}" created="2022-06-01T17:02:12.091">
    <ac:deMkLst xmlns:ac="http://schemas.microsoft.com/office/drawing/2013/main/command">
      <pc:docMk xmlns:pc="http://schemas.microsoft.com/office/powerpoint/2013/main/command"/>
      <pc:sldMk xmlns:pc="http://schemas.microsoft.com/office/powerpoint/2013/main/command" cId="585037089" sldId="279"/>
      <ac:spMk id="136" creationId="{9D62961F-6C01-4B68-9F2F-A54C828C29FD}"/>
    </ac:deMkLst>
    <p188:txBody>
      <a:bodyPr/>
      <a:lstStyle/>
      <a:p>
        <a:r>
          <a:rPr lang="en-US"/>
          <a:t>the sum don't make 100%</a:t>
        </a:r>
      </a:p>
    </p188:txBody>
  </p188:cm>
  <p188:cm id="{56F59B56-2EF7-46E3-94DA-0485F5F059CD}" authorId="{FA50540E-D25C-F266-825E-C19A3B9A1C6B}" created="2022-06-01T17:10:17.135">
    <ac:deMkLst xmlns:ac="http://schemas.microsoft.com/office/drawing/2013/main/command">
      <pc:docMk xmlns:pc="http://schemas.microsoft.com/office/powerpoint/2013/main/command"/>
      <pc:sldMk xmlns:pc="http://schemas.microsoft.com/office/powerpoint/2013/main/command" cId="585037089" sldId="279"/>
      <ac:spMk id="158" creationId="{B64FF7A6-E97F-4DCA-B03B-EF1532F4465C}"/>
    </ac:deMkLst>
    <p188:replyLst>
      <p188:reply id="{796E1E3B-4451-4FC4-82C2-AB2E839A18E8}" authorId="{5D03BD27-2A43-D3BF-FD9E-F8B4DBFABE81}" created="2022-06-02T11:47:48.068">
        <p188:txBody>
          <a:bodyPr/>
          <a:lstStyle/>
          <a:p>
            <a:r>
              <a:rPr lang="en-US"/>
              <a:t>Thanks, corrected.</a:t>
            </a:r>
          </a:p>
        </p188:txBody>
      </p188:reply>
    </p188:replyLst>
    <p188:txBody>
      <a:bodyPr/>
      <a:lstStyle/>
      <a:p>
        <a:r>
          <a:rPr lang="en-US"/>
          <a:t>For bus we have 36%</a:t>
        </a:r>
      </a:p>
    </p188:txBody>
  </p188:cm>
  <p188:cm id="{FE814FC0-58EB-461E-9CB7-577450397CE1}" authorId="{FA50540E-D25C-F266-825E-C19A3B9A1C6B}" created="2022-06-01T17:15:53.342">
    <ac:deMkLst xmlns:ac="http://schemas.microsoft.com/office/drawing/2013/main/command">
      <pc:docMk xmlns:pc="http://schemas.microsoft.com/office/powerpoint/2013/main/command"/>
      <pc:sldMk xmlns:pc="http://schemas.microsoft.com/office/powerpoint/2013/main/command" cId="585037089" sldId="279"/>
      <ac:graphicFrameMk id="126" creationId="{895BFD40-C4C2-4681-9687-AA3D9339E946}"/>
    </ac:deMkLst>
    <p188:replyLst>
      <p188:reply id="{7EC568A0-B3D9-4E9A-9BA2-30E089037FA7}" authorId="{5D03BD27-2A43-D3BF-FD9E-F8B4DBFABE81}" created="2022-06-02T11:49:04.381">
        <p188:txBody>
          <a:bodyPr/>
          <a:lstStyle/>
          <a:p>
            <a:r>
              <a:rPr lang="en-US"/>
              <a:t>Thanks, corrected Niger. For Tchad, I uesd &lt;1% because Cameroon is also &lt;1%. If I use 1% for Tchad it'll sum up to more than 100%</a:t>
            </a:r>
          </a:p>
        </p188:txBody>
      </p188:reply>
    </p188:replyLst>
    <p188:txBody>
      <a:bodyPr/>
      <a:lstStyle/>
      <a:p>
        <a:r>
          <a:rPr lang="en-US"/>
          <a:t>For Niger we have 67% and Tchad 1%</a:t>
        </a:r>
      </a:p>
    </p188:txBody>
  </p188:cm>
  <p188:cm id="{5954B111-531D-4267-9ED8-EFFA5E869644}" authorId="{FA50540E-D25C-F266-825E-C19A3B9A1C6B}" created="2022-06-01T17:20:41.796">
    <ac:deMkLst xmlns:ac="http://schemas.microsoft.com/office/drawing/2013/main/command">
      <pc:docMk xmlns:pc="http://schemas.microsoft.com/office/powerpoint/2013/main/command"/>
      <pc:sldMk xmlns:pc="http://schemas.microsoft.com/office/powerpoint/2013/main/command" cId="585037089" sldId="279"/>
      <ac:spMk id="143" creationId="{2AE6B5DC-7BE5-4055-A060-8DA1F59D2856}"/>
    </ac:deMkLst>
    <p188:replyLst>
      <p188:reply id="{6D26745B-9671-4D6D-B3AE-F6AE8BE5064A}" authorId="{5D03BD27-2A43-D3BF-FD9E-F8B4DBFABE81}" created="2022-06-02T11:50:15.289">
        <p188:txBody>
          <a:bodyPr/>
          <a:lstStyle/>
          <a:p>
            <a:r>
              <a:rPr lang="en-US"/>
              <a:t>Done</a:t>
            </a:r>
          </a:p>
        </p188:txBody>
      </p188:reply>
    </p188:replyLst>
    <p188:txBody>
      <a:bodyPr/>
      <a:lstStyle/>
      <a:p>
        <a:r>
          <a:rPr lang="en-US"/>
          <a:t>The female children is 8%</a:t>
        </a:r>
      </a:p>
    </p188:txBody>
  </p188:cm>
</p188:cmLst>
</file>

<file path=ppt/comments/modernComment_118_B05C545F.xml><?xml version="1.0" encoding="utf-8"?>
<p188:cmLst xmlns:a="http://schemas.openxmlformats.org/drawingml/2006/main" xmlns:r="http://schemas.openxmlformats.org/officeDocument/2006/relationships" xmlns:p188="http://schemas.microsoft.com/office/powerpoint/2018/8/main">
  <p188:cm id="{72535180-4643-4933-91C3-C1A4E5A014AD}" authorId="{FA50540E-D25C-F266-825E-C19A3B9A1C6B}" created="2022-06-01T17:24:25.481">
    <ac:deMkLst xmlns:ac="http://schemas.microsoft.com/office/drawing/2013/main/command">
      <pc:docMk xmlns:pc="http://schemas.microsoft.com/office/powerpoint/2013/main/command"/>
      <pc:sldMk xmlns:pc="http://schemas.microsoft.com/office/powerpoint/2013/main/command" cId="2958840927" sldId="280"/>
      <ac:spMk id="114" creationId="{6D9D5D7E-59EC-4ABB-BD0F-3A16E342E3EB}"/>
    </ac:deMkLst>
    <p188:replyLst>
      <p188:reply id="{E3406409-E9A7-4DF4-98C3-9206CEE5CAE5}" authorId="{5D03BD27-2A43-D3BF-FD9E-F8B4DBFABE81}" created="2022-06-02T11:52:07.947">
        <p188:txBody>
          <a:bodyPr/>
          <a:lstStyle/>
          <a:p>
            <a:r>
              <a:rPr lang="en-US"/>
              <a:t>yes, these are just the main modes of transport. Not ALL modes</a:t>
            </a:r>
          </a:p>
        </p188:txBody>
      </p188:reply>
    </p188:replyLst>
    <p188:txBody>
      <a:bodyPr/>
      <a:lstStyle/>
      <a:p>
        <a:r>
          <a:rPr lang="en-US"/>
          <a:t>The sum is not 100%</a:t>
        </a:r>
      </a:p>
    </p188:txBody>
  </p188:cm>
</p188:cmLst>
</file>

<file path=ppt/comments/modernComment_119_6A329068.xml><?xml version="1.0" encoding="utf-8"?>
<p188:cmLst xmlns:a="http://schemas.openxmlformats.org/drawingml/2006/main" xmlns:r="http://schemas.openxmlformats.org/officeDocument/2006/relationships" xmlns:p188="http://schemas.microsoft.com/office/powerpoint/2018/8/main">
  <p188:cm id="{601FD3D2-71F7-4108-9157-83A6810C94FD}" authorId="{FA50540E-D25C-F266-825E-C19A3B9A1C6B}" created="2022-06-01T17:30:05.689">
    <ac:deMkLst xmlns:ac="http://schemas.microsoft.com/office/drawing/2013/main/command">
      <pc:docMk xmlns:pc="http://schemas.microsoft.com/office/powerpoint/2013/main/command"/>
      <pc:sldMk xmlns:pc="http://schemas.microsoft.com/office/powerpoint/2013/main/command" cId="1781698664" sldId="281"/>
      <ac:graphicFrameMk id="240" creationId="{F58030F5-7C97-485F-8791-7BBA4B89D985}"/>
    </ac:deMkLst>
    <p188:replyLst>
      <p188:reply id="{35488F49-B610-4DAE-85A3-9740ADB256BF}" authorId="{5D03BD27-2A43-D3BF-FD9E-F8B4DBFABE81}" created="2022-06-02T11:58:30.234">
        <p188:txBody>
          <a:bodyPr/>
          <a:lstStyle/>
          <a:p>
            <a:r>
              <a:rPr lang="en-US"/>
              <a:t>I think you may have mistaken this for Sokoto.</a:t>
            </a:r>
          </a:p>
        </p188:txBody>
      </p188:reply>
    </p188:replyLst>
    <p188:txBody>
      <a:bodyPr/>
      <a:lstStyle/>
      <a:p>
        <a:r>
          <a:rPr lang="en-US"/>
          <a:t>Please can you double check these values, we have  55% for Niger and 45% for Nigeria</a:t>
        </a:r>
      </a:p>
    </p188:txBody>
  </p188:cm>
</p188:cmLst>
</file>

<file path=ppt/comments/modernComment_11B_62DA1002.xml><?xml version="1.0" encoding="utf-8"?>
<p188:cmLst xmlns:a="http://schemas.openxmlformats.org/drawingml/2006/main" xmlns:r="http://schemas.openxmlformats.org/officeDocument/2006/relationships" xmlns:p188="http://schemas.microsoft.com/office/powerpoint/2018/8/main">
  <p188:cm id="{31A6C9D0-133F-4A31-BD57-00ACE196175D}" authorId="{3798890D-6808-6F0F-50AD-9C3F5AA23609}" created="2022-06-02T13:13:36.022">
    <ac:deMkLst xmlns:ac="http://schemas.microsoft.com/office/drawing/2013/main/command">
      <pc:docMk xmlns:pc="http://schemas.microsoft.com/office/powerpoint/2013/main/command"/>
      <pc:sldMk xmlns:pc="http://schemas.microsoft.com/office/powerpoint/2013/main/command" cId="1658458114" sldId="283"/>
      <ac:picMk id="10" creationId="{C326E5B6-22C3-4ADB-AECB-C75573A02DEB}"/>
    </ac:deMkLst>
    <p188:txBody>
      <a:bodyPr/>
      <a:lstStyle/>
      <a:p>
        <a:r>
          <a:rPr lang="en-US"/>
          <a:t>Please add another picture, specific to migration flows in Nigeria</a:t>
        </a:r>
      </a:p>
    </p188:txBody>
  </p188:cm>
</p188:cmLst>
</file>

<file path=ppt/comments/modernComment_11C_479F2821.xml><?xml version="1.0" encoding="utf-8"?>
<p188:cmLst xmlns:a="http://schemas.openxmlformats.org/drawingml/2006/main" xmlns:r="http://schemas.openxmlformats.org/officeDocument/2006/relationships" xmlns:p188="http://schemas.microsoft.com/office/powerpoint/2018/8/main">
  <p188:cm id="{DC9D6165-20B8-4C1E-B752-5CBA942F7CB1}" authorId="{3798890D-6808-6F0F-50AD-9C3F5AA23609}" created="2022-06-02T13:56:57.376">
    <ac:deMkLst xmlns:ac="http://schemas.microsoft.com/office/drawing/2013/main/command">
      <pc:docMk xmlns:pc="http://schemas.microsoft.com/office/powerpoint/2013/main/command"/>
      <pc:sldMk xmlns:pc="http://schemas.microsoft.com/office/powerpoint/2013/main/command" cId="1201612833" sldId="284"/>
      <ac:spMk id="16" creationId="{F4907C16-32C1-4E63-B946-6C2963EF04A7}"/>
    </ac:deMkLst>
    <p188:txBody>
      <a:bodyPr/>
      <a:lstStyle/>
      <a:p>
        <a:r>
          <a:rPr lang="en-US"/>
          <a:t>Please add additional key figures- this is too poor- in particular, please include 'Key Trends' infographic and other relevant data/numbers</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4131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5592763" y="0"/>
            <a:ext cx="4279900" cy="341313"/>
          </a:xfrm>
          <a:prstGeom prst="rect">
            <a:avLst/>
          </a:prstGeom>
        </p:spPr>
        <p:txBody>
          <a:bodyPr vert="horz" lIns="91440" tIns="45720" rIns="91440" bIns="45720" rtlCol="0"/>
          <a:lstStyle>
            <a:lvl1pPr algn="r">
              <a:defRPr sz="1200"/>
            </a:lvl1pPr>
          </a:lstStyle>
          <a:p>
            <a:fld id="{8F23865C-25A8-4686-83E8-38F759E2C669}" type="datetimeFigureOut">
              <a:rPr lang="fr-CH" smtClean="0"/>
              <a:t>24.10.2022</a:t>
            </a:fld>
            <a:endParaRPr lang="fr-CH"/>
          </a:p>
        </p:txBody>
      </p:sp>
      <p:sp>
        <p:nvSpPr>
          <p:cNvPr id="4" name="Footer Placeholder 3"/>
          <p:cNvSpPr>
            <a:spLocks noGrp="1"/>
          </p:cNvSpPr>
          <p:nvPr>
            <p:ph type="ftr" sz="quarter" idx="2"/>
          </p:nvPr>
        </p:nvSpPr>
        <p:spPr>
          <a:xfrm>
            <a:off x="0" y="6456363"/>
            <a:ext cx="4278313" cy="341312"/>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5592763" y="6456363"/>
            <a:ext cx="4279900" cy="341312"/>
          </a:xfrm>
          <a:prstGeom prst="rect">
            <a:avLst/>
          </a:prstGeom>
        </p:spPr>
        <p:txBody>
          <a:bodyPr vert="horz" lIns="91440" tIns="45720" rIns="91440" bIns="45720" rtlCol="0" anchor="b"/>
          <a:lstStyle>
            <a:lvl1pPr algn="r">
              <a:defRPr sz="1200"/>
            </a:lvl1pPr>
          </a:lstStyle>
          <a:p>
            <a:fld id="{F45A5F12-374D-448C-AB53-0C80DE5CA776}" type="slidenum">
              <a:rPr lang="fr-CH" smtClean="0"/>
              <a:t>‹#›</a:t>
            </a:fld>
            <a:endParaRPr lang="fr-CH"/>
          </a:p>
        </p:txBody>
      </p:sp>
    </p:spTree>
    <p:extLst>
      <p:ext uri="{BB962C8B-B14F-4D97-AF65-F5344CB8AC3E}">
        <p14:creationId xmlns:p14="http://schemas.microsoft.com/office/powerpoint/2010/main" val="3207265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41313"/>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5592763" y="0"/>
            <a:ext cx="4279900" cy="341313"/>
          </a:xfrm>
          <a:prstGeom prst="rect">
            <a:avLst/>
          </a:prstGeom>
        </p:spPr>
        <p:txBody>
          <a:bodyPr vert="horz" lIns="91440" tIns="45720" rIns="91440" bIns="45720" rtlCol="0"/>
          <a:lstStyle>
            <a:lvl1pPr algn="r">
              <a:defRPr sz="1200"/>
            </a:lvl1pPr>
          </a:lstStyle>
          <a:p>
            <a:fld id="{1E9D0B4A-9357-49D1-850A-B0F1A4C67783}" type="datetimeFigureOut">
              <a:rPr lang="fr-CH" smtClean="0"/>
              <a:t>24.10.2022</a:t>
            </a:fld>
            <a:endParaRPr lang="fr-CH"/>
          </a:p>
        </p:txBody>
      </p:sp>
      <p:sp>
        <p:nvSpPr>
          <p:cNvPr id="4" name="Slide Image Placeholder 3"/>
          <p:cNvSpPr>
            <a:spLocks noGrp="1" noRot="1" noChangeAspect="1"/>
          </p:cNvSpPr>
          <p:nvPr>
            <p:ph type="sldImg" idx="2"/>
          </p:nvPr>
        </p:nvSpPr>
        <p:spPr>
          <a:xfrm>
            <a:off x="3279775" y="849313"/>
            <a:ext cx="3314700" cy="2293937"/>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987425" y="3271838"/>
            <a:ext cx="7899400" cy="26765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6456363"/>
            <a:ext cx="4278313" cy="341312"/>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5592763" y="6456363"/>
            <a:ext cx="4279900" cy="341312"/>
          </a:xfrm>
          <a:prstGeom prst="rect">
            <a:avLst/>
          </a:prstGeom>
        </p:spPr>
        <p:txBody>
          <a:bodyPr vert="horz" lIns="91440" tIns="45720" rIns="91440" bIns="45720" rtlCol="0" anchor="b"/>
          <a:lstStyle>
            <a:lvl1pPr algn="r">
              <a:defRPr sz="1200"/>
            </a:lvl1pPr>
          </a:lstStyle>
          <a:p>
            <a:fld id="{01C1BC2C-1A3D-46B7-A5FB-B010FCDC309B}" type="slidenum">
              <a:rPr lang="fr-CH" smtClean="0"/>
              <a:t>‹#›</a:t>
            </a:fld>
            <a:endParaRPr lang="fr-CH"/>
          </a:p>
        </p:txBody>
      </p:sp>
    </p:spTree>
    <p:extLst>
      <p:ext uri="{BB962C8B-B14F-4D97-AF65-F5344CB8AC3E}">
        <p14:creationId xmlns:p14="http://schemas.microsoft.com/office/powerpoint/2010/main" val="2799684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1363" y="849313"/>
            <a:ext cx="3311525" cy="2293937"/>
          </a:xfrm>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01C1BC2C-1A3D-46B7-A5FB-B010FCDC309B}" type="slidenum">
              <a:rPr lang="fr-CH" smtClean="0"/>
              <a:t>3</a:t>
            </a:fld>
            <a:endParaRPr lang="fr-CH"/>
          </a:p>
        </p:txBody>
      </p:sp>
    </p:spTree>
    <p:extLst>
      <p:ext uri="{BB962C8B-B14F-4D97-AF65-F5344CB8AC3E}">
        <p14:creationId xmlns:p14="http://schemas.microsoft.com/office/powerpoint/2010/main" val="2970022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81363" y="849313"/>
            <a:ext cx="3311525" cy="2293937"/>
          </a:xfrm>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01C1BC2C-1A3D-46B7-A5FB-B010FCDC309B}" type="slidenum">
              <a:rPr lang="fr-CH" smtClean="0"/>
              <a:t>4</a:t>
            </a:fld>
            <a:endParaRPr lang="fr-CH"/>
          </a:p>
        </p:txBody>
      </p:sp>
    </p:spTree>
    <p:extLst>
      <p:ext uri="{BB962C8B-B14F-4D97-AF65-F5344CB8AC3E}">
        <p14:creationId xmlns:p14="http://schemas.microsoft.com/office/powerpoint/2010/main" val="1451896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81363" y="849313"/>
            <a:ext cx="3311525" cy="2293937"/>
          </a:xfrm>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01C1BC2C-1A3D-46B7-A5FB-B010FCDC309B}" type="slidenum">
              <a:rPr lang="fr-CH" smtClean="0"/>
              <a:t>5</a:t>
            </a:fld>
            <a:endParaRPr lang="fr-CH"/>
          </a:p>
        </p:txBody>
      </p:sp>
    </p:spTree>
    <p:extLst>
      <p:ext uri="{BB962C8B-B14F-4D97-AF65-F5344CB8AC3E}">
        <p14:creationId xmlns:p14="http://schemas.microsoft.com/office/powerpoint/2010/main" val="3410972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1363" y="849313"/>
            <a:ext cx="3311525" cy="22939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AF9141-0BA9-4478-B2F4-14D424C0CFFD}" type="slidenum">
              <a:rPr lang="fr-FR" smtClean="0"/>
              <a:t>6</a:t>
            </a:fld>
            <a:endParaRPr lang="fr-FR"/>
          </a:p>
        </p:txBody>
      </p:sp>
    </p:spTree>
    <p:extLst>
      <p:ext uri="{BB962C8B-B14F-4D97-AF65-F5344CB8AC3E}">
        <p14:creationId xmlns:p14="http://schemas.microsoft.com/office/powerpoint/2010/main" val="3996394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1363" y="849313"/>
            <a:ext cx="3311525" cy="22939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AF9141-0BA9-4478-B2F4-14D424C0CFFD}"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6394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B1FB83CF-593F-400D-8A4B-72EC4DB15D34}"/>
              </a:ext>
            </a:extLst>
          </p:cNvPr>
          <p:cNvSpPr>
            <a:spLocks noGrp="1" noRot="1" noChangeAspect="1" noChangeArrowheads="1" noTextEdit="1"/>
          </p:cNvSpPr>
          <p:nvPr>
            <p:ph type="sldImg"/>
          </p:nvPr>
        </p:nvSpPr>
        <p:spPr bwMode="auto">
          <a:xfrm>
            <a:off x="3281363" y="849313"/>
            <a:ext cx="3311525" cy="22939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6AB7D63F-0FB3-4414-BFAA-E27852C2EBC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CH" altLang="fr-FR"/>
          </a:p>
        </p:txBody>
      </p:sp>
      <p:sp>
        <p:nvSpPr>
          <p:cNvPr id="6148" name="Slide Number Placeholder 3">
            <a:extLst>
              <a:ext uri="{FF2B5EF4-FFF2-40B4-BE49-F238E27FC236}">
                <a16:creationId xmlns:a16="http://schemas.microsoft.com/office/drawing/2014/main" id="{9BFC5788-4652-4FC9-8491-3BB8E5903F1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E103A271-7FD9-4A4A-ADE9-DA54CB050D8F}" type="slidenum">
              <a:rPr lang="fr-CH" altLang="fr-FR"/>
              <a:pPr/>
              <a:t>8</a:t>
            </a:fld>
            <a:endParaRPr lang="fr-CH"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Vide">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10FCF422-1699-4232-9C05-49016F2371EA}"/>
              </a:ext>
            </a:extLst>
          </p:cNvPr>
          <p:cNvSpPr txBox="1"/>
          <p:nvPr userDrawn="1"/>
        </p:nvSpPr>
        <p:spPr>
          <a:xfrm>
            <a:off x="5091061" y="3617704"/>
            <a:ext cx="4516538" cy="180000"/>
          </a:xfrm>
          <a:prstGeom prst="rect">
            <a:avLst/>
          </a:prstGeom>
          <a:solidFill>
            <a:schemeClr val="bg1">
              <a:lumMod val="85000"/>
            </a:schemeClr>
          </a:solidFill>
        </p:spPr>
        <p:txBody>
          <a:bodyPr wrap="square" rtlCol="0" anchor="ctr">
            <a:noAutofit/>
          </a:bodyPr>
          <a:lstStyle/>
          <a:p>
            <a:r>
              <a:rPr lang="en-CA" sz="900" b="1">
                <a:solidFill>
                  <a:srgbClr val="083FA9"/>
                </a:solidFill>
                <a:latin typeface="Gill Sans MT" panose="020B0502020104020203" pitchFamily="34" charset="0"/>
              </a:rPr>
              <a:t>INTENTIONS</a:t>
            </a:r>
            <a:endParaRPr lang="fr-FR" sz="900" b="1">
              <a:solidFill>
                <a:srgbClr val="083FA9"/>
              </a:solidFill>
              <a:latin typeface="Gill Sans MT" panose="020B0502020104020203" pitchFamily="34" charset="0"/>
            </a:endParaRPr>
          </a:p>
        </p:txBody>
      </p:sp>
      <p:sp>
        <p:nvSpPr>
          <p:cNvPr id="24" name="Rectangle 23">
            <a:extLst>
              <a:ext uri="{FF2B5EF4-FFF2-40B4-BE49-F238E27FC236}">
                <a16:creationId xmlns:a16="http://schemas.microsoft.com/office/drawing/2014/main" id="{1ED70792-C0C2-4E1D-867F-19148D25C91B}"/>
              </a:ext>
            </a:extLst>
          </p:cNvPr>
          <p:cNvSpPr/>
          <p:nvPr userDrawn="1"/>
        </p:nvSpPr>
        <p:spPr>
          <a:xfrm>
            <a:off x="5007975" y="3617704"/>
            <a:ext cx="54000" cy="1800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a:latin typeface="Gill Sans MT" panose="020B0502020104020203" pitchFamily="34" charset="0"/>
              </a:rPr>
              <a:t> </a:t>
            </a:r>
          </a:p>
        </p:txBody>
      </p:sp>
      <p:sp>
        <p:nvSpPr>
          <p:cNvPr id="25" name="Rectangle 24">
            <a:extLst>
              <a:ext uri="{FF2B5EF4-FFF2-40B4-BE49-F238E27FC236}">
                <a16:creationId xmlns:a16="http://schemas.microsoft.com/office/drawing/2014/main" id="{926F8542-BB6C-4523-8A93-3E77862B8AEA}"/>
              </a:ext>
            </a:extLst>
          </p:cNvPr>
          <p:cNvSpPr/>
          <p:nvPr userDrawn="1"/>
        </p:nvSpPr>
        <p:spPr>
          <a:xfrm>
            <a:off x="5007975" y="2296573"/>
            <a:ext cx="54000" cy="180000"/>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r>
              <a:rPr lang="fr-FR" sz="900">
                <a:latin typeface="Gill Sans MT" panose="020B0502020104020203" pitchFamily="34" charset="0"/>
              </a:rPr>
              <a:t> </a:t>
            </a:r>
          </a:p>
        </p:txBody>
      </p:sp>
      <p:sp>
        <p:nvSpPr>
          <p:cNvPr id="26" name="TextBox 25">
            <a:extLst>
              <a:ext uri="{FF2B5EF4-FFF2-40B4-BE49-F238E27FC236}">
                <a16:creationId xmlns:a16="http://schemas.microsoft.com/office/drawing/2014/main" id="{1A12FEE5-E21F-4A2D-AEFA-70312C19BEDD}"/>
              </a:ext>
            </a:extLst>
          </p:cNvPr>
          <p:cNvSpPr txBox="1"/>
          <p:nvPr userDrawn="1"/>
        </p:nvSpPr>
        <p:spPr>
          <a:xfrm>
            <a:off x="5091063" y="2296577"/>
            <a:ext cx="4518446" cy="181097"/>
          </a:xfrm>
          <a:prstGeom prst="rect">
            <a:avLst/>
          </a:prstGeom>
          <a:solidFill>
            <a:schemeClr val="bg1">
              <a:lumMod val="85000"/>
            </a:schemeClr>
          </a:solidFill>
        </p:spPr>
        <p:txBody>
          <a:bodyPr wrap="square" rtlCol="0" anchor="ctr">
            <a:noAutofit/>
          </a:bodyPr>
          <a:lstStyle/>
          <a:p>
            <a:r>
              <a:rPr lang="en-CA" sz="799" b="1">
                <a:solidFill>
                  <a:srgbClr val="083FA9"/>
                </a:solidFill>
                <a:latin typeface="Gill Sans MT" panose="020B0502020104020203" pitchFamily="34" charset="0"/>
              </a:rPr>
              <a:t>PRIMARY REASONS FOR TRAVEL</a:t>
            </a:r>
            <a:endParaRPr lang="fr-FR" sz="799" b="1">
              <a:solidFill>
                <a:srgbClr val="083FA9"/>
              </a:solidFill>
              <a:latin typeface="Gill Sans MT" panose="020B0502020104020203" pitchFamily="34" charset="0"/>
            </a:endParaRPr>
          </a:p>
        </p:txBody>
      </p:sp>
      <p:sp>
        <p:nvSpPr>
          <p:cNvPr id="27" name="TextBox 26">
            <a:extLst>
              <a:ext uri="{FF2B5EF4-FFF2-40B4-BE49-F238E27FC236}">
                <a16:creationId xmlns:a16="http://schemas.microsoft.com/office/drawing/2014/main" id="{F7FD0428-73A3-4D69-B42C-7BA92B85D934}"/>
              </a:ext>
            </a:extLst>
          </p:cNvPr>
          <p:cNvSpPr txBox="1"/>
          <p:nvPr userDrawn="1"/>
        </p:nvSpPr>
        <p:spPr>
          <a:xfrm>
            <a:off x="5091061" y="690416"/>
            <a:ext cx="2160000" cy="180000"/>
          </a:xfrm>
          <a:prstGeom prst="rect">
            <a:avLst/>
          </a:prstGeom>
          <a:solidFill>
            <a:schemeClr val="bg1">
              <a:lumMod val="85000"/>
            </a:schemeClr>
          </a:solidFill>
        </p:spPr>
        <p:txBody>
          <a:bodyPr wrap="square" rtlCol="0" anchor="ctr">
            <a:noAutofit/>
          </a:bodyPr>
          <a:lstStyle/>
          <a:p>
            <a:r>
              <a:rPr lang="fr-FR" sz="799" b="1">
                <a:solidFill>
                  <a:srgbClr val="083FA9"/>
                </a:solidFill>
                <a:latin typeface="Gill Sans MT" panose="020B0502020104020203" pitchFamily="34" charset="0"/>
              </a:rPr>
              <a:t>MAIN COUNTRIES OF DEPARTURE</a:t>
            </a:r>
          </a:p>
        </p:txBody>
      </p:sp>
      <p:sp>
        <p:nvSpPr>
          <p:cNvPr id="28" name="Rectangle 27">
            <a:extLst>
              <a:ext uri="{FF2B5EF4-FFF2-40B4-BE49-F238E27FC236}">
                <a16:creationId xmlns:a16="http://schemas.microsoft.com/office/drawing/2014/main" id="{BF81BF97-3D11-45FF-8F2E-C869AA5C60C5}"/>
              </a:ext>
            </a:extLst>
          </p:cNvPr>
          <p:cNvSpPr/>
          <p:nvPr userDrawn="1"/>
        </p:nvSpPr>
        <p:spPr>
          <a:xfrm>
            <a:off x="5007975" y="690416"/>
            <a:ext cx="54000" cy="18000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a:latin typeface="Gill Sans MT" panose="020B0502020104020203" pitchFamily="34" charset="0"/>
              </a:rPr>
              <a:t> </a:t>
            </a:r>
          </a:p>
        </p:txBody>
      </p:sp>
      <p:sp>
        <p:nvSpPr>
          <p:cNvPr id="29" name="TextBox 80">
            <a:extLst>
              <a:ext uri="{FF2B5EF4-FFF2-40B4-BE49-F238E27FC236}">
                <a16:creationId xmlns:a16="http://schemas.microsoft.com/office/drawing/2014/main" id="{53FC0BA1-7C83-4B28-BD0E-4583C5BFEF84}"/>
              </a:ext>
            </a:extLst>
          </p:cNvPr>
          <p:cNvSpPr txBox="1"/>
          <p:nvPr userDrawn="1"/>
        </p:nvSpPr>
        <p:spPr>
          <a:xfrm>
            <a:off x="7459982" y="690416"/>
            <a:ext cx="2160000" cy="180000"/>
          </a:xfrm>
          <a:prstGeom prst="rect">
            <a:avLst/>
          </a:prstGeom>
          <a:solidFill>
            <a:schemeClr val="bg1">
              <a:lumMod val="85000"/>
            </a:schemeClr>
          </a:solidFill>
        </p:spPr>
        <p:txBody>
          <a:bodyPr wrap="square" rtlCol="0" anchor="ctr">
            <a:noAutofit/>
          </a:bodyPr>
          <a:lstStyle/>
          <a:p>
            <a:r>
              <a:rPr lang="en-CA" sz="799" b="1">
                <a:solidFill>
                  <a:srgbClr val="083FA9"/>
                </a:solidFill>
                <a:latin typeface="Gill Sans MT" panose="020B0502020104020203" pitchFamily="34" charset="0"/>
              </a:rPr>
              <a:t>MAIN COUNTRIES OF DESTINATION</a:t>
            </a:r>
            <a:endParaRPr lang="fr-FR" sz="799" b="1">
              <a:solidFill>
                <a:srgbClr val="083FA9"/>
              </a:solidFill>
              <a:latin typeface="Gill Sans MT" panose="020B0502020104020203" pitchFamily="34" charset="0"/>
            </a:endParaRPr>
          </a:p>
        </p:txBody>
      </p:sp>
      <p:sp>
        <p:nvSpPr>
          <p:cNvPr id="30" name="Rectangle 29">
            <a:extLst>
              <a:ext uri="{FF2B5EF4-FFF2-40B4-BE49-F238E27FC236}">
                <a16:creationId xmlns:a16="http://schemas.microsoft.com/office/drawing/2014/main" id="{ADE1466A-FF8F-48BD-A71F-F200DCF428EA}"/>
              </a:ext>
            </a:extLst>
          </p:cNvPr>
          <p:cNvSpPr/>
          <p:nvPr userDrawn="1"/>
        </p:nvSpPr>
        <p:spPr>
          <a:xfrm>
            <a:off x="7380911" y="690416"/>
            <a:ext cx="54000" cy="180000"/>
          </a:xfrm>
          <a:prstGeom prst="rect">
            <a:avLst/>
          </a:prstGeom>
          <a:solidFill>
            <a:schemeClr val="accent6">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a:latin typeface="Gill Sans MT" panose="020B0502020104020203" pitchFamily="34" charset="0"/>
              </a:rPr>
              <a:t> </a:t>
            </a:r>
          </a:p>
        </p:txBody>
      </p:sp>
    </p:spTree>
    <p:extLst>
      <p:ext uri="{BB962C8B-B14F-4D97-AF65-F5344CB8AC3E}">
        <p14:creationId xmlns:p14="http://schemas.microsoft.com/office/powerpoint/2010/main" val="3232893280"/>
      </p:ext>
    </p:extLst>
  </p:cSld>
  <p:clrMapOvr>
    <a:masterClrMapping/>
  </p:clrMapOvr>
  <p:extLst>
    <p:ext uri="{DCECCB84-F9BA-43D5-87BE-67443E8EF086}">
      <p15:sldGuideLst xmlns:p15="http://schemas.microsoft.com/office/powerpoint/2012/main">
        <p15:guide id="1" orient="horz" pos="346" userDrawn="1">
          <p15:clr>
            <a:srgbClr val="FBAE40"/>
          </p15:clr>
        </p15:guide>
        <p15:guide id="2" pos="312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69981B-90DE-4FF2-BC63-749365B58041}"/>
              </a:ext>
            </a:extLst>
          </p:cNvPr>
          <p:cNvSpPr>
            <a:spLocks noGrp="1"/>
          </p:cNvSpPr>
          <p:nvPr>
            <p:ph type="ctrTitle"/>
          </p:nvPr>
        </p:nvSpPr>
        <p:spPr>
          <a:xfrm>
            <a:off x="1238250" y="1122363"/>
            <a:ext cx="7429500" cy="2387600"/>
          </a:xfrm>
        </p:spPr>
        <p:txBody>
          <a:bodyPr anchor="b"/>
          <a:lstStyle>
            <a:lvl1pPr algn="ctr">
              <a:defRPr sz="4875"/>
            </a:lvl1pPr>
          </a:lstStyle>
          <a:p>
            <a:r>
              <a:rPr lang="fr-FR"/>
              <a:t>Modifiez le style du titre</a:t>
            </a:r>
          </a:p>
        </p:txBody>
      </p:sp>
      <p:sp>
        <p:nvSpPr>
          <p:cNvPr id="3" name="Sous-titre 2">
            <a:extLst>
              <a:ext uri="{FF2B5EF4-FFF2-40B4-BE49-F238E27FC236}">
                <a16:creationId xmlns:a16="http://schemas.microsoft.com/office/drawing/2014/main" id="{85961FEE-3CCD-4276-886A-5BABD1A5B6CB}"/>
              </a:ext>
            </a:extLst>
          </p:cNvPr>
          <p:cNvSpPr>
            <a:spLocks noGrp="1"/>
          </p:cNvSpPr>
          <p:nvPr>
            <p:ph type="subTitle" idx="1"/>
          </p:nvPr>
        </p:nvSpPr>
        <p:spPr>
          <a:xfrm>
            <a:off x="1238250" y="3602038"/>
            <a:ext cx="7429500" cy="1655762"/>
          </a:xfrm>
        </p:spPr>
        <p:txBody>
          <a:bodyPr/>
          <a:lstStyle>
            <a:lvl1pPr marL="0" indent="0" algn="ctr">
              <a:buNone/>
              <a:defRPr sz="1950"/>
            </a:lvl1pPr>
            <a:lvl2pPr marL="371473" indent="0" algn="ctr">
              <a:buNone/>
              <a:defRPr sz="1625"/>
            </a:lvl2pPr>
            <a:lvl3pPr marL="742946" indent="0" algn="ctr">
              <a:buNone/>
              <a:defRPr sz="1462"/>
            </a:lvl3pPr>
            <a:lvl4pPr marL="1114419" indent="0" algn="ctr">
              <a:buNone/>
              <a:defRPr sz="1300"/>
            </a:lvl4pPr>
            <a:lvl5pPr marL="1485891" indent="0" algn="ctr">
              <a:buNone/>
              <a:defRPr sz="1300"/>
            </a:lvl5pPr>
            <a:lvl6pPr marL="1857364" indent="0" algn="ctr">
              <a:buNone/>
              <a:defRPr sz="1300"/>
            </a:lvl6pPr>
            <a:lvl7pPr marL="2228837" indent="0" algn="ctr">
              <a:buNone/>
              <a:defRPr sz="1300"/>
            </a:lvl7pPr>
            <a:lvl8pPr marL="2600310" indent="0" algn="ctr">
              <a:buNone/>
              <a:defRPr sz="1300"/>
            </a:lvl8pPr>
            <a:lvl9pPr marL="2971783" indent="0" algn="ctr">
              <a:buNone/>
              <a:defRPr sz="13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4708059D-3249-4929-AD6D-78BFC45D601E}"/>
              </a:ext>
            </a:extLst>
          </p:cNvPr>
          <p:cNvSpPr>
            <a:spLocks noGrp="1"/>
          </p:cNvSpPr>
          <p:nvPr>
            <p:ph type="dt" sz="half" idx="10"/>
          </p:nvPr>
        </p:nvSpPr>
        <p:spPr/>
        <p:txBody>
          <a:bodyPr/>
          <a:lstStyle/>
          <a:p>
            <a:fld id="{3C6EF355-D872-4911-9871-F8E1AA71F238}" type="datetime1">
              <a:rPr lang="en-GB" smtClean="0"/>
              <a:t>24/10/2022</a:t>
            </a:fld>
            <a:endParaRPr lang="fr-FR"/>
          </a:p>
        </p:txBody>
      </p:sp>
      <p:sp>
        <p:nvSpPr>
          <p:cNvPr id="5" name="Espace réservé du pied de page 4">
            <a:extLst>
              <a:ext uri="{FF2B5EF4-FFF2-40B4-BE49-F238E27FC236}">
                <a16:creationId xmlns:a16="http://schemas.microsoft.com/office/drawing/2014/main" id="{371E2B43-2055-4614-A329-C99DC4F46E1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084F093-2EC4-4260-B172-610B3790B89C}"/>
              </a:ext>
            </a:extLst>
          </p:cNvPr>
          <p:cNvSpPr>
            <a:spLocks noGrp="1"/>
          </p:cNvSpPr>
          <p:nvPr>
            <p:ph type="sldNum" sz="quarter" idx="12"/>
          </p:nvPr>
        </p:nvSpPr>
        <p:spPr/>
        <p:txBody>
          <a:bodyPr/>
          <a:lstStyle/>
          <a:p>
            <a:fld id="{19A8FFA3-E8C7-45BD-A273-7AF0EA65AE1A}" type="slidenum">
              <a:rPr lang="fr-FR" smtClean="0"/>
              <a:t>‹#›</a:t>
            </a:fld>
            <a:endParaRPr lang="fr-FR"/>
          </a:p>
        </p:txBody>
      </p:sp>
    </p:spTree>
    <p:extLst>
      <p:ext uri="{BB962C8B-B14F-4D97-AF65-F5344CB8AC3E}">
        <p14:creationId xmlns:p14="http://schemas.microsoft.com/office/powerpoint/2010/main" val="282075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4B3D0D3-BB11-4D5F-84E0-480E46CADBEA}"/>
              </a:ext>
            </a:extLst>
          </p:cNvPr>
          <p:cNvSpPr>
            <a:spLocks noGrp="1"/>
          </p:cNvSpPr>
          <p:nvPr>
            <p:ph type="dt" sz="half" idx="10"/>
          </p:nvPr>
        </p:nvSpPr>
        <p:spPr/>
        <p:txBody>
          <a:bodyPr/>
          <a:lstStyle/>
          <a:p>
            <a:fld id="{6AF9160D-08EF-4C18-B91B-402070FA6C1C}" type="datetime1">
              <a:rPr lang="en-GB" smtClean="0"/>
              <a:t>24/10/2022</a:t>
            </a:fld>
            <a:endParaRPr lang="fr-FR"/>
          </a:p>
        </p:txBody>
      </p:sp>
      <p:sp>
        <p:nvSpPr>
          <p:cNvPr id="3" name="Espace réservé du pied de page 2">
            <a:extLst>
              <a:ext uri="{FF2B5EF4-FFF2-40B4-BE49-F238E27FC236}">
                <a16:creationId xmlns:a16="http://schemas.microsoft.com/office/drawing/2014/main" id="{4DF7591A-9693-4173-B19B-E378648E22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9E365DD5-CB70-40C8-8D06-BA011DA366AB}"/>
              </a:ext>
            </a:extLst>
          </p:cNvPr>
          <p:cNvSpPr>
            <a:spLocks noGrp="1"/>
          </p:cNvSpPr>
          <p:nvPr>
            <p:ph type="sldNum" sz="quarter" idx="12"/>
          </p:nvPr>
        </p:nvSpPr>
        <p:spPr/>
        <p:txBody>
          <a:bodyPr/>
          <a:lstStyle/>
          <a:p>
            <a:fld id="{19A8FFA3-E8C7-45BD-A273-7AF0EA65AE1A}" type="slidenum">
              <a:rPr lang="fr-FR" smtClean="0"/>
              <a:t>‹#›</a:t>
            </a:fld>
            <a:endParaRPr lang="fr-FR"/>
          </a:p>
        </p:txBody>
      </p:sp>
    </p:spTree>
    <p:extLst>
      <p:ext uri="{BB962C8B-B14F-4D97-AF65-F5344CB8AC3E}">
        <p14:creationId xmlns:p14="http://schemas.microsoft.com/office/powerpoint/2010/main" val="149475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Vide">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E12A061B-A064-C249-A553-3B851E208FF2}"/>
              </a:ext>
            </a:extLst>
          </p:cNvPr>
          <p:cNvSpPr/>
          <p:nvPr/>
        </p:nvSpPr>
        <p:spPr>
          <a:xfrm>
            <a:off x="4238815" y="770580"/>
            <a:ext cx="533317" cy="317331"/>
          </a:xfrm>
          <a:prstGeom prst="rect">
            <a:avLst/>
          </a:prstGeom>
        </p:spPr>
        <p:txBody>
          <a:bodyPr wrap="square" lIns="29250" rIns="29250">
            <a:spAutoFit/>
          </a:bodyPr>
          <a:lstStyle/>
          <a:p>
            <a:endParaRPr lang="en-GB" sz="1462">
              <a:solidFill>
                <a:srgbClr val="0039A6"/>
              </a:solidFill>
              <a:latin typeface="Gill Sans MT" panose="020B0502020104020203" pitchFamily="34" charset="0"/>
            </a:endParaRPr>
          </a:p>
        </p:txBody>
      </p:sp>
      <p:sp>
        <p:nvSpPr>
          <p:cNvPr id="20" name="TextBox 19">
            <a:extLst>
              <a:ext uri="{FF2B5EF4-FFF2-40B4-BE49-F238E27FC236}">
                <a16:creationId xmlns:a16="http://schemas.microsoft.com/office/drawing/2014/main" id="{E00FEDC8-CE7B-40F2-8B18-E396871E243C}"/>
              </a:ext>
            </a:extLst>
          </p:cNvPr>
          <p:cNvSpPr txBox="1"/>
          <p:nvPr userDrawn="1"/>
        </p:nvSpPr>
        <p:spPr>
          <a:xfrm>
            <a:off x="336871" y="2462842"/>
            <a:ext cx="2690768" cy="180000"/>
          </a:xfrm>
          <a:prstGeom prst="rect">
            <a:avLst/>
          </a:prstGeom>
          <a:solidFill>
            <a:srgbClr val="D9D9D9"/>
          </a:solidFill>
        </p:spPr>
        <p:txBody>
          <a:bodyPr wrap="square" rtlCol="0" anchor="ctr">
            <a:noAutofit/>
          </a:bodyPr>
          <a:lstStyle/>
          <a:p>
            <a:r>
              <a:rPr lang="en-CA" sz="731" b="1">
                <a:solidFill>
                  <a:srgbClr val="083FA9"/>
                </a:solidFill>
                <a:latin typeface="Gill Sans MT" panose="020B0502020104020203" pitchFamily="34" charset="0"/>
              </a:rPr>
              <a:t>EDUCATION LEVEL</a:t>
            </a:r>
            <a:endParaRPr lang="fr-FR" sz="731" b="1">
              <a:solidFill>
                <a:srgbClr val="083FA9"/>
              </a:solidFill>
              <a:latin typeface="Gill Sans MT" panose="020B0502020104020203" pitchFamily="34" charset="0"/>
            </a:endParaRPr>
          </a:p>
        </p:txBody>
      </p:sp>
      <p:sp>
        <p:nvSpPr>
          <p:cNvPr id="22" name="Rectangle 21">
            <a:extLst>
              <a:ext uri="{FF2B5EF4-FFF2-40B4-BE49-F238E27FC236}">
                <a16:creationId xmlns:a16="http://schemas.microsoft.com/office/drawing/2014/main" id="{39AE633D-FEDE-43A2-AFB0-835BAF353D58}"/>
              </a:ext>
            </a:extLst>
          </p:cNvPr>
          <p:cNvSpPr/>
          <p:nvPr userDrawn="1"/>
        </p:nvSpPr>
        <p:spPr>
          <a:xfrm>
            <a:off x="255000" y="2462842"/>
            <a:ext cx="54000" cy="1800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31">
                <a:latin typeface="Gill Sans MT" panose="020B0502020104020203" pitchFamily="34" charset="0"/>
              </a:rPr>
              <a:t> </a:t>
            </a:r>
          </a:p>
        </p:txBody>
      </p:sp>
      <p:sp>
        <p:nvSpPr>
          <p:cNvPr id="25" name="Rectangle 24">
            <a:extLst>
              <a:ext uri="{FF2B5EF4-FFF2-40B4-BE49-F238E27FC236}">
                <a16:creationId xmlns:a16="http://schemas.microsoft.com/office/drawing/2014/main" id="{9452501C-5ECC-4954-A778-440A4FF9CA34}"/>
              </a:ext>
            </a:extLst>
          </p:cNvPr>
          <p:cNvSpPr/>
          <p:nvPr userDrawn="1"/>
        </p:nvSpPr>
        <p:spPr>
          <a:xfrm>
            <a:off x="255000" y="4441515"/>
            <a:ext cx="54000" cy="180000"/>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r>
              <a:rPr lang="fr-FR" sz="731">
                <a:latin typeface="Gill Sans MT" panose="020B0502020104020203" pitchFamily="34" charset="0"/>
              </a:rPr>
              <a:t> </a:t>
            </a:r>
          </a:p>
        </p:txBody>
      </p:sp>
      <p:sp>
        <p:nvSpPr>
          <p:cNvPr id="26" name="TextBox 25">
            <a:extLst>
              <a:ext uri="{FF2B5EF4-FFF2-40B4-BE49-F238E27FC236}">
                <a16:creationId xmlns:a16="http://schemas.microsoft.com/office/drawing/2014/main" id="{A3BD177F-EF75-4113-B5FD-7151F1247132}"/>
              </a:ext>
            </a:extLst>
          </p:cNvPr>
          <p:cNvSpPr txBox="1"/>
          <p:nvPr userDrawn="1"/>
        </p:nvSpPr>
        <p:spPr>
          <a:xfrm>
            <a:off x="336871" y="4441515"/>
            <a:ext cx="2160000" cy="180000"/>
          </a:xfrm>
          <a:prstGeom prst="rect">
            <a:avLst/>
          </a:prstGeom>
          <a:solidFill>
            <a:srgbClr val="D9D9D9"/>
          </a:solidFill>
        </p:spPr>
        <p:txBody>
          <a:bodyPr wrap="square" rtlCol="0" anchor="ctr">
            <a:noAutofit/>
          </a:bodyPr>
          <a:lstStyle/>
          <a:p>
            <a:r>
              <a:rPr lang="en-CA" sz="600" b="1">
                <a:solidFill>
                  <a:srgbClr val="083FA9"/>
                </a:solidFill>
                <a:latin typeface="Gill Sans MT" panose="020B0502020104020203" pitchFamily="34" charset="0"/>
              </a:rPr>
              <a:t>OCCUPATIONAL STATUS  PRIOR TO MIGRATION</a:t>
            </a:r>
            <a:endParaRPr lang="fr-FR" sz="600" b="1">
              <a:solidFill>
                <a:srgbClr val="083FA9"/>
              </a:solidFill>
              <a:latin typeface="Gill Sans MT" panose="020B0502020104020203" pitchFamily="34" charset="0"/>
            </a:endParaRPr>
          </a:p>
        </p:txBody>
      </p:sp>
      <p:sp>
        <p:nvSpPr>
          <p:cNvPr id="27" name="TextBox 33">
            <a:extLst>
              <a:ext uri="{FF2B5EF4-FFF2-40B4-BE49-F238E27FC236}">
                <a16:creationId xmlns:a16="http://schemas.microsoft.com/office/drawing/2014/main" id="{0CB97096-2691-42ED-B24D-2485D789A241}"/>
              </a:ext>
            </a:extLst>
          </p:cNvPr>
          <p:cNvSpPr txBox="1"/>
          <p:nvPr userDrawn="1"/>
        </p:nvSpPr>
        <p:spPr>
          <a:xfrm>
            <a:off x="2715820" y="4441515"/>
            <a:ext cx="2160000" cy="180000"/>
          </a:xfrm>
          <a:prstGeom prst="rect">
            <a:avLst/>
          </a:prstGeom>
          <a:solidFill>
            <a:srgbClr val="D9D9D9"/>
          </a:solidFill>
        </p:spPr>
        <p:txBody>
          <a:bodyPr wrap="square" rtlCol="0" anchor="ctr">
            <a:noAutofit/>
          </a:bodyPr>
          <a:lstStyle/>
          <a:p>
            <a:r>
              <a:rPr lang="en-CA" sz="730" b="1">
                <a:solidFill>
                  <a:srgbClr val="083FA9"/>
                </a:solidFill>
                <a:latin typeface="Gill Sans MT" panose="020B0502020104020203" pitchFamily="34" charset="0"/>
              </a:rPr>
              <a:t>CURRENT OCCUPATIONAL STATUS</a:t>
            </a:r>
            <a:endParaRPr lang="fr-FR" sz="730" b="1">
              <a:solidFill>
                <a:srgbClr val="083FA9"/>
              </a:solidFill>
              <a:latin typeface="Gill Sans MT" panose="020B0502020104020203" pitchFamily="34" charset="0"/>
            </a:endParaRPr>
          </a:p>
        </p:txBody>
      </p:sp>
      <p:sp>
        <p:nvSpPr>
          <p:cNvPr id="28" name="TextBox 30">
            <a:extLst>
              <a:ext uri="{FF2B5EF4-FFF2-40B4-BE49-F238E27FC236}">
                <a16:creationId xmlns:a16="http://schemas.microsoft.com/office/drawing/2014/main" id="{98E82A58-5067-47A2-975B-8D6A55EBD89C}"/>
              </a:ext>
            </a:extLst>
          </p:cNvPr>
          <p:cNvSpPr txBox="1"/>
          <p:nvPr userDrawn="1"/>
        </p:nvSpPr>
        <p:spPr>
          <a:xfrm>
            <a:off x="3295651" y="2462842"/>
            <a:ext cx="1580171" cy="180000"/>
          </a:xfrm>
          <a:prstGeom prst="rect">
            <a:avLst/>
          </a:prstGeom>
          <a:solidFill>
            <a:srgbClr val="D9D9D9"/>
          </a:solidFill>
        </p:spPr>
        <p:txBody>
          <a:bodyPr wrap="square" rtlCol="0" anchor="ctr">
            <a:noAutofit/>
          </a:bodyPr>
          <a:lstStyle/>
          <a:p>
            <a:r>
              <a:rPr lang="en-CA" sz="731" b="1">
                <a:solidFill>
                  <a:srgbClr val="083FA9"/>
                </a:solidFill>
                <a:latin typeface="Gill Sans MT" panose="020B0502020104020203" pitchFamily="34" charset="0"/>
              </a:rPr>
              <a:t>TYPE OF TRAVEL</a:t>
            </a:r>
            <a:endParaRPr lang="fr-FR" sz="731" b="1">
              <a:solidFill>
                <a:srgbClr val="083FA9"/>
              </a:solidFill>
              <a:latin typeface="Gill Sans MT" panose="020B0502020104020203" pitchFamily="34" charset="0"/>
            </a:endParaRPr>
          </a:p>
        </p:txBody>
      </p:sp>
      <p:sp>
        <p:nvSpPr>
          <p:cNvPr id="29" name="TextBox 30">
            <a:extLst>
              <a:ext uri="{FF2B5EF4-FFF2-40B4-BE49-F238E27FC236}">
                <a16:creationId xmlns:a16="http://schemas.microsoft.com/office/drawing/2014/main" id="{957A078C-A595-495C-B4FD-B5510B3DE2D9}"/>
              </a:ext>
            </a:extLst>
          </p:cNvPr>
          <p:cNvSpPr txBox="1"/>
          <p:nvPr userDrawn="1"/>
        </p:nvSpPr>
        <p:spPr>
          <a:xfrm>
            <a:off x="5184777" y="648634"/>
            <a:ext cx="4466225" cy="180000"/>
          </a:xfrm>
          <a:prstGeom prst="rect">
            <a:avLst/>
          </a:prstGeom>
          <a:solidFill>
            <a:srgbClr val="D9D9D9"/>
          </a:solidFill>
        </p:spPr>
        <p:txBody>
          <a:bodyPr wrap="square" rtlCol="0" anchor="ctr">
            <a:noAutofit/>
          </a:bodyPr>
          <a:lstStyle/>
          <a:p>
            <a:r>
              <a:rPr lang="en-CA" sz="731" b="1">
                <a:solidFill>
                  <a:srgbClr val="083FA9"/>
                </a:solidFill>
                <a:latin typeface="Gill Sans MT" panose="020B0502020104020203" pitchFamily="34" charset="0"/>
              </a:rPr>
              <a:t>NATIONALITY</a:t>
            </a:r>
            <a:endParaRPr lang="fr-FR" sz="731" b="1">
              <a:solidFill>
                <a:srgbClr val="083FA9"/>
              </a:solidFill>
              <a:latin typeface="Gill Sans MT" panose="020B0502020104020203" pitchFamily="34" charset="0"/>
            </a:endParaRPr>
          </a:p>
        </p:txBody>
      </p:sp>
      <p:sp>
        <p:nvSpPr>
          <p:cNvPr id="30" name="Rectangle 29">
            <a:extLst>
              <a:ext uri="{FF2B5EF4-FFF2-40B4-BE49-F238E27FC236}">
                <a16:creationId xmlns:a16="http://schemas.microsoft.com/office/drawing/2014/main" id="{22C1143D-64C1-41A4-B52F-9AF7DC71E8DD}"/>
              </a:ext>
            </a:extLst>
          </p:cNvPr>
          <p:cNvSpPr/>
          <p:nvPr userDrawn="1"/>
        </p:nvSpPr>
        <p:spPr>
          <a:xfrm>
            <a:off x="5095111" y="648634"/>
            <a:ext cx="54000" cy="180000"/>
          </a:xfrm>
          <a:prstGeom prst="rect">
            <a:avLst/>
          </a:prstGeom>
          <a:solidFill>
            <a:srgbClr val="003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31">
                <a:latin typeface="Gill Sans MT" panose="020B0502020104020203" pitchFamily="34" charset="0"/>
              </a:rPr>
              <a:t> </a:t>
            </a:r>
          </a:p>
        </p:txBody>
      </p:sp>
      <p:sp>
        <p:nvSpPr>
          <p:cNvPr id="35" name="TextBox 30">
            <a:extLst>
              <a:ext uri="{FF2B5EF4-FFF2-40B4-BE49-F238E27FC236}">
                <a16:creationId xmlns:a16="http://schemas.microsoft.com/office/drawing/2014/main" id="{7380640D-F2F6-40B1-AD8B-2F9722C92027}"/>
              </a:ext>
            </a:extLst>
          </p:cNvPr>
          <p:cNvSpPr txBox="1"/>
          <p:nvPr userDrawn="1"/>
        </p:nvSpPr>
        <p:spPr>
          <a:xfrm>
            <a:off x="336871" y="648634"/>
            <a:ext cx="2160000" cy="180000"/>
          </a:xfrm>
          <a:prstGeom prst="rect">
            <a:avLst/>
          </a:prstGeom>
          <a:solidFill>
            <a:srgbClr val="D9D9D9"/>
          </a:solidFill>
        </p:spPr>
        <p:txBody>
          <a:bodyPr wrap="square" rtlCol="0" anchor="ctr">
            <a:noAutofit/>
          </a:bodyPr>
          <a:lstStyle/>
          <a:p>
            <a:r>
              <a:rPr lang="en-CA" sz="731" b="1">
                <a:solidFill>
                  <a:srgbClr val="083FA9"/>
                </a:solidFill>
                <a:latin typeface="Gill Sans MT" panose="020B0502020104020203" pitchFamily="34" charset="0"/>
              </a:rPr>
              <a:t>FIELD OF WORK</a:t>
            </a:r>
            <a:endParaRPr lang="fr-FR" sz="731" b="1">
              <a:solidFill>
                <a:srgbClr val="083FA9"/>
              </a:solidFill>
              <a:latin typeface="Gill Sans MT" panose="020B0502020104020203" pitchFamily="34" charset="0"/>
            </a:endParaRPr>
          </a:p>
        </p:txBody>
      </p:sp>
      <p:sp>
        <p:nvSpPr>
          <p:cNvPr id="36" name="TextBox 30">
            <a:extLst>
              <a:ext uri="{FF2B5EF4-FFF2-40B4-BE49-F238E27FC236}">
                <a16:creationId xmlns:a16="http://schemas.microsoft.com/office/drawing/2014/main" id="{D11C1FAE-967D-422E-A2FD-9C886709AF3F}"/>
              </a:ext>
            </a:extLst>
          </p:cNvPr>
          <p:cNvSpPr txBox="1"/>
          <p:nvPr userDrawn="1"/>
        </p:nvSpPr>
        <p:spPr>
          <a:xfrm>
            <a:off x="2715821" y="648634"/>
            <a:ext cx="2160000" cy="180000"/>
          </a:xfrm>
          <a:prstGeom prst="rect">
            <a:avLst/>
          </a:prstGeom>
          <a:solidFill>
            <a:srgbClr val="D9D9D9"/>
          </a:solidFill>
        </p:spPr>
        <p:txBody>
          <a:bodyPr wrap="square" rtlCol="0" anchor="ctr">
            <a:noAutofit/>
          </a:bodyPr>
          <a:lstStyle/>
          <a:p>
            <a:r>
              <a:rPr lang="en-CA" sz="731" b="1">
                <a:solidFill>
                  <a:srgbClr val="083FA9"/>
                </a:solidFill>
                <a:latin typeface="Gill Sans MT" panose="020B0502020104020203" pitchFamily="34" charset="0"/>
              </a:rPr>
              <a:t>FUNDING OF JOURNEY</a:t>
            </a:r>
            <a:endParaRPr lang="fr-FR" sz="731" b="1">
              <a:solidFill>
                <a:srgbClr val="083FA9"/>
              </a:solidFill>
              <a:latin typeface="Gill Sans MT" panose="020B0502020104020203" pitchFamily="34" charset="0"/>
            </a:endParaRPr>
          </a:p>
        </p:txBody>
      </p:sp>
      <p:sp>
        <p:nvSpPr>
          <p:cNvPr id="37" name="Rectangle 36">
            <a:extLst>
              <a:ext uri="{FF2B5EF4-FFF2-40B4-BE49-F238E27FC236}">
                <a16:creationId xmlns:a16="http://schemas.microsoft.com/office/drawing/2014/main" id="{70D79912-1417-4F75-9533-A61884E57C5D}"/>
              </a:ext>
            </a:extLst>
          </p:cNvPr>
          <p:cNvSpPr/>
          <p:nvPr userDrawn="1"/>
        </p:nvSpPr>
        <p:spPr>
          <a:xfrm>
            <a:off x="255000" y="648634"/>
            <a:ext cx="54000" cy="180000"/>
          </a:xfrm>
          <a:prstGeom prst="rect">
            <a:avLst/>
          </a:prstGeom>
          <a:solidFill>
            <a:schemeClr val="accent6">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a:latin typeface="Gill Sans MT" panose="020B0502020104020203" pitchFamily="34" charset="0"/>
              </a:rPr>
              <a:t> </a:t>
            </a:r>
          </a:p>
        </p:txBody>
      </p:sp>
      <p:sp>
        <p:nvSpPr>
          <p:cNvPr id="38" name="Rectangle 37">
            <a:extLst>
              <a:ext uri="{FF2B5EF4-FFF2-40B4-BE49-F238E27FC236}">
                <a16:creationId xmlns:a16="http://schemas.microsoft.com/office/drawing/2014/main" id="{FA72547B-35FF-48EE-90DB-B6BC571DFD64}"/>
              </a:ext>
            </a:extLst>
          </p:cNvPr>
          <p:cNvSpPr/>
          <p:nvPr userDrawn="1"/>
        </p:nvSpPr>
        <p:spPr>
          <a:xfrm>
            <a:off x="2638839" y="648634"/>
            <a:ext cx="54000" cy="18000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a:latin typeface="Gill Sans MT" panose="020B0502020104020203" pitchFamily="34" charset="0"/>
              </a:rPr>
              <a:t> </a:t>
            </a:r>
          </a:p>
        </p:txBody>
      </p:sp>
      <p:sp>
        <p:nvSpPr>
          <p:cNvPr id="39" name="Rectangle 38">
            <a:extLst>
              <a:ext uri="{FF2B5EF4-FFF2-40B4-BE49-F238E27FC236}">
                <a16:creationId xmlns:a16="http://schemas.microsoft.com/office/drawing/2014/main" id="{E96C7A52-48FF-4823-B669-EDC57F1F2730}"/>
              </a:ext>
            </a:extLst>
          </p:cNvPr>
          <p:cNvSpPr/>
          <p:nvPr userDrawn="1"/>
        </p:nvSpPr>
        <p:spPr>
          <a:xfrm>
            <a:off x="3215106" y="2468969"/>
            <a:ext cx="54000" cy="180000"/>
          </a:xfrm>
          <a:prstGeom prst="rect">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a:latin typeface="Gill Sans MT" panose="020B0502020104020203" pitchFamily="34" charset="0"/>
              </a:rPr>
              <a:t> </a:t>
            </a:r>
          </a:p>
        </p:txBody>
      </p:sp>
      <p:sp>
        <p:nvSpPr>
          <p:cNvPr id="40" name="Rectangle 39">
            <a:extLst>
              <a:ext uri="{FF2B5EF4-FFF2-40B4-BE49-F238E27FC236}">
                <a16:creationId xmlns:a16="http://schemas.microsoft.com/office/drawing/2014/main" id="{E8EB4F35-180C-4E71-A857-F21ADF810CED}"/>
              </a:ext>
            </a:extLst>
          </p:cNvPr>
          <p:cNvSpPr/>
          <p:nvPr userDrawn="1"/>
        </p:nvSpPr>
        <p:spPr>
          <a:xfrm>
            <a:off x="2638839" y="4441515"/>
            <a:ext cx="54000" cy="18000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a:latin typeface="Gill Sans MT" panose="020B0502020104020203" pitchFamily="34" charset="0"/>
              </a:rPr>
              <a:t> </a:t>
            </a:r>
          </a:p>
        </p:txBody>
      </p:sp>
    </p:spTree>
    <p:extLst>
      <p:ext uri="{BB962C8B-B14F-4D97-AF65-F5344CB8AC3E}">
        <p14:creationId xmlns:p14="http://schemas.microsoft.com/office/powerpoint/2010/main" val="1072904810"/>
      </p:ext>
    </p:extLst>
  </p:cSld>
  <p:clrMapOvr>
    <a:masterClrMapping/>
  </p:clrMapOvr>
  <p:extLst>
    <p:ext uri="{DCECCB84-F9BA-43D5-87BE-67443E8EF086}">
      <p15:sldGuideLst xmlns:p15="http://schemas.microsoft.com/office/powerpoint/2012/main">
        <p15:guide id="1" orient="horz" pos="346"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210B857-5021-4B4F-9923-0CFF619A3E2E}"/>
              </a:ext>
            </a:extLst>
          </p:cNvPr>
          <p:cNvSpPr>
            <a:spLocks noGrp="1"/>
          </p:cNvSpPr>
          <p:nvPr>
            <p:ph type="title"/>
          </p:nvPr>
        </p:nvSpPr>
        <p:spPr>
          <a:xfrm>
            <a:off x="681040" y="365129"/>
            <a:ext cx="8543925"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28357FF-2FFB-4B05-9667-22CDA754D983}"/>
              </a:ext>
            </a:extLst>
          </p:cNvPr>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F0F18E-9472-4BF0-8092-4F3CD4931727}"/>
              </a:ext>
            </a:extLst>
          </p:cNvPr>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492FA9AC-221E-4BFB-AD0B-6DFAEC8B2F73}" type="datetime1">
              <a:rPr lang="en-GB" smtClean="0"/>
              <a:t>24/10/2022</a:t>
            </a:fld>
            <a:endParaRPr lang="fr-FR"/>
          </a:p>
        </p:txBody>
      </p:sp>
      <p:sp>
        <p:nvSpPr>
          <p:cNvPr id="5" name="Espace réservé du pied de page 4">
            <a:extLst>
              <a:ext uri="{FF2B5EF4-FFF2-40B4-BE49-F238E27FC236}">
                <a16:creationId xmlns:a16="http://schemas.microsoft.com/office/drawing/2014/main" id="{94279D4C-4C11-4FC2-87C3-1A0A0B5697C0}"/>
              </a:ext>
            </a:extLst>
          </p:cNvPr>
          <p:cNvSpPr>
            <a:spLocks noGrp="1"/>
          </p:cNvSpPr>
          <p:nvPr>
            <p:ph type="ftr" sz="quarter" idx="3"/>
          </p:nvPr>
        </p:nvSpPr>
        <p:spPr>
          <a:xfrm>
            <a:off x="3281365" y="6356355"/>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CBB2C4AA-0911-4BF4-95DE-0CB771C333D7}"/>
              </a:ext>
            </a:extLst>
          </p:cNvPr>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19A8FFA3-E8C7-45BD-A273-7AF0EA65AE1A}" type="slidenum">
              <a:rPr lang="fr-FR" smtClean="0"/>
              <a:t>‹#›</a:t>
            </a:fld>
            <a:endParaRPr lang="fr-FR"/>
          </a:p>
        </p:txBody>
      </p:sp>
    </p:spTree>
    <p:extLst>
      <p:ext uri="{BB962C8B-B14F-4D97-AF65-F5344CB8AC3E}">
        <p14:creationId xmlns:p14="http://schemas.microsoft.com/office/powerpoint/2010/main" val="1059419055"/>
      </p:ext>
    </p:extLst>
  </p:cSld>
  <p:clrMap bg1="lt1" tx1="dk1" bg2="lt2" tx2="dk2" accent1="accent1" accent2="accent2" accent3="accent3" accent4="accent4" accent5="accent5" accent6="accent6" hlink="hlink" folHlink="folHlink"/>
  <p:sldLayoutIdLst>
    <p:sldLayoutId id="2147483724" r:id="rId1"/>
    <p:sldLayoutId id="2147483711" r:id="rId2"/>
    <p:sldLayoutId id="2147483717" r:id="rId3"/>
    <p:sldLayoutId id="2147483725" r:id="rId4"/>
  </p:sldLayoutIdLst>
  <p:hf hdr="0" ftr="0" dt="0"/>
  <p:txStyles>
    <p:titleStyle>
      <a:lvl1pPr algn="l" defTabSz="742946"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7" indent="-185737" algn="l" defTabSz="742946" rtl="0" eaLnBrk="1" latinLnBrk="0" hangingPunct="1">
        <a:lnSpc>
          <a:spcPct val="90000"/>
        </a:lnSpc>
        <a:spcBef>
          <a:spcPts val="812"/>
        </a:spcBef>
        <a:buFont typeface="Arial" panose="020B0604020202020204" pitchFamily="34" charset="0"/>
        <a:buChar char="•"/>
        <a:defRPr sz="2275" kern="1200">
          <a:solidFill>
            <a:schemeClr val="tx1"/>
          </a:solidFill>
          <a:latin typeface="+mn-lt"/>
          <a:ea typeface="+mn-ea"/>
          <a:cs typeface="+mn-cs"/>
        </a:defRPr>
      </a:lvl1pPr>
      <a:lvl2pPr marL="557209" indent="-185737" algn="l" defTabSz="742946"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3" indent="-185737" algn="l" defTabSz="742946"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55" indent="-185737" algn="l" defTabSz="742946" rtl="0" eaLnBrk="1" latinLnBrk="0" hangingPunct="1">
        <a:lnSpc>
          <a:spcPct val="90000"/>
        </a:lnSpc>
        <a:spcBef>
          <a:spcPts val="406"/>
        </a:spcBef>
        <a:buFont typeface="Arial" panose="020B0604020202020204" pitchFamily="34" charset="0"/>
        <a:buChar char="•"/>
        <a:defRPr sz="1462" kern="1200">
          <a:solidFill>
            <a:schemeClr val="tx1"/>
          </a:solidFill>
          <a:latin typeface="+mn-lt"/>
          <a:ea typeface="+mn-ea"/>
          <a:cs typeface="+mn-cs"/>
        </a:defRPr>
      </a:lvl4pPr>
      <a:lvl5pPr marL="1671628" indent="-185737" algn="l" defTabSz="742946" rtl="0" eaLnBrk="1" latinLnBrk="0" hangingPunct="1">
        <a:lnSpc>
          <a:spcPct val="90000"/>
        </a:lnSpc>
        <a:spcBef>
          <a:spcPts val="406"/>
        </a:spcBef>
        <a:buFont typeface="Arial" panose="020B0604020202020204" pitchFamily="34" charset="0"/>
        <a:buChar char="•"/>
        <a:defRPr sz="1462" kern="1200">
          <a:solidFill>
            <a:schemeClr val="tx1"/>
          </a:solidFill>
          <a:latin typeface="+mn-lt"/>
          <a:ea typeface="+mn-ea"/>
          <a:cs typeface="+mn-cs"/>
        </a:defRPr>
      </a:lvl5pPr>
      <a:lvl6pPr marL="2043102" indent="-185737" algn="l" defTabSz="742946" rtl="0" eaLnBrk="1" latinLnBrk="0" hangingPunct="1">
        <a:lnSpc>
          <a:spcPct val="90000"/>
        </a:lnSpc>
        <a:spcBef>
          <a:spcPts val="406"/>
        </a:spcBef>
        <a:buFont typeface="Arial" panose="020B0604020202020204" pitchFamily="34" charset="0"/>
        <a:buChar char="•"/>
        <a:defRPr sz="1462" kern="1200">
          <a:solidFill>
            <a:schemeClr val="tx1"/>
          </a:solidFill>
          <a:latin typeface="+mn-lt"/>
          <a:ea typeface="+mn-ea"/>
          <a:cs typeface="+mn-cs"/>
        </a:defRPr>
      </a:lvl6pPr>
      <a:lvl7pPr marL="2414574" indent="-185737" algn="l" defTabSz="742946" rtl="0" eaLnBrk="1" latinLnBrk="0" hangingPunct="1">
        <a:lnSpc>
          <a:spcPct val="90000"/>
        </a:lnSpc>
        <a:spcBef>
          <a:spcPts val="406"/>
        </a:spcBef>
        <a:buFont typeface="Arial" panose="020B0604020202020204" pitchFamily="34" charset="0"/>
        <a:buChar char="•"/>
        <a:defRPr sz="1462" kern="1200">
          <a:solidFill>
            <a:schemeClr val="tx1"/>
          </a:solidFill>
          <a:latin typeface="+mn-lt"/>
          <a:ea typeface="+mn-ea"/>
          <a:cs typeface="+mn-cs"/>
        </a:defRPr>
      </a:lvl7pPr>
      <a:lvl8pPr marL="2786047" indent="-185737" algn="l" defTabSz="742946" rtl="0" eaLnBrk="1" latinLnBrk="0" hangingPunct="1">
        <a:lnSpc>
          <a:spcPct val="90000"/>
        </a:lnSpc>
        <a:spcBef>
          <a:spcPts val="406"/>
        </a:spcBef>
        <a:buFont typeface="Arial" panose="020B0604020202020204" pitchFamily="34" charset="0"/>
        <a:buChar char="•"/>
        <a:defRPr sz="1462" kern="1200">
          <a:solidFill>
            <a:schemeClr val="tx1"/>
          </a:solidFill>
          <a:latin typeface="+mn-lt"/>
          <a:ea typeface="+mn-ea"/>
          <a:cs typeface="+mn-cs"/>
        </a:defRPr>
      </a:lvl8pPr>
      <a:lvl9pPr marL="3157519" indent="-185737" algn="l" defTabSz="742946" rtl="0" eaLnBrk="1" latinLnBrk="0" hangingPunct="1">
        <a:lnSpc>
          <a:spcPct val="90000"/>
        </a:lnSpc>
        <a:spcBef>
          <a:spcPts val="406"/>
        </a:spcBef>
        <a:buFont typeface="Arial" panose="020B0604020202020204" pitchFamily="34" charset="0"/>
        <a:buChar char="•"/>
        <a:defRPr sz="1462" kern="1200">
          <a:solidFill>
            <a:schemeClr val="tx1"/>
          </a:solidFill>
          <a:latin typeface="+mn-lt"/>
          <a:ea typeface="+mn-ea"/>
          <a:cs typeface="+mn-cs"/>
        </a:defRPr>
      </a:lvl9pPr>
    </p:bodyStyle>
    <p:otherStyle>
      <a:defPPr>
        <a:defRPr lang="fr-FR"/>
      </a:defPPr>
      <a:lvl1pPr marL="0" algn="l" defTabSz="742946" rtl="0" eaLnBrk="1" latinLnBrk="0" hangingPunct="1">
        <a:defRPr sz="1462" kern="1200">
          <a:solidFill>
            <a:schemeClr val="tx1"/>
          </a:solidFill>
          <a:latin typeface="+mn-lt"/>
          <a:ea typeface="+mn-ea"/>
          <a:cs typeface="+mn-cs"/>
        </a:defRPr>
      </a:lvl1pPr>
      <a:lvl2pPr marL="371473" algn="l" defTabSz="742946" rtl="0" eaLnBrk="1" latinLnBrk="0" hangingPunct="1">
        <a:defRPr sz="1462" kern="1200">
          <a:solidFill>
            <a:schemeClr val="tx1"/>
          </a:solidFill>
          <a:latin typeface="+mn-lt"/>
          <a:ea typeface="+mn-ea"/>
          <a:cs typeface="+mn-cs"/>
        </a:defRPr>
      </a:lvl2pPr>
      <a:lvl3pPr marL="742946" algn="l" defTabSz="742946" rtl="0" eaLnBrk="1" latinLnBrk="0" hangingPunct="1">
        <a:defRPr sz="1462" kern="1200">
          <a:solidFill>
            <a:schemeClr val="tx1"/>
          </a:solidFill>
          <a:latin typeface="+mn-lt"/>
          <a:ea typeface="+mn-ea"/>
          <a:cs typeface="+mn-cs"/>
        </a:defRPr>
      </a:lvl3pPr>
      <a:lvl4pPr marL="1114419" algn="l" defTabSz="742946" rtl="0" eaLnBrk="1" latinLnBrk="0" hangingPunct="1">
        <a:defRPr sz="1462" kern="1200">
          <a:solidFill>
            <a:schemeClr val="tx1"/>
          </a:solidFill>
          <a:latin typeface="+mn-lt"/>
          <a:ea typeface="+mn-ea"/>
          <a:cs typeface="+mn-cs"/>
        </a:defRPr>
      </a:lvl4pPr>
      <a:lvl5pPr marL="1485891" algn="l" defTabSz="742946" rtl="0" eaLnBrk="1" latinLnBrk="0" hangingPunct="1">
        <a:defRPr sz="1462" kern="1200">
          <a:solidFill>
            <a:schemeClr val="tx1"/>
          </a:solidFill>
          <a:latin typeface="+mn-lt"/>
          <a:ea typeface="+mn-ea"/>
          <a:cs typeface="+mn-cs"/>
        </a:defRPr>
      </a:lvl5pPr>
      <a:lvl6pPr marL="1857364" algn="l" defTabSz="742946" rtl="0" eaLnBrk="1" latinLnBrk="0" hangingPunct="1">
        <a:defRPr sz="1462" kern="1200">
          <a:solidFill>
            <a:schemeClr val="tx1"/>
          </a:solidFill>
          <a:latin typeface="+mn-lt"/>
          <a:ea typeface="+mn-ea"/>
          <a:cs typeface="+mn-cs"/>
        </a:defRPr>
      </a:lvl6pPr>
      <a:lvl7pPr marL="2228837" algn="l" defTabSz="742946" rtl="0" eaLnBrk="1" latinLnBrk="0" hangingPunct="1">
        <a:defRPr sz="1462" kern="1200">
          <a:solidFill>
            <a:schemeClr val="tx1"/>
          </a:solidFill>
          <a:latin typeface="+mn-lt"/>
          <a:ea typeface="+mn-ea"/>
          <a:cs typeface="+mn-cs"/>
        </a:defRPr>
      </a:lvl7pPr>
      <a:lvl8pPr marL="2600310" algn="l" defTabSz="742946" rtl="0" eaLnBrk="1" latinLnBrk="0" hangingPunct="1">
        <a:defRPr sz="1462" kern="1200">
          <a:solidFill>
            <a:schemeClr val="tx1"/>
          </a:solidFill>
          <a:latin typeface="+mn-lt"/>
          <a:ea typeface="+mn-ea"/>
          <a:cs typeface="+mn-cs"/>
        </a:defRPr>
      </a:lvl8pPr>
      <a:lvl9pPr marL="2971783" algn="l" defTabSz="742946" rtl="0" eaLnBrk="1" latinLnBrk="0" hangingPunct="1">
        <a:defRPr sz="14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microsoft.com/office/2018/10/relationships/comments" Target="../comments/modernComment_11B_62DA100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png"/><Relationship Id="rId7" Type="http://schemas.openxmlformats.org/officeDocument/2006/relationships/image" Target="../media/image9.png"/><Relationship Id="rId2" Type="http://schemas.microsoft.com/office/2018/10/relationships/comments" Target="../comments/modernComment_11C_479F2821.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image" Target="../media/image7.png"/><Relationship Id="rId10" Type="http://schemas.openxmlformats.org/officeDocument/2006/relationships/image" Target="../media/image10.jpg"/><Relationship Id="rId4" Type="http://schemas.openxmlformats.org/officeDocument/2006/relationships/image" Target="../media/image6.png"/><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0.jpg"/><Relationship Id="rId13" Type="http://schemas.openxmlformats.org/officeDocument/2006/relationships/image" Target="../media/image17.emf"/><Relationship Id="rId18" Type="http://schemas.openxmlformats.org/officeDocument/2006/relationships/chart" Target="../charts/chart1.xml"/><Relationship Id="rId3" Type="http://schemas.microsoft.com/office/2018/10/relationships/comments" Target="../comments/modernComment_117_22DEF521.xml"/><Relationship Id="rId7" Type="http://schemas.openxmlformats.org/officeDocument/2006/relationships/image" Target="../media/image4.png"/><Relationship Id="rId12" Type="http://schemas.openxmlformats.org/officeDocument/2006/relationships/image" Target="../media/image16.png"/><Relationship Id="rId17" Type="http://schemas.openxmlformats.org/officeDocument/2006/relationships/image" Target="../media/image20.png"/><Relationship Id="rId2" Type="http://schemas.openxmlformats.org/officeDocument/2006/relationships/notesSlide" Target="../notesSlides/notesSlide1.xml"/><Relationship Id="rId16" Type="http://schemas.microsoft.com/office/2007/relationships/hdphoto" Target="../media/hdphoto1.wdp"/><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5.png"/><Relationship Id="rId5" Type="http://schemas.openxmlformats.org/officeDocument/2006/relationships/image" Target="../media/image2.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12.png"/><Relationship Id="rId9" Type="http://schemas.openxmlformats.org/officeDocument/2006/relationships/image" Target="../media/image11.png"/><Relationship Id="rId14"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7.emf"/><Relationship Id="rId18" Type="http://schemas.openxmlformats.org/officeDocument/2006/relationships/chart" Target="../charts/chart3.xml"/><Relationship Id="rId3" Type="http://schemas.microsoft.com/office/2018/10/relationships/comments" Target="../comments/modernComment_118_B05C545F.xml"/><Relationship Id="rId7" Type="http://schemas.openxmlformats.org/officeDocument/2006/relationships/image" Target="../media/image15.png"/><Relationship Id="rId12" Type="http://schemas.openxmlformats.org/officeDocument/2006/relationships/image" Target="../media/image11.png"/><Relationship Id="rId17" Type="http://schemas.openxmlformats.org/officeDocument/2006/relationships/chart" Target="../charts/chart2.xml"/><Relationship Id="rId2" Type="http://schemas.openxmlformats.org/officeDocument/2006/relationships/notesSlide" Target="../notesSlides/notesSlide2.xml"/><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0.jpg"/><Relationship Id="rId5" Type="http://schemas.openxmlformats.org/officeDocument/2006/relationships/image" Target="../media/image12.png"/><Relationship Id="rId15" Type="http://schemas.microsoft.com/office/2007/relationships/hdphoto" Target="../media/hdphoto1.wdp"/><Relationship Id="rId10" Type="http://schemas.openxmlformats.org/officeDocument/2006/relationships/image" Target="../media/image4.png"/><Relationship Id="rId4" Type="http://schemas.openxmlformats.org/officeDocument/2006/relationships/image" Target="../media/image21.png"/><Relationship Id="rId9" Type="http://schemas.openxmlformats.org/officeDocument/2006/relationships/image" Target="../media/image2.png"/><Relationship Id="rId14"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7.emf"/><Relationship Id="rId3" Type="http://schemas.microsoft.com/office/2018/10/relationships/comments" Target="../comments/modernComment_119_6A329068.xml"/><Relationship Id="rId7" Type="http://schemas.openxmlformats.org/officeDocument/2006/relationships/image" Target="../media/image15.png"/><Relationship Id="rId12" Type="http://schemas.openxmlformats.org/officeDocument/2006/relationships/image" Target="../media/image11.png"/><Relationship Id="rId17" Type="http://schemas.openxmlformats.org/officeDocument/2006/relationships/chart" Target="../charts/chart5.xml"/><Relationship Id="rId2" Type="http://schemas.openxmlformats.org/officeDocument/2006/relationships/notesSlide" Target="../notesSlides/notesSlide3.xml"/><Relationship Id="rId16" Type="http://schemas.openxmlformats.org/officeDocument/2006/relationships/chart" Target="../charts/chart4.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0.jpg"/><Relationship Id="rId5" Type="http://schemas.openxmlformats.org/officeDocument/2006/relationships/image" Target="../media/image12.png"/><Relationship Id="rId15" Type="http://schemas.microsoft.com/office/2007/relationships/hdphoto" Target="../media/hdphoto1.wdp"/><Relationship Id="rId10" Type="http://schemas.openxmlformats.org/officeDocument/2006/relationships/image" Target="../media/image4.png"/><Relationship Id="rId4" Type="http://schemas.openxmlformats.org/officeDocument/2006/relationships/image" Target="../media/image22.png"/><Relationship Id="rId9" Type="http://schemas.openxmlformats.org/officeDocument/2006/relationships/image" Target="../media/image2.png"/><Relationship Id="rId1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chart" Target="../charts/chart10.xml"/><Relationship Id="rId13" Type="http://schemas.openxmlformats.org/officeDocument/2006/relationships/image" Target="../media/image24.png"/><Relationship Id="rId3" Type="http://schemas.microsoft.com/office/2018/10/relationships/comments" Target="../comments/modernComment_105_E337869D.xml"/><Relationship Id="rId7" Type="http://schemas.openxmlformats.org/officeDocument/2006/relationships/chart" Target="../charts/chart9.xml"/><Relationship Id="rId12"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chart" Target="../charts/chart8.xml"/><Relationship Id="rId11" Type="http://schemas.openxmlformats.org/officeDocument/2006/relationships/image" Target="../media/image10.jpg"/><Relationship Id="rId5" Type="http://schemas.openxmlformats.org/officeDocument/2006/relationships/chart" Target="../charts/chart7.xml"/><Relationship Id="rId10" Type="http://schemas.openxmlformats.org/officeDocument/2006/relationships/image" Target="../media/image4.png"/><Relationship Id="rId4" Type="http://schemas.openxmlformats.org/officeDocument/2006/relationships/chart" Target="../charts/chart6.xml"/><Relationship Id="rId9"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openxmlformats.org/officeDocument/2006/relationships/chart" Target="../charts/chart15.xml"/><Relationship Id="rId13" Type="http://schemas.openxmlformats.org/officeDocument/2006/relationships/image" Target="../media/image11.png"/><Relationship Id="rId3" Type="http://schemas.microsoft.com/office/2018/10/relationships/comments" Target="../comments/modernComment_106_F1A5B821.xml"/><Relationship Id="rId7" Type="http://schemas.openxmlformats.org/officeDocument/2006/relationships/chart" Target="../charts/chart14.xml"/><Relationship Id="rId12"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chart" Target="../charts/chart13.xml"/><Relationship Id="rId11" Type="http://schemas.openxmlformats.org/officeDocument/2006/relationships/image" Target="../media/image4.png"/><Relationship Id="rId5" Type="http://schemas.openxmlformats.org/officeDocument/2006/relationships/chart" Target="../charts/chart12.xml"/><Relationship Id="rId10" Type="http://schemas.openxmlformats.org/officeDocument/2006/relationships/chart" Target="../charts/chart16.xml"/><Relationship Id="rId4" Type="http://schemas.openxmlformats.org/officeDocument/2006/relationships/chart" Target="../charts/chart11.xml"/><Relationship Id="rId9"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326E5B6-22C3-4ADB-AECB-C75573A02DEB}"/>
              </a:ext>
            </a:extLst>
          </p:cNvPr>
          <p:cNvPicPr>
            <a:picLocks noChangeAspect="1"/>
          </p:cNvPicPr>
          <p:nvPr/>
        </p:nvPicPr>
        <p:blipFill rotWithShape="1">
          <a:blip r:embed="rId3">
            <a:extLst>
              <a:ext uri="{28A0092B-C50C-407E-A947-70E740481C1C}">
                <a14:useLocalDpi xmlns:a14="http://schemas.microsoft.com/office/drawing/2010/main" val="0"/>
              </a:ext>
            </a:extLst>
          </a:blip>
          <a:srcRect l="8837" t="4223" b="3846"/>
          <a:stretch/>
        </p:blipFill>
        <p:spPr>
          <a:xfrm>
            <a:off x="0" y="-1"/>
            <a:ext cx="9906000" cy="6858001"/>
          </a:xfrm>
          <a:prstGeom prst="rect">
            <a:avLst/>
          </a:prstGeom>
        </p:spPr>
      </p:pic>
      <p:sp>
        <p:nvSpPr>
          <p:cNvPr id="6" name="Rectangle 5">
            <a:extLst>
              <a:ext uri="{FF2B5EF4-FFF2-40B4-BE49-F238E27FC236}">
                <a16:creationId xmlns:a16="http://schemas.microsoft.com/office/drawing/2014/main" id="{651589BA-C999-4E84-B080-D2806A55C6E6}"/>
              </a:ext>
            </a:extLst>
          </p:cNvPr>
          <p:cNvSpPr/>
          <p:nvPr/>
        </p:nvSpPr>
        <p:spPr>
          <a:xfrm>
            <a:off x="803202" y="658651"/>
            <a:ext cx="2862534" cy="895927"/>
          </a:xfrm>
          <a:prstGeom prst="rect">
            <a:avLst/>
          </a:prstGeom>
          <a:solidFill>
            <a:srgbClr val="003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21D8E891-EAC3-4BB5-8EB9-B028229221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449" y="615123"/>
            <a:ext cx="2583186" cy="982982"/>
          </a:xfrm>
          <a:prstGeom prst="rect">
            <a:avLst/>
          </a:prstGeom>
        </p:spPr>
      </p:pic>
      <p:sp>
        <p:nvSpPr>
          <p:cNvPr id="26" name="Rectangle 25">
            <a:extLst>
              <a:ext uri="{FF2B5EF4-FFF2-40B4-BE49-F238E27FC236}">
                <a16:creationId xmlns:a16="http://schemas.microsoft.com/office/drawing/2014/main" id="{F4E7B0A7-6B18-4737-B634-EE09A6BB027D}"/>
              </a:ext>
            </a:extLst>
          </p:cNvPr>
          <p:cNvSpPr/>
          <p:nvPr/>
        </p:nvSpPr>
        <p:spPr>
          <a:xfrm>
            <a:off x="803203" y="4575977"/>
            <a:ext cx="3628529" cy="499621"/>
          </a:xfrm>
          <a:prstGeom prst="rect">
            <a:avLst/>
          </a:prstGeom>
          <a:solidFill>
            <a:srgbClr val="003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a:latin typeface="Gill Sans MT" panose="020B0502020104020203" pitchFamily="34" charset="0"/>
              </a:rPr>
              <a:t>FLOW MONITORING REPORT</a:t>
            </a:r>
          </a:p>
        </p:txBody>
      </p:sp>
      <p:sp>
        <p:nvSpPr>
          <p:cNvPr id="29" name="Rectangle 28">
            <a:extLst>
              <a:ext uri="{FF2B5EF4-FFF2-40B4-BE49-F238E27FC236}">
                <a16:creationId xmlns:a16="http://schemas.microsoft.com/office/drawing/2014/main" id="{3AABD00C-AF48-4AD8-8A9F-84566148A5DC}"/>
              </a:ext>
            </a:extLst>
          </p:cNvPr>
          <p:cNvSpPr/>
          <p:nvPr/>
        </p:nvSpPr>
        <p:spPr>
          <a:xfrm>
            <a:off x="803203" y="5193306"/>
            <a:ext cx="1225831" cy="499621"/>
          </a:xfrm>
          <a:prstGeom prst="rect">
            <a:avLst/>
          </a:prstGeom>
          <a:solidFill>
            <a:srgbClr val="0032A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fr-FR" sz="2000">
                <a:latin typeface="Gill Sans MT" panose="020B0502020104020203" pitchFamily="34" charset="0"/>
              </a:rPr>
              <a:t>NIGERIA</a:t>
            </a:r>
          </a:p>
        </p:txBody>
      </p:sp>
      <p:sp>
        <p:nvSpPr>
          <p:cNvPr id="30" name="Rectangle 29">
            <a:extLst>
              <a:ext uri="{FF2B5EF4-FFF2-40B4-BE49-F238E27FC236}">
                <a16:creationId xmlns:a16="http://schemas.microsoft.com/office/drawing/2014/main" id="{8E82D192-9889-476B-818C-143769460E84}"/>
              </a:ext>
            </a:extLst>
          </p:cNvPr>
          <p:cNvSpPr/>
          <p:nvPr/>
        </p:nvSpPr>
        <p:spPr>
          <a:xfrm>
            <a:off x="803201" y="5810635"/>
            <a:ext cx="1761096" cy="499621"/>
          </a:xfrm>
          <a:prstGeom prst="rect">
            <a:avLst/>
          </a:prstGeom>
          <a:solidFill>
            <a:srgbClr val="003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a:latin typeface="Gill Sans MT" panose="020B0502020104020203" pitchFamily="34" charset="0"/>
              </a:rPr>
              <a:t>MARCH 2022</a:t>
            </a:r>
          </a:p>
        </p:txBody>
      </p:sp>
      <p:sp>
        <p:nvSpPr>
          <p:cNvPr id="32" name="L-Shape 31">
            <a:extLst>
              <a:ext uri="{FF2B5EF4-FFF2-40B4-BE49-F238E27FC236}">
                <a16:creationId xmlns:a16="http://schemas.microsoft.com/office/drawing/2014/main" id="{6DD90E20-54E6-4DCB-9404-B2B38DE7A575}"/>
              </a:ext>
            </a:extLst>
          </p:cNvPr>
          <p:cNvSpPr/>
          <p:nvPr/>
        </p:nvSpPr>
        <p:spPr>
          <a:xfrm rot="5400000">
            <a:off x="300878" y="291139"/>
            <a:ext cx="900000" cy="900000"/>
          </a:xfrm>
          <a:prstGeom prst="corner">
            <a:avLst>
              <a:gd name="adj1" fmla="val 20186"/>
              <a:gd name="adj2" fmla="val 20186"/>
            </a:avLst>
          </a:prstGeom>
          <a:solidFill>
            <a:srgbClr val="0032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L-Shape 34">
            <a:extLst>
              <a:ext uri="{FF2B5EF4-FFF2-40B4-BE49-F238E27FC236}">
                <a16:creationId xmlns:a16="http://schemas.microsoft.com/office/drawing/2014/main" id="{AA6E5A67-9639-4604-A669-C9C4993F42E0}"/>
              </a:ext>
            </a:extLst>
          </p:cNvPr>
          <p:cNvSpPr/>
          <p:nvPr/>
        </p:nvSpPr>
        <p:spPr>
          <a:xfrm rot="16200000">
            <a:off x="8724103" y="5625548"/>
            <a:ext cx="900000" cy="900000"/>
          </a:xfrm>
          <a:prstGeom prst="corner">
            <a:avLst>
              <a:gd name="adj1" fmla="val 20186"/>
              <a:gd name="adj2" fmla="val 20186"/>
            </a:avLst>
          </a:prstGeom>
          <a:solidFill>
            <a:srgbClr val="0032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398A3153-DB96-4448-836E-1BE8D3398608}"/>
              </a:ext>
            </a:extLst>
          </p:cNvPr>
          <p:cNvSpPr/>
          <p:nvPr/>
        </p:nvSpPr>
        <p:spPr>
          <a:xfrm>
            <a:off x="390145" y="385618"/>
            <a:ext cx="9125710" cy="6086764"/>
          </a:xfrm>
          <a:prstGeom prst="rect">
            <a:avLst/>
          </a:prstGeom>
          <a:noFill/>
          <a:ln>
            <a:solidFill>
              <a:srgbClr val="0032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D51D84-27C0-479F-B4BD-E72C946C1C2A}"/>
              </a:ext>
            </a:extLst>
          </p:cNvPr>
          <p:cNvGrpSpPr/>
          <p:nvPr/>
        </p:nvGrpSpPr>
        <p:grpSpPr>
          <a:xfrm>
            <a:off x="6815579" y="658650"/>
            <a:ext cx="2450341" cy="895927"/>
            <a:chOff x="2424326" y="658650"/>
            <a:chExt cx="5988154" cy="895927"/>
          </a:xfrm>
        </p:grpSpPr>
        <p:sp>
          <p:nvSpPr>
            <p:cNvPr id="16" name="Rectangle 15">
              <a:extLst>
                <a:ext uri="{FF2B5EF4-FFF2-40B4-BE49-F238E27FC236}">
                  <a16:creationId xmlns:a16="http://schemas.microsoft.com/office/drawing/2014/main" id="{B4DF14E0-A1FF-44EC-B2B5-8AAB25C3399C}"/>
                </a:ext>
              </a:extLst>
            </p:cNvPr>
            <p:cNvSpPr/>
            <p:nvPr/>
          </p:nvSpPr>
          <p:spPr>
            <a:xfrm>
              <a:off x="2424326" y="658650"/>
              <a:ext cx="5988154" cy="895927"/>
            </a:xfrm>
            <a:prstGeom prst="rect">
              <a:avLst/>
            </a:prstGeom>
            <a:solidFill>
              <a:srgbClr val="E2E9F6">
                <a:alpha val="67843"/>
              </a:srgbClr>
            </a:solidFill>
          </p:spPr>
          <p:txBody>
            <a:bodyPr wrap="square" rtlCol="0">
              <a:noAutofit/>
            </a:bodyPr>
            <a:lstStyle/>
            <a:p>
              <a:endParaRPr lang="en-GB" sz="2800" b="1">
                <a:solidFill>
                  <a:srgbClr val="0039A6"/>
                </a:solidFill>
                <a:latin typeface="Gill Sans Nova Light" panose="020B0302020104020203" pitchFamily="34" charset="0"/>
              </a:endParaRPr>
            </a:p>
          </p:txBody>
        </p:sp>
        <p:sp>
          <p:nvSpPr>
            <p:cNvPr id="20" name="Rectangle 14">
              <a:extLst>
                <a:ext uri="{FF2B5EF4-FFF2-40B4-BE49-F238E27FC236}">
                  <a16:creationId xmlns:a16="http://schemas.microsoft.com/office/drawing/2014/main" id="{610B9994-D51C-4194-B5B1-424FC7C63ACC}"/>
                </a:ext>
              </a:extLst>
            </p:cNvPr>
            <p:cNvSpPr>
              <a:spLocks noChangeArrowheads="1"/>
            </p:cNvSpPr>
            <p:nvPr/>
          </p:nvSpPr>
          <p:spPr bwMode="auto">
            <a:xfrm>
              <a:off x="2424326" y="884561"/>
              <a:ext cx="28487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fr-FR" altLang="fr-FR" sz="800">
                  <a:solidFill>
                    <a:srgbClr val="0033A0"/>
                  </a:solidFill>
                  <a:latin typeface="Gill Sans MT" panose="020B0502020104020203" pitchFamily="34" charset="0"/>
                  <a:ea typeface="GillSansMTPro-Book"/>
                  <a:cs typeface="Times New Roman" panose="02020603050405020304" pitchFamily="18" charset="0"/>
                </a:rPr>
                <a:t>THIS PROJECT IS FUNDED BY THE EUROPEAN UNION:</a:t>
              </a:r>
              <a:endParaRPr lang="fr-FR" altLang="fr-FR" sz="1050">
                <a:solidFill>
                  <a:srgbClr val="595959"/>
                </a:solidFill>
                <a:latin typeface="Gill Sans MT" panose="020B0502020104020203" pitchFamily="34" charset="0"/>
                <a:ea typeface="GillSansMTPro-Book"/>
                <a:cs typeface="Times New Roman" panose="02020603050405020304" pitchFamily="18" charset="0"/>
              </a:endParaRPr>
            </a:p>
          </p:txBody>
        </p:sp>
      </p:grpSp>
      <p:pic>
        <p:nvPicPr>
          <p:cNvPr id="8" name="Picture 3" descr="IOM-Visibiliy_Logo_PRIM_White_CMYK_EN">
            <a:extLst>
              <a:ext uri="{FF2B5EF4-FFF2-40B4-BE49-F238E27FC236}">
                <a16:creationId xmlns:a16="http://schemas.microsoft.com/office/drawing/2014/main" id="{AE8B5F7F-9CDC-4A23-884D-83FFD288EB66}"/>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284393" y="5871532"/>
            <a:ext cx="1000125" cy="3778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8" name="object 62">
            <a:extLst>
              <a:ext uri="{FF2B5EF4-FFF2-40B4-BE49-F238E27FC236}">
                <a16:creationId xmlns:a16="http://schemas.microsoft.com/office/drawing/2014/main" id="{2B209364-4EA3-4FB6-8368-6C77CC7CB656}"/>
              </a:ext>
            </a:extLst>
          </p:cNvPr>
          <p:cNvSpPr/>
          <p:nvPr/>
        </p:nvSpPr>
        <p:spPr>
          <a:xfrm>
            <a:off x="8213573" y="812134"/>
            <a:ext cx="877159" cy="584774"/>
          </a:xfrm>
          <a:prstGeom prst="rect">
            <a:avLst/>
          </a:prstGeom>
          <a:blipFill>
            <a:blip r:embed="rId6"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658458114"/>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AB99F89-AF57-4354-9966-F763615F6E34}"/>
              </a:ext>
            </a:extLst>
          </p:cNvPr>
          <p:cNvSpPr/>
          <p:nvPr/>
        </p:nvSpPr>
        <p:spPr>
          <a:xfrm>
            <a:off x="255001" y="948529"/>
            <a:ext cx="4620631" cy="54078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lstStyle/>
          <a:p>
            <a:pPr algn="just"/>
            <a:r>
              <a:rPr lang="en-US" sz="1080">
                <a:solidFill>
                  <a:schemeClr val="tx1"/>
                </a:solidFill>
                <a:latin typeface="Gill Sans Nova" panose="020B0602020104020203" pitchFamily="34" charset="0"/>
              </a:rPr>
              <a:t>In order to gain a better understanding of mobility flows and trends throughout West and Central Africa, the International Organization for Migration (IOM) implements the Displacement Tracking Matrix’s Flow Monitoring (FM) tool at key transit points across the region. </a:t>
            </a:r>
          </a:p>
          <a:p>
            <a:pPr algn="just"/>
            <a:endParaRPr lang="en-US" sz="1080">
              <a:solidFill>
                <a:schemeClr val="tx1"/>
              </a:solidFill>
              <a:latin typeface="Gill Sans Nova" panose="020B0602020104020203" pitchFamily="34" charset="0"/>
            </a:endParaRPr>
          </a:p>
          <a:p>
            <a:pPr algn="just"/>
            <a:r>
              <a:rPr lang="en-US" sz="1080">
                <a:solidFill>
                  <a:schemeClr val="tx1"/>
                </a:solidFill>
                <a:latin typeface="Gill Sans Nova" panose="020B0602020104020203" pitchFamily="34" charset="0"/>
              </a:rPr>
              <a:t>Flow Monitoring activities are conducted in close cooperation with national and local authorities as well as with local partners. The Flow Monitoring tool consists of two main components: the Flow Monitoring Registry (FMR), which captures key data on the magnitude, provenance, destination and mode of travel of mobility flows, and the Flow Monitoring Survey (FMS), individual surveys conducted with </a:t>
            </a:r>
            <a:r>
              <a:rPr lang="en-US" sz="1080" err="1">
                <a:solidFill>
                  <a:schemeClr val="tx1"/>
                </a:solidFill>
                <a:latin typeface="Gill Sans Nova" panose="020B0602020104020203" pitchFamily="34" charset="0"/>
              </a:rPr>
              <a:t>travellers</a:t>
            </a:r>
            <a:r>
              <a:rPr lang="en-US" sz="1080">
                <a:solidFill>
                  <a:schemeClr val="tx1"/>
                </a:solidFill>
                <a:latin typeface="Gill Sans Nova" panose="020B0602020104020203" pitchFamily="34" charset="0"/>
              </a:rPr>
              <a:t> to gather detailed information about the profiles, migration experience, and intentions of migrants. Through these activities, the Flow Monitoring tool collects data on migration flows and trends, </a:t>
            </a:r>
            <a:r>
              <a:rPr lang="en-US" sz="1080" err="1">
                <a:solidFill>
                  <a:schemeClr val="tx1"/>
                </a:solidFill>
                <a:latin typeface="Gill Sans Nova" panose="020B0602020104020203" pitchFamily="34" charset="0"/>
              </a:rPr>
              <a:t>traveller</a:t>
            </a:r>
            <a:r>
              <a:rPr lang="en-US" sz="1080">
                <a:solidFill>
                  <a:schemeClr val="tx1"/>
                </a:solidFill>
                <a:latin typeface="Gill Sans Nova" panose="020B0602020104020203" pitchFamily="34" charset="0"/>
              </a:rPr>
              <a:t> profiles, migration journeys, and intentions of migrants, so as to obtain a sharpened view of mobility in West and Central Africa. </a:t>
            </a:r>
            <a:endParaRPr lang="en-US" sz="1080">
              <a:solidFill>
                <a:schemeClr val="tx1"/>
              </a:solidFill>
              <a:latin typeface="Gill Sans Nova" panose="020B0602020104020203" pitchFamily="34" charset="0"/>
              <a:cs typeface="Calibri"/>
            </a:endParaRPr>
          </a:p>
          <a:p>
            <a:pPr algn="just"/>
            <a:endParaRPr lang="en-US" sz="1080">
              <a:solidFill>
                <a:schemeClr val="tx1"/>
              </a:solidFill>
              <a:latin typeface="Gill Sans Nova" panose="020B0602020104020203" pitchFamily="34" charset="0"/>
            </a:endParaRPr>
          </a:p>
          <a:p>
            <a:pPr algn="just"/>
            <a:r>
              <a:rPr lang="en-US" sz="1080">
                <a:solidFill>
                  <a:schemeClr val="tx1"/>
                </a:solidFill>
                <a:latin typeface="Gill Sans Nova" panose="020B0602020104020203" pitchFamily="34" charset="0"/>
              </a:rPr>
              <a:t>In Nigeria, DTM conducts Flow Monitoring activities in several important transit locations in Sokoto and Kano to monitor the movements of passenger buses to and from Niger. The Sokoto FMP covers three migratory routes in </a:t>
            </a:r>
            <a:r>
              <a:rPr lang="en-US" sz="1080" err="1">
                <a:solidFill>
                  <a:schemeClr val="tx1"/>
                </a:solidFill>
                <a:latin typeface="Gill Sans Nova" panose="020B0602020104020203" pitchFamily="34" charset="0"/>
              </a:rPr>
              <a:t>Illela</a:t>
            </a:r>
            <a:r>
              <a:rPr lang="en-US" sz="1080">
                <a:solidFill>
                  <a:schemeClr val="tx1"/>
                </a:solidFill>
                <a:latin typeface="Gill Sans Nova" panose="020B0602020104020203" pitchFamily="34" charset="0"/>
              </a:rPr>
              <a:t>, </a:t>
            </a:r>
            <a:r>
              <a:rPr lang="en-US" sz="1080" err="1">
                <a:solidFill>
                  <a:schemeClr val="tx1"/>
                </a:solidFill>
                <a:latin typeface="Gill Sans Nova" panose="020B0602020104020203" pitchFamily="34" charset="0"/>
              </a:rPr>
              <a:t>Gada</a:t>
            </a:r>
            <a:r>
              <a:rPr lang="en-US" sz="1080">
                <a:solidFill>
                  <a:schemeClr val="tx1"/>
                </a:solidFill>
                <a:latin typeface="Gill Sans Nova" panose="020B0602020104020203" pitchFamily="34" charset="0"/>
              </a:rPr>
              <a:t> and Sabon-</a:t>
            </a:r>
            <a:r>
              <a:rPr lang="en-US" sz="1080" err="1">
                <a:solidFill>
                  <a:schemeClr val="tx1"/>
                </a:solidFill>
                <a:latin typeface="Gill Sans Nova" panose="020B0602020104020203" pitchFamily="34" charset="0"/>
              </a:rPr>
              <a:t>Birnin</a:t>
            </a:r>
            <a:r>
              <a:rPr lang="en-US" sz="1080">
                <a:solidFill>
                  <a:schemeClr val="tx1"/>
                </a:solidFill>
                <a:latin typeface="Gill Sans Nova" panose="020B0602020104020203" pitchFamily="34" charset="0"/>
              </a:rPr>
              <a:t>. And the Kano FMP (</a:t>
            </a:r>
            <a:r>
              <a:rPr lang="en-US" sz="1080" err="1">
                <a:solidFill>
                  <a:schemeClr val="tx1"/>
                </a:solidFill>
                <a:latin typeface="Gill Sans Nova" panose="020B0602020104020203" pitchFamily="34" charset="0"/>
              </a:rPr>
              <a:t>Kofar</a:t>
            </a:r>
            <a:r>
              <a:rPr lang="en-US" sz="1080">
                <a:solidFill>
                  <a:schemeClr val="tx1"/>
                </a:solidFill>
                <a:latin typeface="Gill Sans Nova" panose="020B0602020104020203" pitchFamily="34" charset="0"/>
              </a:rPr>
              <a:t> Ruwa Park and </a:t>
            </a:r>
            <a:r>
              <a:rPr lang="en-US" sz="1080" err="1">
                <a:solidFill>
                  <a:schemeClr val="tx1"/>
                </a:solidFill>
                <a:latin typeface="Gill Sans Nova" panose="020B0602020104020203" pitchFamily="34" charset="0"/>
              </a:rPr>
              <a:t>Yankaba</a:t>
            </a:r>
            <a:r>
              <a:rPr lang="en-US" sz="1080">
                <a:solidFill>
                  <a:schemeClr val="tx1"/>
                </a:solidFill>
                <a:latin typeface="Gill Sans Nova" panose="020B0602020104020203" pitchFamily="34" charset="0"/>
              </a:rPr>
              <a:t> Park) covers two migratory routes in </a:t>
            </a:r>
            <a:r>
              <a:rPr lang="en-US" sz="1080" err="1">
                <a:solidFill>
                  <a:schemeClr val="tx1"/>
                </a:solidFill>
                <a:latin typeface="Gill Sans Nova" panose="020B0602020104020203" pitchFamily="34" charset="0"/>
              </a:rPr>
              <a:t>Dala</a:t>
            </a:r>
            <a:r>
              <a:rPr lang="en-US" sz="1080">
                <a:solidFill>
                  <a:schemeClr val="tx1"/>
                </a:solidFill>
                <a:latin typeface="Gill Sans Nova" panose="020B0602020104020203" pitchFamily="34" charset="0"/>
              </a:rPr>
              <a:t> and Nasarawa Local Government Areas in Kano state.</a:t>
            </a:r>
            <a:endParaRPr lang="en-US" sz="1080">
              <a:solidFill>
                <a:schemeClr val="tx1"/>
              </a:solidFill>
              <a:latin typeface="Gill Sans Nova" panose="020B0602020104020203" pitchFamily="34" charset="0"/>
              <a:cs typeface="Calibri"/>
            </a:endParaRPr>
          </a:p>
          <a:p>
            <a:pPr algn="just"/>
            <a:endParaRPr lang="en-US" sz="1080">
              <a:solidFill>
                <a:schemeClr val="tx1"/>
              </a:solidFill>
              <a:latin typeface="Gill Sans Nova" panose="020B0602020104020203" pitchFamily="34" charset="0"/>
            </a:endParaRPr>
          </a:p>
          <a:p>
            <a:pPr algn="just"/>
            <a:r>
              <a:rPr lang="en-US" sz="1080">
                <a:solidFill>
                  <a:schemeClr val="tx1"/>
                </a:solidFill>
                <a:latin typeface="Gill Sans Nova" panose="020B0602020104020203" pitchFamily="34" charset="0"/>
              </a:rPr>
              <a:t>This report is subdivided into two sections: one section presents data obtained during the Flow Monitoring Registry and another section presents the key results from the Flow Monitoring Survey conducted with </a:t>
            </a:r>
            <a:r>
              <a:rPr lang="en-US" sz="1080" err="1">
                <a:solidFill>
                  <a:schemeClr val="tx1"/>
                </a:solidFill>
                <a:latin typeface="Gill Sans Nova" panose="020B0602020104020203" pitchFamily="34" charset="0"/>
              </a:rPr>
              <a:t>travellers</a:t>
            </a:r>
            <a:r>
              <a:rPr lang="en-US" sz="1080">
                <a:solidFill>
                  <a:schemeClr val="tx1"/>
                </a:solidFill>
                <a:latin typeface="Gill Sans Nova" panose="020B0602020104020203" pitchFamily="34" charset="0"/>
              </a:rPr>
              <a:t> between  </a:t>
            </a:r>
            <a:r>
              <a:rPr lang="en-US" sz="1080" b="1">
                <a:solidFill>
                  <a:schemeClr val="tx1"/>
                </a:solidFill>
                <a:latin typeface="Gill Sans Nova" panose="020B0602020104020203" pitchFamily="34" charset="0"/>
              </a:rPr>
              <a:t>February and March</a:t>
            </a:r>
            <a:r>
              <a:rPr lang="en-US" sz="1080">
                <a:solidFill>
                  <a:schemeClr val="tx1"/>
                </a:solidFill>
                <a:latin typeface="Gill Sans Nova" panose="020B0602020104020203" pitchFamily="34" charset="0"/>
              </a:rPr>
              <a:t> </a:t>
            </a:r>
            <a:r>
              <a:rPr lang="en-US" sz="1080" b="1">
                <a:solidFill>
                  <a:schemeClr val="tx1"/>
                </a:solidFill>
                <a:latin typeface="Gill Sans Nova" panose="020B0602020104020203" pitchFamily="34" charset="0"/>
              </a:rPr>
              <a:t>2022. </a:t>
            </a:r>
            <a:r>
              <a:rPr lang="en-US" sz="1080">
                <a:solidFill>
                  <a:schemeClr val="tx1"/>
                </a:solidFill>
                <a:latin typeface="Gill Sans Nova" panose="020B0602020104020203" pitchFamily="34" charset="0"/>
              </a:rPr>
              <a:t>The report presents data collected on flows, routes, provenance, destination and demographic profiles of </a:t>
            </a:r>
            <a:r>
              <a:rPr lang="en-US" sz="1080" err="1">
                <a:solidFill>
                  <a:schemeClr val="tx1"/>
                </a:solidFill>
                <a:latin typeface="Gill Sans Nova" panose="020B0602020104020203" pitchFamily="34" charset="0"/>
              </a:rPr>
              <a:t>travellers</a:t>
            </a:r>
            <a:r>
              <a:rPr lang="en-US" sz="1080">
                <a:solidFill>
                  <a:schemeClr val="tx1"/>
                </a:solidFill>
                <a:latin typeface="Gill Sans Nova" panose="020B0602020104020203" pitchFamily="34" charset="0"/>
              </a:rPr>
              <a:t> observed at the FMPs.    </a:t>
            </a:r>
            <a:endParaRPr lang="en-US" sz="1080">
              <a:solidFill>
                <a:schemeClr val="tx1"/>
              </a:solidFill>
              <a:latin typeface="Gill Sans Nova" panose="020B0602020104020203" pitchFamily="34" charset="0"/>
              <a:cs typeface="Calibri"/>
            </a:endParaRPr>
          </a:p>
          <a:p>
            <a:pPr algn="just"/>
            <a:endParaRPr lang="en-US" sz="1080">
              <a:solidFill>
                <a:schemeClr val="tx1"/>
              </a:solidFill>
              <a:latin typeface="Gill Sans Nova" panose="020B0602020104020203" pitchFamily="34" charset="0"/>
            </a:endParaRPr>
          </a:p>
          <a:p>
            <a:pPr algn="just"/>
            <a:r>
              <a:rPr lang="en-US" sz="1080">
                <a:solidFill>
                  <a:schemeClr val="tx1"/>
                </a:solidFill>
                <a:latin typeface="Gill Sans Nova" panose="020B0602020104020203" pitchFamily="34" charset="0"/>
              </a:rPr>
              <a:t>Additional information on Flow Monitoring methodology is available on the last page.</a:t>
            </a:r>
            <a:endParaRPr lang="en-US" sz="1080">
              <a:solidFill>
                <a:schemeClr val="tx1"/>
              </a:solidFill>
              <a:latin typeface="Gill Sans Nova" panose="020B0602020104020203" pitchFamily="34" charset="0"/>
              <a:cs typeface="Calibri"/>
            </a:endParaRPr>
          </a:p>
        </p:txBody>
      </p:sp>
      <p:sp>
        <p:nvSpPr>
          <p:cNvPr id="4" name="Slide Number Placeholder 3">
            <a:extLst>
              <a:ext uri="{FF2B5EF4-FFF2-40B4-BE49-F238E27FC236}">
                <a16:creationId xmlns:a16="http://schemas.microsoft.com/office/drawing/2014/main" id="{9CCB4EDB-B47D-4CF5-A801-5A7AD7E1CCC1}"/>
              </a:ext>
            </a:extLst>
          </p:cNvPr>
          <p:cNvSpPr>
            <a:spLocks noGrp="1"/>
          </p:cNvSpPr>
          <p:nvPr>
            <p:ph type="sldNum" sz="quarter" idx="12"/>
          </p:nvPr>
        </p:nvSpPr>
        <p:spPr/>
        <p:txBody>
          <a:bodyPr/>
          <a:lstStyle/>
          <a:p>
            <a:fld id="{19A8FFA3-E8C7-45BD-A273-7AF0EA65AE1A}" type="slidenum">
              <a:rPr lang="fr-FR" smtClean="0"/>
              <a:t>2</a:t>
            </a:fld>
            <a:endParaRPr lang="fr-FR"/>
          </a:p>
        </p:txBody>
      </p:sp>
      <p:pic>
        <p:nvPicPr>
          <p:cNvPr id="6" name="Picture 5">
            <a:extLst>
              <a:ext uri="{FF2B5EF4-FFF2-40B4-BE49-F238E27FC236}">
                <a16:creationId xmlns:a16="http://schemas.microsoft.com/office/drawing/2014/main" id="{186C9315-E68F-4EAB-BE5B-75136D25C8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1821" y="92266"/>
            <a:ext cx="1379244" cy="524845"/>
          </a:xfrm>
          <a:prstGeom prst="rect">
            <a:avLst/>
          </a:prstGeom>
        </p:spPr>
      </p:pic>
      <p:sp>
        <p:nvSpPr>
          <p:cNvPr id="7" name="Rectangle 6">
            <a:extLst>
              <a:ext uri="{FF2B5EF4-FFF2-40B4-BE49-F238E27FC236}">
                <a16:creationId xmlns:a16="http://schemas.microsoft.com/office/drawing/2014/main" id="{258DA42D-765F-40A9-A590-6070390A9941}"/>
              </a:ext>
            </a:extLst>
          </p:cNvPr>
          <p:cNvSpPr/>
          <p:nvPr/>
        </p:nvSpPr>
        <p:spPr>
          <a:xfrm>
            <a:off x="255001" y="120385"/>
            <a:ext cx="9396000" cy="469385"/>
          </a:xfrm>
          <a:prstGeom prst="rect">
            <a:avLst/>
          </a:prstGeom>
          <a:solidFill>
            <a:srgbClr val="003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r>
              <a:rPr lang="fr-FR" sz="1500" b="1" spc="300">
                <a:solidFill>
                  <a:schemeClr val="bg1"/>
                </a:solidFill>
                <a:latin typeface="Gill Sans Nova "/>
              </a:rPr>
              <a:t>FLOW MONITORING </a:t>
            </a:r>
            <a:r>
              <a:rPr lang="fr-FR" sz="1500" b="1" spc="300">
                <a:solidFill>
                  <a:prstClr val="white"/>
                </a:solidFill>
                <a:latin typeface="Gill Sans Nova "/>
                <a:cs typeface="Calibri" panose="020F0502020204030204" pitchFamily="34" charset="0"/>
              </a:rPr>
              <a:t>—</a:t>
            </a:r>
            <a:r>
              <a:rPr lang="fr-FR" sz="1500" b="1" spc="300">
                <a:solidFill>
                  <a:schemeClr val="bg1"/>
                </a:solidFill>
                <a:latin typeface="Gill Sans Nova "/>
              </a:rPr>
              <a:t> </a:t>
            </a:r>
            <a:r>
              <a:rPr lang="fr-FR" sz="1500" b="1" spc="300">
                <a:solidFill>
                  <a:srgbClr val="FC7400"/>
                </a:solidFill>
                <a:latin typeface="Gill Sans Nova "/>
              </a:rPr>
              <a:t>NIGERIA</a:t>
            </a:r>
            <a:endParaRPr lang="fr-FR" sz="1500" b="1" spc="300">
              <a:solidFill>
                <a:schemeClr val="bg1"/>
              </a:solidFill>
              <a:latin typeface="Gill Sans Nova "/>
            </a:endParaRPr>
          </a:p>
          <a:p>
            <a:pPr marL="1433505"/>
            <a:r>
              <a:rPr lang="fr-FR" sz="1500" b="1" spc="300">
                <a:solidFill>
                  <a:prstClr val="white"/>
                </a:solidFill>
                <a:latin typeface="Gill Sans Nova "/>
              </a:rPr>
              <a:t>FEBRUARY </a:t>
            </a:r>
            <a:r>
              <a:rPr lang="fr-FR" sz="1600" b="1" spc="300">
                <a:solidFill>
                  <a:schemeClr val="bg1"/>
                </a:solidFill>
                <a:latin typeface="Gill Sans Nova" panose="020B0602020104020203" pitchFamily="34" charset="0"/>
              </a:rPr>
              <a:t>—</a:t>
            </a:r>
            <a:r>
              <a:rPr lang="fr-FR" sz="1500" b="1" spc="300">
                <a:solidFill>
                  <a:prstClr val="white"/>
                </a:solidFill>
                <a:latin typeface="Gill Sans Nova "/>
              </a:rPr>
              <a:t> MARCH 2022 </a:t>
            </a:r>
            <a:r>
              <a:rPr lang="fr-FR" sz="1500" b="1" spc="300">
                <a:solidFill>
                  <a:prstClr val="white"/>
                </a:solidFill>
                <a:latin typeface="Gill Sans Nova "/>
                <a:cs typeface="Calibri" panose="020F0502020204030204" pitchFamily="34" charset="0"/>
              </a:rPr>
              <a:t>— INTRODUCTION</a:t>
            </a:r>
            <a:endParaRPr lang="en-GB" sz="1500" b="1" spc="300">
              <a:solidFill>
                <a:srgbClr val="FC7400"/>
              </a:solidFill>
              <a:latin typeface="Gill Sans Nova "/>
            </a:endParaRPr>
          </a:p>
        </p:txBody>
      </p:sp>
      <p:sp>
        <p:nvSpPr>
          <p:cNvPr id="8" name="Rectangle 7">
            <a:extLst>
              <a:ext uri="{FF2B5EF4-FFF2-40B4-BE49-F238E27FC236}">
                <a16:creationId xmlns:a16="http://schemas.microsoft.com/office/drawing/2014/main" id="{25D66261-3A81-4E6C-AEFA-D210A3605464}"/>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chemeClr val="bg1"/>
                </a:solidFill>
                <a:latin typeface="Gill Sans Nova "/>
              </a:rPr>
              <a:t> </a:t>
            </a:r>
            <a:r>
              <a:rPr lang="fr-FR" sz="900">
                <a:solidFill>
                  <a:schemeClr val="bg1"/>
                </a:solidFill>
                <a:latin typeface="Gill Sans Nova "/>
              </a:rPr>
              <a:t>Report # 51 </a:t>
            </a:r>
          </a:p>
          <a:p>
            <a:pPr algn="r"/>
            <a:r>
              <a:rPr lang="fr-FR" sz="900">
                <a:solidFill>
                  <a:schemeClr val="bg1"/>
                </a:solidFill>
                <a:latin typeface="Gill Sans Nova "/>
              </a:rPr>
              <a:t>Publication Date</a:t>
            </a:r>
            <a:r>
              <a:rPr lang="en-US" sz="900">
                <a:solidFill>
                  <a:schemeClr val="bg1"/>
                </a:solidFill>
                <a:latin typeface="Gill Sans Nova "/>
              </a:rPr>
              <a:t>:</a:t>
            </a:r>
            <a:r>
              <a:rPr lang="fr-FR" sz="900">
                <a:solidFill>
                  <a:schemeClr val="bg1"/>
                </a:solidFill>
                <a:latin typeface="Gill Sans Nova "/>
              </a:rPr>
              <a:t> May</a:t>
            </a:r>
            <a:r>
              <a:rPr lang="en-GB" sz="900">
                <a:solidFill>
                  <a:schemeClr val="bg1"/>
                </a:solidFill>
                <a:latin typeface="Gill Sans Nova "/>
              </a:rPr>
              <a:t> </a:t>
            </a:r>
            <a:r>
              <a:rPr lang="fr-FR" sz="900">
                <a:solidFill>
                  <a:schemeClr val="bg1"/>
                </a:solidFill>
                <a:latin typeface="Gill Sans Nova "/>
              </a:rPr>
              <a:t>2022</a:t>
            </a:r>
            <a:endParaRPr lang="en-GB" sz="900">
              <a:solidFill>
                <a:schemeClr val="bg1"/>
              </a:solidFill>
              <a:latin typeface="Gill Sans Nova "/>
            </a:endParaRPr>
          </a:p>
        </p:txBody>
      </p:sp>
      <p:sp>
        <p:nvSpPr>
          <p:cNvPr id="15" name="TextBox 14">
            <a:extLst>
              <a:ext uri="{FF2B5EF4-FFF2-40B4-BE49-F238E27FC236}">
                <a16:creationId xmlns:a16="http://schemas.microsoft.com/office/drawing/2014/main" id="{1D499B10-7BE1-45F5-A2F1-3E0C563A7F3E}"/>
              </a:ext>
            </a:extLst>
          </p:cNvPr>
          <p:cNvSpPr txBox="1"/>
          <p:nvPr/>
        </p:nvSpPr>
        <p:spPr>
          <a:xfrm>
            <a:off x="255002" y="630650"/>
            <a:ext cx="4528204" cy="307777"/>
          </a:xfrm>
          <a:prstGeom prst="rect">
            <a:avLst/>
          </a:prstGeom>
          <a:noFill/>
        </p:spPr>
        <p:txBody>
          <a:bodyPr wrap="square">
            <a:spAutoFit/>
          </a:bodyPr>
          <a:lstStyle/>
          <a:p>
            <a:pPr algn="ctr" eaLnBrk="1" fontAlgn="auto" hangingPunct="1">
              <a:spcBef>
                <a:spcPts val="0"/>
              </a:spcBef>
              <a:spcAft>
                <a:spcPts val="0"/>
              </a:spcAft>
              <a:defRPr/>
            </a:pPr>
            <a:r>
              <a:rPr lang="fr-FR" sz="1400" b="1">
                <a:solidFill>
                  <a:srgbClr val="FF671F"/>
                </a:solidFill>
                <a:latin typeface="Gill Sans Nova "/>
              </a:rPr>
              <a:t>INTRODUCTION</a:t>
            </a:r>
            <a:endParaRPr lang="fr-FR" sz="1400" b="1" strike="sngStrike">
              <a:solidFill>
                <a:srgbClr val="FF671F"/>
              </a:solidFill>
              <a:latin typeface="Gill Sans Nova "/>
            </a:endParaRPr>
          </a:p>
        </p:txBody>
      </p:sp>
      <p:sp>
        <p:nvSpPr>
          <p:cNvPr id="16" name="TextBox 15">
            <a:extLst>
              <a:ext uri="{FF2B5EF4-FFF2-40B4-BE49-F238E27FC236}">
                <a16:creationId xmlns:a16="http://schemas.microsoft.com/office/drawing/2014/main" id="{F4907C16-32C1-4E63-B946-6C2963EF04A7}"/>
              </a:ext>
            </a:extLst>
          </p:cNvPr>
          <p:cNvSpPr txBox="1"/>
          <p:nvPr/>
        </p:nvSpPr>
        <p:spPr>
          <a:xfrm>
            <a:off x="4875633" y="630650"/>
            <a:ext cx="4775366" cy="307777"/>
          </a:xfrm>
          <a:prstGeom prst="rect">
            <a:avLst/>
          </a:prstGeom>
          <a:noFill/>
        </p:spPr>
        <p:txBody>
          <a:bodyPr wrap="square">
            <a:spAutoFit/>
          </a:bodyPr>
          <a:lstStyle/>
          <a:p>
            <a:pPr algn="ctr" eaLnBrk="1" fontAlgn="auto" hangingPunct="1">
              <a:spcBef>
                <a:spcPts val="0"/>
              </a:spcBef>
              <a:spcAft>
                <a:spcPts val="0"/>
              </a:spcAft>
              <a:defRPr/>
            </a:pPr>
            <a:r>
              <a:rPr lang="fr-FR" sz="1400" b="1">
                <a:solidFill>
                  <a:srgbClr val="FF671F"/>
                </a:solidFill>
                <a:latin typeface="Gill Sans Nova "/>
              </a:rPr>
              <a:t>KEY FIGURES</a:t>
            </a:r>
          </a:p>
        </p:txBody>
      </p:sp>
      <p:sp>
        <p:nvSpPr>
          <p:cNvPr id="23" name="Rectangle 22">
            <a:extLst>
              <a:ext uri="{FF2B5EF4-FFF2-40B4-BE49-F238E27FC236}">
                <a16:creationId xmlns:a16="http://schemas.microsoft.com/office/drawing/2014/main" id="{A969A968-F6C7-41E9-9233-BD25BD44D678}"/>
              </a:ext>
            </a:extLst>
          </p:cNvPr>
          <p:cNvSpPr/>
          <p:nvPr/>
        </p:nvSpPr>
        <p:spPr>
          <a:xfrm>
            <a:off x="5552131" y="992811"/>
            <a:ext cx="4073788" cy="422275"/>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144000" bIns="108000" anchor="ctr"/>
          <a:lstStyle/>
          <a:p>
            <a:pPr eaLnBrk="1" fontAlgn="auto" hangingPunct="1">
              <a:spcBef>
                <a:spcPts val="0"/>
              </a:spcBef>
              <a:spcAft>
                <a:spcPts val="0"/>
              </a:spcAft>
              <a:defRPr/>
            </a:pPr>
            <a:r>
              <a:rPr lang="fr-FR" sz="1600" b="1">
                <a:solidFill>
                  <a:srgbClr val="FF671F"/>
                </a:solidFill>
                <a:latin typeface="Gill Sans Nova "/>
              </a:rPr>
              <a:t>2 </a:t>
            </a:r>
            <a:r>
              <a:rPr lang="fr-FR" sz="1600" err="1">
                <a:solidFill>
                  <a:schemeClr val="tx1"/>
                </a:solidFill>
                <a:latin typeface="Gill Sans Nova "/>
              </a:rPr>
              <a:t>FMPs</a:t>
            </a:r>
            <a:r>
              <a:rPr lang="fr-FR" sz="1600">
                <a:solidFill>
                  <a:schemeClr val="tx1"/>
                </a:solidFill>
                <a:latin typeface="Gill Sans Nova "/>
              </a:rPr>
              <a:t> in Nigeria</a:t>
            </a:r>
            <a:endParaRPr lang="en-GB" sz="1600">
              <a:solidFill>
                <a:schemeClr val="tx1"/>
              </a:solidFill>
              <a:latin typeface="Gill Sans Nova "/>
            </a:endParaRPr>
          </a:p>
        </p:txBody>
      </p:sp>
      <p:sp>
        <p:nvSpPr>
          <p:cNvPr id="33" name="Rectangle 32">
            <a:extLst>
              <a:ext uri="{FF2B5EF4-FFF2-40B4-BE49-F238E27FC236}">
                <a16:creationId xmlns:a16="http://schemas.microsoft.com/office/drawing/2014/main" id="{226422F2-0532-4DB4-8F79-1FE659480C41}"/>
              </a:ext>
            </a:extLst>
          </p:cNvPr>
          <p:cNvSpPr/>
          <p:nvPr/>
        </p:nvSpPr>
        <p:spPr>
          <a:xfrm>
            <a:off x="5557463" y="1949499"/>
            <a:ext cx="4073788" cy="422275"/>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144000" bIns="108000" anchor="ctr"/>
          <a:lstStyle/>
          <a:p>
            <a:pPr eaLnBrk="1" fontAlgn="auto" hangingPunct="1">
              <a:spcBef>
                <a:spcPts val="0"/>
              </a:spcBef>
              <a:spcAft>
                <a:spcPts val="0"/>
              </a:spcAft>
              <a:defRPr/>
            </a:pPr>
            <a:r>
              <a:rPr lang="fr-FR" sz="1600" b="1">
                <a:solidFill>
                  <a:srgbClr val="FF671F"/>
                </a:solidFill>
                <a:latin typeface="Gill Sans Nova "/>
              </a:rPr>
              <a:t>1,164 </a:t>
            </a:r>
            <a:r>
              <a:rPr lang="fr-FR" sz="1600" err="1">
                <a:solidFill>
                  <a:schemeClr val="tx1"/>
                </a:solidFill>
                <a:latin typeface="Gill Sans Nova "/>
              </a:rPr>
              <a:t>travellers</a:t>
            </a:r>
            <a:r>
              <a:rPr lang="fr-FR" sz="1600">
                <a:solidFill>
                  <a:schemeClr val="tx1"/>
                </a:solidFill>
                <a:latin typeface="Gill Sans Nova "/>
              </a:rPr>
              <a:t> </a:t>
            </a:r>
            <a:r>
              <a:rPr lang="fr-FR" sz="1600" err="1">
                <a:solidFill>
                  <a:schemeClr val="tx1"/>
                </a:solidFill>
                <a:latin typeface="Gill Sans Nova "/>
              </a:rPr>
              <a:t>observed</a:t>
            </a:r>
            <a:r>
              <a:rPr lang="fr-FR" sz="1600">
                <a:solidFill>
                  <a:schemeClr val="tx1"/>
                </a:solidFill>
                <a:latin typeface="Gill Sans Nova "/>
              </a:rPr>
              <a:t> </a:t>
            </a:r>
            <a:r>
              <a:rPr lang="fr-FR" sz="1600" err="1">
                <a:solidFill>
                  <a:schemeClr val="tx1"/>
                </a:solidFill>
                <a:latin typeface="Gill Sans Nova "/>
              </a:rPr>
              <a:t>daily</a:t>
            </a:r>
            <a:endParaRPr lang="en-GB" sz="1600">
              <a:solidFill>
                <a:schemeClr val="tx1"/>
              </a:solidFill>
              <a:latin typeface="Gill Sans Nova "/>
            </a:endParaRPr>
          </a:p>
        </p:txBody>
      </p:sp>
      <p:pic>
        <p:nvPicPr>
          <p:cNvPr id="35" name="Picture 34" descr="A close up of a sign&#10;&#10;Description automatically generated">
            <a:extLst>
              <a:ext uri="{FF2B5EF4-FFF2-40B4-BE49-F238E27FC236}">
                <a16:creationId xmlns:a16="http://schemas.microsoft.com/office/drawing/2014/main" id="{D7F7A865-9DD1-46FA-8978-7A6D16C369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8581" y="1995506"/>
            <a:ext cx="380162" cy="340624"/>
          </a:xfrm>
          <a:prstGeom prst="rect">
            <a:avLst/>
          </a:prstGeom>
        </p:spPr>
      </p:pic>
      <p:sp>
        <p:nvSpPr>
          <p:cNvPr id="41" name="Rectangle 40">
            <a:extLst>
              <a:ext uri="{FF2B5EF4-FFF2-40B4-BE49-F238E27FC236}">
                <a16:creationId xmlns:a16="http://schemas.microsoft.com/office/drawing/2014/main" id="{D287F2ED-3B52-4D46-905E-6D4978D8598A}"/>
              </a:ext>
            </a:extLst>
          </p:cNvPr>
          <p:cNvSpPr/>
          <p:nvPr/>
        </p:nvSpPr>
        <p:spPr>
          <a:xfrm>
            <a:off x="5555388" y="2921000"/>
            <a:ext cx="4073788" cy="422275"/>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144000" bIns="108000" anchor="ctr"/>
          <a:lstStyle/>
          <a:p>
            <a:pPr>
              <a:defRPr/>
            </a:pPr>
            <a:r>
              <a:rPr lang="fr-FR" sz="1600" b="1">
                <a:solidFill>
                  <a:srgbClr val="FF671F"/>
                </a:solidFill>
                <a:latin typeface="Gill Sans Nova "/>
              </a:rPr>
              <a:t>319 </a:t>
            </a:r>
            <a:r>
              <a:rPr lang="fr-FR" sz="1600" err="1">
                <a:solidFill>
                  <a:schemeClr val="tx1"/>
                </a:solidFill>
                <a:latin typeface="Gill Sans Nova "/>
              </a:rPr>
              <a:t>individual</a:t>
            </a:r>
            <a:r>
              <a:rPr lang="fr-FR" sz="1600">
                <a:solidFill>
                  <a:schemeClr val="tx1"/>
                </a:solidFill>
                <a:latin typeface="Gill Sans Nova "/>
              </a:rPr>
              <a:t> </a:t>
            </a:r>
            <a:r>
              <a:rPr lang="fr-FR" sz="1600" err="1">
                <a:solidFill>
                  <a:schemeClr val="tx1"/>
                </a:solidFill>
                <a:latin typeface="Gill Sans Nova "/>
              </a:rPr>
              <a:t>surveys</a:t>
            </a:r>
            <a:endParaRPr lang="en-GB" sz="1600">
              <a:solidFill>
                <a:schemeClr val="tx1"/>
              </a:solidFill>
              <a:latin typeface="Gill Sans Nova "/>
            </a:endParaRPr>
          </a:p>
        </p:txBody>
      </p:sp>
      <p:pic>
        <p:nvPicPr>
          <p:cNvPr id="43" name="Picture 42" descr="A close up of a sign&#10;&#10;Description automatically generated">
            <a:extLst>
              <a:ext uri="{FF2B5EF4-FFF2-40B4-BE49-F238E27FC236}">
                <a16:creationId xmlns:a16="http://schemas.microsoft.com/office/drawing/2014/main" id="{6B145F09-455D-41AF-91EC-418601251D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8581" y="2938793"/>
            <a:ext cx="376012" cy="376012"/>
          </a:xfrm>
          <a:prstGeom prst="rect">
            <a:avLst/>
          </a:prstGeom>
        </p:spPr>
      </p:pic>
      <p:pic>
        <p:nvPicPr>
          <p:cNvPr id="13" name="Picture 12" descr="A picture containing device&#10;&#10;Description automatically generated">
            <a:extLst>
              <a:ext uri="{FF2B5EF4-FFF2-40B4-BE49-F238E27FC236}">
                <a16:creationId xmlns:a16="http://schemas.microsoft.com/office/drawing/2014/main" id="{9D5561C2-C420-4C1F-97A8-BC5CE263C7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3636" y="1018372"/>
            <a:ext cx="259388" cy="388046"/>
          </a:xfrm>
          <a:prstGeom prst="rect">
            <a:avLst/>
          </a:prstGeom>
        </p:spPr>
      </p:pic>
      <p:sp>
        <p:nvSpPr>
          <p:cNvPr id="30" name="Rectangle 29">
            <a:extLst>
              <a:ext uri="{FF2B5EF4-FFF2-40B4-BE49-F238E27FC236}">
                <a16:creationId xmlns:a16="http://schemas.microsoft.com/office/drawing/2014/main" id="{FF9C9DE7-7678-496E-8C5A-D5FA6F07A2C7}"/>
              </a:ext>
            </a:extLst>
          </p:cNvPr>
          <p:cNvSpPr/>
          <p:nvPr/>
        </p:nvSpPr>
        <p:spPr>
          <a:xfrm>
            <a:off x="5552131" y="3920967"/>
            <a:ext cx="4073788" cy="422275"/>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144000" bIns="108000" anchor="ctr"/>
          <a:lstStyle/>
          <a:p>
            <a:pPr>
              <a:defRPr/>
            </a:pPr>
            <a:r>
              <a:rPr lang="fr-FR" sz="1600" b="1">
                <a:solidFill>
                  <a:srgbClr val="FF671F"/>
                </a:solidFill>
                <a:latin typeface="Gill Sans Nova "/>
              </a:rPr>
              <a:t>32% </a:t>
            </a:r>
            <a:r>
              <a:rPr lang="en-US" sz="1600">
                <a:solidFill>
                  <a:schemeClr val="tx1"/>
                </a:solidFill>
                <a:latin typeface="Gill Sans Nova" panose="020B0602020104020203" pitchFamily="34" charset="0"/>
              </a:rPr>
              <a:t>of individuals were headed to Nigeria</a:t>
            </a:r>
            <a:endParaRPr lang="en-GB" sz="1600">
              <a:solidFill>
                <a:schemeClr val="tx1"/>
              </a:solidFill>
              <a:latin typeface="Gill Sans Nova" panose="020B0602020104020203" pitchFamily="34" charset="0"/>
            </a:endParaRPr>
          </a:p>
        </p:txBody>
      </p:sp>
      <p:pic>
        <p:nvPicPr>
          <p:cNvPr id="19" name="Picture 18" descr="A close up of a sign&#10;&#10;Description automatically generated">
            <a:extLst>
              <a:ext uri="{FF2B5EF4-FFF2-40B4-BE49-F238E27FC236}">
                <a16:creationId xmlns:a16="http://schemas.microsoft.com/office/drawing/2014/main" id="{68B75F55-6ACC-4CF6-8AF4-9989740E49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8132" y="3960787"/>
            <a:ext cx="430396" cy="322798"/>
          </a:xfrm>
          <a:prstGeom prst="rect">
            <a:avLst/>
          </a:prstGeom>
        </p:spPr>
      </p:pic>
      <p:pic>
        <p:nvPicPr>
          <p:cNvPr id="37" name="Picture 36" descr="A picture containing drawing&#10;&#10;Description automatically generated">
            <a:extLst>
              <a:ext uri="{FF2B5EF4-FFF2-40B4-BE49-F238E27FC236}">
                <a16:creationId xmlns:a16="http://schemas.microsoft.com/office/drawing/2014/main" id="{6852CB5E-2095-467E-A8B7-6845817945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4938" y="103933"/>
            <a:ext cx="1358724" cy="517036"/>
          </a:xfrm>
          <a:prstGeom prst="rect">
            <a:avLst/>
          </a:prstGeom>
        </p:spPr>
      </p:pic>
      <p:sp>
        <p:nvSpPr>
          <p:cNvPr id="31" name="Rectangle 30">
            <a:extLst>
              <a:ext uri="{FF2B5EF4-FFF2-40B4-BE49-F238E27FC236}">
                <a16:creationId xmlns:a16="http://schemas.microsoft.com/office/drawing/2014/main" id="{BCE6CDA3-E2D4-4D37-B5C9-78FF62C171D7}"/>
              </a:ext>
            </a:extLst>
          </p:cNvPr>
          <p:cNvSpPr/>
          <p:nvPr/>
        </p:nvSpPr>
        <p:spPr>
          <a:xfrm>
            <a:off x="255001" y="6434466"/>
            <a:ext cx="9396000" cy="329469"/>
          </a:xfrm>
          <a:prstGeom prst="rect">
            <a:avLst/>
          </a:prstGeom>
          <a:solidFill>
            <a:srgbClr val="003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r>
              <a:rPr lang="fr-FR" sz="550" b="1">
                <a:solidFill>
                  <a:schemeClr val="bg1"/>
                </a:solidFill>
                <a:latin typeface="Gill Sans MT" panose="020B0502020104020203" pitchFamily="34" charset="0"/>
              </a:rPr>
              <a:t>                                                 </a:t>
            </a:r>
            <a:endParaRPr lang="en-US" sz="550">
              <a:solidFill>
                <a:schemeClr val="bg1"/>
              </a:solidFill>
              <a:latin typeface="Gill Sans MT" panose="020B0502020104020203" pitchFamily="34" charset="0"/>
            </a:endParaRPr>
          </a:p>
        </p:txBody>
      </p:sp>
      <p:sp>
        <p:nvSpPr>
          <p:cNvPr id="32" name="Rectangle 31">
            <a:extLst>
              <a:ext uri="{FF2B5EF4-FFF2-40B4-BE49-F238E27FC236}">
                <a16:creationId xmlns:a16="http://schemas.microsoft.com/office/drawing/2014/main" id="{33B51AC8-EB0E-4166-8C75-A63B5FE22B8B}"/>
              </a:ext>
            </a:extLst>
          </p:cNvPr>
          <p:cNvSpPr>
            <a:spLocks/>
          </p:cNvSpPr>
          <p:nvPr/>
        </p:nvSpPr>
        <p:spPr>
          <a:xfrm>
            <a:off x="301853" y="6456239"/>
            <a:ext cx="1104194"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12">
            <a:extLst>
              <a:ext uri="{FF2B5EF4-FFF2-40B4-BE49-F238E27FC236}">
                <a16:creationId xmlns:a16="http://schemas.microsoft.com/office/drawing/2014/main" id="{8B000FD0-62F0-4C14-80A3-557E107FFE29}"/>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39" name="object 62">
            <a:extLst>
              <a:ext uri="{FF2B5EF4-FFF2-40B4-BE49-F238E27FC236}">
                <a16:creationId xmlns:a16="http://schemas.microsoft.com/office/drawing/2014/main" id="{01020875-C5D4-4250-BE23-9A347EAA48D5}"/>
              </a:ext>
            </a:extLst>
          </p:cNvPr>
          <p:cNvSpPr/>
          <p:nvPr/>
        </p:nvSpPr>
        <p:spPr>
          <a:xfrm>
            <a:off x="906781" y="6451036"/>
            <a:ext cx="464820" cy="296508"/>
          </a:xfrm>
          <a:prstGeom prst="rect">
            <a:avLst/>
          </a:prstGeom>
          <a:blipFill>
            <a:blip r:embed="rId9" cstate="print"/>
            <a:stretch>
              <a:fillRect/>
            </a:stretch>
          </a:blipFill>
        </p:spPr>
        <p:txBody>
          <a:bodyPr wrap="square" lIns="0" tIns="0" rIns="0" bIns="0" rtlCol="0"/>
          <a:lstStyle/>
          <a:p>
            <a:endParaRPr/>
          </a:p>
        </p:txBody>
      </p:sp>
      <p:sp>
        <p:nvSpPr>
          <p:cNvPr id="40" name="Rectangle 39">
            <a:extLst>
              <a:ext uri="{FF2B5EF4-FFF2-40B4-BE49-F238E27FC236}">
                <a16:creationId xmlns:a16="http://schemas.microsoft.com/office/drawing/2014/main" id="{0BF2AAA6-924B-41FE-B719-940B88904260}"/>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bject 63">
            <a:extLst>
              <a:ext uri="{FF2B5EF4-FFF2-40B4-BE49-F238E27FC236}">
                <a16:creationId xmlns:a16="http://schemas.microsoft.com/office/drawing/2014/main" id="{AA1B1FF1-FC34-487D-9810-0B57D2B43ACC}"/>
              </a:ext>
            </a:extLst>
          </p:cNvPr>
          <p:cNvSpPr/>
          <p:nvPr/>
        </p:nvSpPr>
        <p:spPr>
          <a:xfrm>
            <a:off x="8671000" y="6489066"/>
            <a:ext cx="650397" cy="223175"/>
          </a:xfrm>
          <a:prstGeom prst="rect">
            <a:avLst/>
          </a:prstGeom>
          <a:blipFill>
            <a:blip r:embed="rId10" cstate="print"/>
            <a:stretch>
              <a:fillRect/>
            </a:stretch>
          </a:blipFill>
        </p:spPr>
        <p:txBody>
          <a:bodyPr wrap="square" lIns="0" tIns="0" rIns="0" bIns="0" rtlCol="0"/>
          <a:lstStyle/>
          <a:p>
            <a:endParaRPr/>
          </a:p>
        </p:txBody>
      </p:sp>
      <p:pic>
        <p:nvPicPr>
          <p:cNvPr id="44" name="Picture 43">
            <a:extLst>
              <a:ext uri="{FF2B5EF4-FFF2-40B4-BE49-F238E27FC236}">
                <a16:creationId xmlns:a16="http://schemas.microsoft.com/office/drawing/2014/main" id="{8AC33737-E9C0-4922-999D-4A9802902038}"/>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sp>
        <p:nvSpPr>
          <p:cNvPr id="45" name="Slide Number Placeholder 224">
            <a:extLst>
              <a:ext uri="{FF2B5EF4-FFF2-40B4-BE49-F238E27FC236}">
                <a16:creationId xmlns:a16="http://schemas.microsoft.com/office/drawing/2014/main" id="{547D70E9-5BDD-43A8-A742-30DD63C9AB14}"/>
              </a:ext>
            </a:extLst>
          </p:cNvPr>
          <p:cNvSpPr txBox="1">
            <a:spLocks/>
          </p:cNvSpPr>
          <p:nvPr/>
        </p:nvSpPr>
        <p:spPr>
          <a:xfrm>
            <a:off x="9244016" y="6437506"/>
            <a:ext cx="398173" cy="326295"/>
          </a:xfrm>
          <a:prstGeom prst="rect">
            <a:avLst/>
          </a:prstGeom>
        </p:spPr>
        <p:txBody>
          <a:bodyPr vert="horz" lIns="91440" tIns="45720" rIns="91440" bIns="45720" rtlCol="0" anchor="ctr"/>
          <a:lstStyle>
            <a:defPPr>
              <a:defRPr lang="en-US"/>
            </a:defPPr>
            <a:lvl1pPr marL="0" algn="r" defTabSz="457200" rtl="0" eaLnBrk="1" latinLnBrk="0" hangingPunct="1">
              <a:defRPr sz="975"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DC4F7DB-E34D-4501-8B3A-195D9B9AACB9}" type="slidenum">
              <a:rPr lang="en-GB" sz="1050" smtClean="0">
                <a:solidFill>
                  <a:schemeClr val="bg1"/>
                </a:solidFill>
              </a:rPr>
              <a:pPr/>
              <a:t>2</a:t>
            </a:fld>
            <a:endParaRPr lang="en-GB" sz="1050">
              <a:solidFill>
                <a:schemeClr val="bg1"/>
              </a:solidFill>
            </a:endParaRPr>
          </a:p>
        </p:txBody>
      </p:sp>
      <p:sp>
        <p:nvSpPr>
          <p:cNvPr id="52" name="TextBox 51">
            <a:extLst>
              <a:ext uri="{FF2B5EF4-FFF2-40B4-BE49-F238E27FC236}">
                <a16:creationId xmlns:a16="http://schemas.microsoft.com/office/drawing/2014/main" id="{CD89012C-B804-4DB8-811B-9D55D70DE198}"/>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chemeClr val="bg1"/>
                </a:solidFill>
                <a:latin typeface="Gill Sans MT" panose="020B0502020104020203" pitchFamily="34" charset="0"/>
              </a:rPr>
              <a:t>	     INTERNATIONAL ORGANIZATION FOR MIGRATION </a:t>
            </a:r>
            <a:r>
              <a:rPr lang="fr-FR" sz="650">
                <a:solidFill>
                  <a:schemeClr val="bg1"/>
                </a:solidFill>
                <a:latin typeface="Gill Sans MT" panose="020B0502020104020203" pitchFamily="34" charset="0"/>
              </a:rPr>
              <a:t>–  </a:t>
            </a:r>
            <a:r>
              <a:rPr lang="en-US" sz="650" u="sng" spc="-10" err="1">
                <a:solidFill>
                  <a:schemeClr val="bg1"/>
                </a:solidFill>
                <a:latin typeface="Gill Sans MT"/>
                <a:cs typeface="Gill Sans MT"/>
              </a:rPr>
              <a:t>DTMNigeria</a:t>
            </a:r>
            <a:r>
              <a:rPr lang="fr-FR" sz="650">
                <a:solidFill>
                  <a:schemeClr val="bg1"/>
                </a:solidFill>
                <a:latin typeface="Gill Sans MT" panose="020B0502020104020203" pitchFamily="34" charset="0"/>
              </a:rPr>
              <a:t>@iom.int – https:/dtm.iom.int/</a:t>
            </a:r>
            <a:r>
              <a:rPr lang="fr-FR" sz="650" err="1">
                <a:solidFill>
                  <a:schemeClr val="bg1"/>
                </a:solidFill>
                <a:latin typeface="Gill Sans MT" panose="020B0502020104020203" pitchFamily="34" charset="0"/>
              </a:rPr>
              <a:t>nigeria</a:t>
            </a:r>
            <a:r>
              <a:rPr lang="fr-FR" sz="650">
                <a:solidFill>
                  <a:schemeClr val="bg1"/>
                </a:solidFill>
                <a:latin typeface="Gill Sans MT" panose="020B0502020104020203" pitchFamily="34" charset="0"/>
              </a:rPr>
              <a:t> – https://migration.iom.int</a:t>
            </a:r>
          </a:p>
          <a:p>
            <a:pPr marL="2241537"/>
            <a:r>
              <a:rPr lang="en-US" sz="650">
                <a:solidFill>
                  <a:schemeClr val="bg1"/>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chemeClr val="bg1"/>
                </a:solidFill>
                <a:latin typeface="Gill Sans MT" panose="020B0502020104020203" pitchFamily="34" charset="0"/>
              </a:rPr>
              <a:t>   	            “Source: The International Organization for Migration [Month, Year], Displacement Tracking Matrix (DTM)”</a:t>
            </a:r>
          </a:p>
          <a:p>
            <a:endParaRPr lang="en-NG" sz="650"/>
          </a:p>
        </p:txBody>
      </p:sp>
      <p:pic>
        <p:nvPicPr>
          <p:cNvPr id="50" name="Picture 49" descr="A close up of a sign&#10;&#10;Description automatically generated">
            <a:extLst>
              <a:ext uri="{FF2B5EF4-FFF2-40B4-BE49-F238E27FC236}">
                <a16:creationId xmlns:a16="http://schemas.microsoft.com/office/drawing/2014/main" id="{1972E577-1D99-4D44-A16C-5CF6197110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5048132" y="4934367"/>
            <a:ext cx="430396" cy="322798"/>
          </a:xfrm>
          <a:prstGeom prst="rect">
            <a:avLst/>
          </a:prstGeom>
        </p:spPr>
      </p:pic>
      <p:sp>
        <p:nvSpPr>
          <p:cNvPr id="51" name="Rectangle 50">
            <a:extLst>
              <a:ext uri="{FF2B5EF4-FFF2-40B4-BE49-F238E27FC236}">
                <a16:creationId xmlns:a16="http://schemas.microsoft.com/office/drawing/2014/main" id="{4237832C-4B42-4BBC-A45B-5107CDFA5D7B}"/>
              </a:ext>
            </a:extLst>
          </p:cNvPr>
          <p:cNvSpPr/>
          <p:nvPr/>
        </p:nvSpPr>
        <p:spPr>
          <a:xfrm>
            <a:off x="5552131" y="4885104"/>
            <a:ext cx="4073788" cy="422275"/>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144000" bIns="108000" anchor="ctr"/>
          <a:lstStyle/>
          <a:p>
            <a:pPr>
              <a:defRPr/>
            </a:pPr>
            <a:r>
              <a:rPr lang="fr-FR" sz="1550" b="1">
                <a:solidFill>
                  <a:srgbClr val="FF671F"/>
                </a:solidFill>
                <a:latin typeface="Gill Sans Nova "/>
              </a:rPr>
              <a:t>68% </a:t>
            </a:r>
            <a:r>
              <a:rPr lang="en-US" sz="1550">
                <a:solidFill>
                  <a:schemeClr val="tx1"/>
                </a:solidFill>
                <a:latin typeface="Gill Sans Nova" panose="020B0602020104020203" pitchFamily="34" charset="0"/>
              </a:rPr>
              <a:t>of individuals were travelling out of Nigeria</a:t>
            </a:r>
            <a:endParaRPr lang="en-GB" sz="1550">
              <a:solidFill>
                <a:schemeClr val="tx1"/>
              </a:solidFill>
              <a:latin typeface="Gill Sans Nova "/>
            </a:endParaRPr>
          </a:p>
        </p:txBody>
      </p:sp>
    </p:spTree>
    <p:extLst>
      <p:ext uri="{BB962C8B-B14F-4D97-AF65-F5344CB8AC3E}">
        <p14:creationId xmlns:p14="http://schemas.microsoft.com/office/powerpoint/2010/main" val="1201612833"/>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157">
            <a:extLst>
              <a:ext uri="{FF2B5EF4-FFF2-40B4-BE49-F238E27FC236}">
                <a16:creationId xmlns:a16="http://schemas.microsoft.com/office/drawing/2014/main" id="{B64FF7A6-E97F-4DCA-B03B-EF1532F4465C}"/>
              </a:ext>
            </a:extLst>
          </p:cNvPr>
          <p:cNvSpPr/>
          <p:nvPr/>
        </p:nvSpPr>
        <p:spPr>
          <a:xfrm>
            <a:off x="5173932" y="2661046"/>
            <a:ext cx="1978721" cy="688702"/>
          </a:xfrm>
          <a:prstGeom prst="rect">
            <a:avLst/>
          </a:prstGeom>
          <a:solidFill>
            <a:srgbClr val="D7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255001" y="120385"/>
            <a:ext cx="9396000" cy="469385"/>
          </a:xfrm>
          <a:prstGeom prst="rect">
            <a:avLst/>
          </a:prstGeom>
          <a:solidFill>
            <a:srgbClr val="003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r>
              <a:rPr lang="fr-FR" sz="1500" b="1" spc="300">
                <a:solidFill>
                  <a:schemeClr val="bg1"/>
                </a:solidFill>
                <a:latin typeface="Gill Sans Nova "/>
              </a:rPr>
              <a:t>FLOW MONITORING </a:t>
            </a:r>
            <a:r>
              <a:rPr lang="fr-FR" sz="1500" b="1" spc="300">
                <a:solidFill>
                  <a:prstClr val="white"/>
                </a:solidFill>
                <a:latin typeface="Gill Sans Nova "/>
                <a:cs typeface="Calibri" panose="020F0502020204030204" pitchFamily="34" charset="0"/>
              </a:rPr>
              <a:t>—</a:t>
            </a:r>
            <a:r>
              <a:rPr lang="fr-FR" sz="1500" b="1" spc="300">
                <a:solidFill>
                  <a:schemeClr val="bg1"/>
                </a:solidFill>
                <a:latin typeface="Gill Sans Nova "/>
              </a:rPr>
              <a:t> </a:t>
            </a:r>
            <a:r>
              <a:rPr lang="fr-FR" sz="1500" b="1" spc="300">
                <a:solidFill>
                  <a:srgbClr val="FC7400"/>
                </a:solidFill>
                <a:latin typeface="Gill Sans Nova "/>
              </a:rPr>
              <a:t>NIGERIA</a:t>
            </a:r>
            <a:endParaRPr lang="fr-FR" sz="1500" b="1" spc="300">
              <a:solidFill>
                <a:schemeClr val="bg1"/>
              </a:solidFill>
              <a:latin typeface="Gill Sans Nova "/>
            </a:endParaRPr>
          </a:p>
          <a:p>
            <a:pPr marL="1433505"/>
            <a:r>
              <a:rPr lang="fr-FR" sz="1500" b="1" spc="300">
                <a:solidFill>
                  <a:prstClr val="white"/>
                </a:solidFill>
                <a:latin typeface="Gill Sans Nova "/>
              </a:rPr>
              <a:t>FEBRUARY </a:t>
            </a:r>
            <a:r>
              <a:rPr lang="fr-FR" sz="1600" b="1" spc="300">
                <a:solidFill>
                  <a:schemeClr val="bg1"/>
                </a:solidFill>
                <a:latin typeface="Gill Sans Nova" panose="020B0602020104020203" pitchFamily="34" charset="0"/>
              </a:rPr>
              <a:t>—</a:t>
            </a:r>
            <a:r>
              <a:rPr lang="fr-FR" sz="1500" b="1" spc="300">
                <a:solidFill>
                  <a:prstClr val="white"/>
                </a:solidFill>
                <a:latin typeface="Gill Sans Nova "/>
              </a:rPr>
              <a:t> MARCH 2022 </a:t>
            </a:r>
            <a:r>
              <a:rPr lang="fr-FR" sz="1500" b="1" spc="300">
                <a:solidFill>
                  <a:prstClr val="white"/>
                </a:solidFill>
                <a:latin typeface="Gill Sans Nova "/>
                <a:cs typeface="Calibri" panose="020F0502020204030204" pitchFamily="34" charset="0"/>
              </a:rPr>
              <a:t>— REGISTRY</a:t>
            </a:r>
            <a:endParaRPr lang="en-GB" sz="1500" b="1" spc="300">
              <a:solidFill>
                <a:srgbClr val="FC7400"/>
              </a:solidFill>
              <a:latin typeface="Gill Sans Nova "/>
            </a:endParaRPr>
          </a:p>
        </p:txBody>
      </p:sp>
      <p:sp>
        <p:nvSpPr>
          <p:cNvPr id="51" name="Rectangle 50"/>
          <p:cNvSpPr/>
          <p:nvPr/>
        </p:nvSpPr>
        <p:spPr>
          <a:xfrm>
            <a:off x="238790" y="121665"/>
            <a:ext cx="9460839" cy="448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en-GB" sz="1600" b="1" spc="300">
              <a:solidFill>
                <a:srgbClr val="FC7400"/>
              </a:solidFill>
              <a:latin typeface="Gill Sans Nova Light" panose="020B0302020104020203" pitchFamily="34" charset="0"/>
            </a:endParaRPr>
          </a:p>
        </p:txBody>
      </p:sp>
      <p:sp>
        <p:nvSpPr>
          <p:cNvPr id="85" name="Rectangle 84"/>
          <p:cNvSpPr/>
          <p:nvPr/>
        </p:nvSpPr>
        <p:spPr>
          <a:xfrm>
            <a:off x="255001" y="890885"/>
            <a:ext cx="4620632" cy="5473539"/>
          </a:xfrm>
          <a:prstGeom prst="rect">
            <a:avLst/>
          </a:prstGeom>
          <a:solidFill>
            <a:srgbClr val="EA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850" b="1" err="1">
                <a:solidFill>
                  <a:schemeClr val="tx1"/>
                </a:solidFill>
                <a:latin typeface="Gill Sans Nova "/>
              </a:rPr>
              <a:t>Mobility</a:t>
            </a:r>
            <a:r>
              <a:rPr lang="fr-FR" sz="850" b="1">
                <a:solidFill>
                  <a:schemeClr val="tx1"/>
                </a:solidFill>
                <a:latin typeface="Gill Sans Nova "/>
              </a:rPr>
              <a:t> trends</a:t>
            </a:r>
            <a:r>
              <a:rPr lang="fr-FR" sz="850">
                <a:solidFill>
                  <a:schemeClr val="tx1"/>
                </a:solidFill>
                <a:latin typeface="Gill Sans Nova "/>
              </a:rPr>
              <a:t>: </a:t>
            </a:r>
            <a:r>
              <a:rPr lang="en-US" sz="850">
                <a:solidFill>
                  <a:schemeClr val="tx1"/>
                </a:solidFill>
                <a:latin typeface="Gill Sans Nova "/>
              </a:rPr>
              <a:t>In Nigeria, DTM conducts Flow Monitoring activities in several important transit locations in Sokoto and Kano to monitor the movements of passenger buses to and from Niger. During the reporting period, on average, 1,164 individuals were observed at FMPs on a daily basis.</a:t>
            </a:r>
            <a:endParaRPr lang="fr-FR" sz="850">
              <a:solidFill>
                <a:schemeClr val="tx1"/>
              </a:solidFill>
              <a:latin typeface="Gill Sans Nova "/>
            </a:endParaRPr>
          </a:p>
          <a:p>
            <a:pPr algn="just"/>
            <a:endParaRPr lang="en-US" sz="850">
              <a:solidFill>
                <a:schemeClr val="tx1"/>
              </a:solidFill>
              <a:highlight>
                <a:srgbClr val="FFFF00"/>
              </a:highlight>
              <a:latin typeface="Gill Sans Nova "/>
            </a:endParaRPr>
          </a:p>
          <a:p>
            <a:pPr algn="just"/>
            <a:r>
              <a:rPr lang="fr-FR" sz="850" b="1">
                <a:solidFill>
                  <a:schemeClr val="tx1"/>
                </a:solidFill>
                <a:latin typeface="Gill Sans Nova "/>
              </a:rPr>
              <a:t>Types of flows: </a:t>
            </a:r>
            <a:r>
              <a:rPr lang="en-US" sz="850">
                <a:solidFill>
                  <a:schemeClr val="tx1"/>
                </a:solidFill>
                <a:latin typeface="Gill Sans Nova "/>
              </a:rPr>
              <a:t>All observed </a:t>
            </a:r>
            <a:r>
              <a:rPr lang="en-US" sz="850" err="1">
                <a:solidFill>
                  <a:schemeClr val="tx1"/>
                </a:solidFill>
                <a:latin typeface="Gill Sans Nova "/>
              </a:rPr>
              <a:t>travellers</a:t>
            </a:r>
            <a:r>
              <a:rPr lang="en-US" sz="850">
                <a:solidFill>
                  <a:schemeClr val="tx1"/>
                </a:solidFill>
                <a:latin typeface="Gill Sans Nova "/>
              </a:rPr>
              <a:t> were conducting a cross-border movement (32% were entering the country, while 68% were leaving the country).</a:t>
            </a:r>
          </a:p>
          <a:p>
            <a:pPr algn="just"/>
            <a:endParaRPr lang="fr-FR" sz="850">
              <a:solidFill>
                <a:schemeClr val="tx1"/>
              </a:solidFill>
              <a:latin typeface="Gill Sans Nova "/>
            </a:endParaRPr>
          </a:p>
          <a:p>
            <a:pPr algn="just"/>
            <a:r>
              <a:rPr lang="fr-FR" sz="850" b="1" err="1">
                <a:solidFill>
                  <a:schemeClr val="tx1"/>
                </a:solidFill>
                <a:latin typeface="Gill Sans Nova "/>
              </a:rPr>
              <a:t>Departure</a:t>
            </a:r>
            <a:r>
              <a:rPr lang="fr-FR" sz="850" b="1">
                <a:solidFill>
                  <a:schemeClr val="tx1"/>
                </a:solidFill>
                <a:latin typeface="Gill Sans Nova "/>
              </a:rPr>
              <a:t>/Origin and destination</a:t>
            </a:r>
            <a:r>
              <a:rPr lang="fr-FR" sz="850">
                <a:solidFill>
                  <a:schemeClr val="tx1"/>
                </a:solidFill>
                <a:latin typeface="Gill Sans Nova "/>
              </a:rPr>
              <a:t>: </a:t>
            </a:r>
            <a:r>
              <a:rPr lang="fr-FR" sz="8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Between</a:t>
            </a:r>
            <a:r>
              <a:rPr lang="fr-FR" sz="8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8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February</a:t>
            </a:r>
            <a:r>
              <a:rPr lang="fr-FR" sz="8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March 2022, </a:t>
            </a:r>
            <a:r>
              <a:rPr lang="fr-FR" sz="850">
                <a:solidFill>
                  <a:schemeClr val="tx1"/>
                </a:solidFill>
                <a:latin typeface="Gill Sans Nova "/>
              </a:rPr>
              <a:t>the main </a:t>
            </a:r>
            <a:r>
              <a:rPr lang="fr-FR" sz="850" err="1">
                <a:solidFill>
                  <a:schemeClr val="tx1"/>
                </a:solidFill>
                <a:latin typeface="Gill Sans Nova "/>
              </a:rPr>
              <a:t>cities</a:t>
            </a:r>
            <a:r>
              <a:rPr lang="fr-FR" sz="850">
                <a:solidFill>
                  <a:schemeClr val="tx1"/>
                </a:solidFill>
                <a:latin typeface="Gill Sans Nova "/>
              </a:rPr>
              <a:t> from </a:t>
            </a:r>
            <a:r>
              <a:rPr lang="fr-FR" sz="850" err="1">
                <a:solidFill>
                  <a:schemeClr val="tx1"/>
                </a:solidFill>
                <a:latin typeface="Gill Sans Nova "/>
              </a:rPr>
              <a:t>which</a:t>
            </a:r>
            <a:r>
              <a:rPr lang="fr-FR" sz="850">
                <a:solidFill>
                  <a:schemeClr val="tx1"/>
                </a:solidFill>
                <a:latin typeface="Gill Sans Nova "/>
              </a:rPr>
              <a:t> </a:t>
            </a:r>
            <a:r>
              <a:rPr lang="fr-FR" sz="850" err="1">
                <a:solidFill>
                  <a:schemeClr val="tx1"/>
                </a:solidFill>
                <a:latin typeface="Gill Sans Nova "/>
              </a:rPr>
              <a:t>individuals</a:t>
            </a:r>
            <a:r>
              <a:rPr lang="fr-FR" sz="850">
                <a:solidFill>
                  <a:schemeClr val="tx1"/>
                </a:solidFill>
                <a:latin typeface="Gill Sans Nova "/>
              </a:rPr>
              <a:t> </a:t>
            </a:r>
            <a:r>
              <a:rPr lang="fr-FR" sz="850" err="1">
                <a:solidFill>
                  <a:schemeClr val="tx1"/>
                </a:solidFill>
                <a:latin typeface="Gill Sans Nova "/>
              </a:rPr>
              <a:t>travelled</a:t>
            </a:r>
            <a:r>
              <a:rPr lang="fr-FR" sz="850">
                <a:solidFill>
                  <a:schemeClr val="tx1"/>
                </a:solidFill>
                <a:latin typeface="Gill Sans Nova "/>
              </a:rPr>
              <a:t> from (</a:t>
            </a:r>
            <a:r>
              <a:rPr lang="fr-FR" sz="850" err="1">
                <a:solidFill>
                  <a:schemeClr val="tx1"/>
                </a:solidFill>
                <a:latin typeface="Gill Sans Nova "/>
              </a:rPr>
              <a:t>inflow</a:t>
            </a:r>
            <a:r>
              <a:rPr lang="fr-FR" sz="850">
                <a:solidFill>
                  <a:schemeClr val="tx1"/>
                </a:solidFill>
                <a:latin typeface="Gill Sans Nova "/>
              </a:rPr>
              <a:t>) were Maradi (41%), Zinder (28%), Tahoua (22%) and Diffa (5%) in Niger. </a:t>
            </a:r>
            <a:r>
              <a:rPr lang="fr-FR" sz="850" err="1">
                <a:solidFill>
                  <a:schemeClr val="tx1"/>
                </a:solidFill>
                <a:latin typeface="Gill Sans Nova "/>
              </a:rPr>
              <a:t>Travellers</a:t>
            </a:r>
            <a:r>
              <a:rPr lang="fr-FR" sz="850">
                <a:solidFill>
                  <a:schemeClr val="tx1"/>
                </a:solidFill>
                <a:latin typeface="Gill Sans Nova "/>
              </a:rPr>
              <a:t> from Nigeria (</a:t>
            </a:r>
            <a:r>
              <a:rPr lang="fr-FR" sz="850" err="1">
                <a:solidFill>
                  <a:schemeClr val="tx1"/>
                </a:solidFill>
                <a:latin typeface="Gill Sans Nova "/>
              </a:rPr>
              <a:t>outflow</a:t>
            </a:r>
            <a:r>
              <a:rPr lang="fr-FR" sz="850">
                <a:solidFill>
                  <a:schemeClr val="tx1"/>
                </a:solidFill>
                <a:latin typeface="Gill Sans Nova "/>
              </a:rPr>
              <a:t>) were </a:t>
            </a:r>
            <a:r>
              <a:rPr lang="fr-FR" sz="850" err="1">
                <a:solidFill>
                  <a:schemeClr val="tx1"/>
                </a:solidFill>
                <a:latin typeface="Gill Sans Nova "/>
              </a:rPr>
              <a:t>primarily</a:t>
            </a:r>
            <a:r>
              <a:rPr lang="fr-FR" sz="850">
                <a:solidFill>
                  <a:schemeClr val="tx1"/>
                </a:solidFill>
                <a:latin typeface="Gill Sans Nova "/>
              </a:rPr>
              <a:t> </a:t>
            </a:r>
            <a:r>
              <a:rPr lang="fr-FR" sz="850" err="1">
                <a:solidFill>
                  <a:schemeClr val="tx1"/>
                </a:solidFill>
                <a:latin typeface="Gill Sans Nova "/>
              </a:rPr>
              <a:t>headed</a:t>
            </a:r>
            <a:r>
              <a:rPr lang="fr-FR" sz="850">
                <a:solidFill>
                  <a:schemeClr val="tx1"/>
                </a:solidFill>
                <a:latin typeface="Gill Sans Nova "/>
              </a:rPr>
              <a:t> to Zinder (45%), Maradi (41%), Tahoua (6%) and Diffa (4%) in Niger. The main modes of transportation were car (59%), bus (38%), </a:t>
            </a:r>
            <a:r>
              <a:rPr lang="fr-FR" sz="850" err="1">
                <a:solidFill>
                  <a:schemeClr val="tx1"/>
                </a:solidFill>
                <a:latin typeface="Gill Sans Nova "/>
              </a:rPr>
              <a:t>motorbike</a:t>
            </a:r>
            <a:r>
              <a:rPr lang="fr-FR" sz="850">
                <a:solidFill>
                  <a:schemeClr val="tx1"/>
                </a:solidFill>
                <a:latin typeface="Gill Sans Nova "/>
              </a:rPr>
              <a:t> (1%) and bicycle (1%).</a:t>
            </a:r>
          </a:p>
          <a:p>
            <a:pPr algn="just"/>
            <a:endParaRPr lang="fr-FR" sz="850">
              <a:solidFill>
                <a:schemeClr val="tx1"/>
              </a:solidFill>
              <a:latin typeface="Gill Sans Nova "/>
            </a:endParaRPr>
          </a:p>
          <a:p>
            <a:pPr algn="just"/>
            <a:r>
              <a:rPr lang="fr-FR" sz="850" b="1">
                <a:solidFill>
                  <a:schemeClr val="tx1"/>
                </a:solidFill>
                <a:latin typeface="Gill Sans Nova "/>
              </a:rPr>
              <a:t>Traveller profiles: </a:t>
            </a:r>
            <a:r>
              <a:rPr lang="fr-FR" sz="850" err="1">
                <a:solidFill>
                  <a:schemeClr val="tx1"/>
                </a:solidFill>
                <a:latin typeface="Gill Sans Nova "/>
              </a:rPr>
              <a:t>While</a:t>
            </a:r>
            <a:r>
              <a:rPr lang="fr-FR" sz="850">
                <a:solidFill>
                  <a:schemeClr val="tx1"/>
                </a:solidFill>
                <a:latin typeface="Gill Sans Nova "/>
              </a:rPr>
              <a:t> 64 per cent of </a:t>
            </a:r>
            <a:r>
              <a:rPr lang="fr-FR" sz="850" err="1">
                <a:solidFill>
                  <a:schemeClr val="tx1"/>
                </a:solidFill>
                <a:latin typeface="Gill Sans Nova "/>
              </a:rPr>
              <a:t>travellers</a:t>
            </a:r>
            <a:r>
              <a:rPr lang="fr-FR" sz="850">
                <a:solidFill>
                  <a:schemeClr val="tx1"/>
                </a:solidFill>
                <a:latin typeface="Gill Sans Nova "/>
              </a:rPr>
              <a:t> were </a:t>
            </a:r>
            <a:r>
              <a:rPr lang="fr-FR" sz="850" err="1">
                <a:solidFill>
                  <a:schemeClr val="tx1"/>
                </a:solidFill>
                <a:latin typeface="Gill Sans Nova "/>
              </a:rPr>
              <a:t>adult</a:t>
            </a:r>
            <a:r>
              <a:rPr lang="fr-FR" sz="850">
                <a:solidFill>
                  <a:schemeClr val="tx1"/>
                </a:solidFill>
                <a:latin typeface="Gill Sans Nova "/>
              </a:rPr>
              <a:t> male, 19 per cent were </a:t>
            </a:r>
            <a:r>
              <a:rPr lang="fr-FR" sz="850" err="1">
                <a:solidFill>
                  <a:schemeClr val="tx1"/>
                </a:solidFill>
                <a:latin typeface="Gill Sans Nova "/>
              </a:rPr>
              <a:t>adult</a:t>
            </a:r>
            <a:r>
              <a:rPr lang="fr-FR" sz="850">
                <a:solidFill>
                  <a:schemeClr val="tx1"/>
                </a:solidFill>
                <a:latin typeface="Gill Sans Nova "/>
              </a:rPr>
              <a:t> </a:t>
            </a:r>
            <a:r>
              <a:rPr lang="fr-FR" sz="850" err="1">
                <a:solidFill>
                  <a:schemeClr val="tx1"/>
                </a:solidFill>
                <a:latin typeface="Gill Sans Nova "/>
              </a:rPr>
              <a:t>female</a:t>
            </a:r>
            <a:r>
              <a:rPr lang="fr-FR" sz="850">
                <a:solidFill>
                  <a:schemeClr val="tx1"/>
                </a:solidFill>
                <a:latin typeface="Gill Sans Nova "/>
              </a:rPr>
              <a:t> and 15 per cent were </a:t>
            </a:r>
            <a:r>
              <a:rPr lang="fr-FR" sz="850" err="1">
                <a:solidFill>
                  <a:schemeClr val="tx1"/>
                </a:solidFill>
                <a:latin typeface="Gill Sans Nova "/>
              </a:rPr>
              <a:t>children</a:t>
            </a:r>
            <a:r>
              <a:rPr lang="fr-FR" sz="850">
                <a:solidFill>
                  <a:schemeClr val="tx1"/>
                </a:solidFill>
                <a:latin typeface="Gill Sans Nova "/>
              </a:rPr>
              <a:t> (8% </a:t>
            </a:r>
            <a:r>
              <a:rPr lang="fr-FR" sz="850" err="1">
                <a:solidFill>
                  <a:schemeClr val="tx1"/>
                </a:solidFill>
                <a:latin typeface="Gill Sans Nova "/>
              </a:rPr>
              <a:t>female</a:t>
            </a:r>
            <a:r>
              <a:rPr lang="fr-FR" sz="850">
                <a:solidFill>
                  <a:schemeClr val="tx1"/>
                </a:solidFill>
                <a:latin typeface="Gill Sans Nova "/>
              </a:rPr>
              <a:t> </a:t>
            </a:r>
            <a:r>
              <a:rPr lang="fr-FR" sz="850" err="1">
                <a:solidFill>
                  <a:schemeClr val="tx1"/>
                </a:solidFill>
                <a:latin typeface="Gill Sans Nova "/>
              </a:rPr>
              <a:t>children</a:t>
            </a:r>
            <a:r>
              <a:rPr lang="fr-FR" sz="850">
                <a:solidFill>
                  <a:schemeClr val="tx1"/>
                </a:solidFill>
                <a:latin typeface="Gill Sans Nova "/>
              </a:rPr>
              <a:t>, 9% male </a:t>
            </a:r>
            <a:r>
              <a:rPr lang="fr-FR" sz="850" err="1">
                <a:solidFill>
                  <a:schemeClr val="tx1"/>
                </a:solidFill>
                <a:latin typeface="Gill Sans Nova "/>
              </a:rPr>
              <a:t>children</a:t>
            </a:r>
            <a:r>
              <a:rPr lang="fr-FR" sz="850">
                <a:solidFill>
                  <a:schemeClr val="tx1"/>
                </a:solidFill>
                <a:latin typeface="Gill Sans Nova "/>
              </a:rPr>
              <a:t>).  </a:t>
            </a:r>
          </a:p>
          <a:p>
            <a:pPr algn="just"/>
            <a:endParaRPr lang="fr-FR" sz="850" b="1">
              <a:solidFill>
                <a:schemeClr val="tx1"/>
              </a:solidFill>
              <a:latin typeface="Gill Sans Nova "/>
            </a:endParaRPr>
          </a:p>
          <a:p>
            <a:pPr algn="just"/>
            <a:endParaRPr lang="fr-FR" sz="850">
              <a:solidFill>
                <a:schemeClr val="tx1"/>
              </a:solidFill>
              <a:latin typeface="Gill Sans Nova "/>
            </a:endParaRPr>
          </a:p>
        </p:txBody>
      </p:sp>
      <p:cxnSp>
        <p:nvCxnSpPr>
          <p:cNvPr id="13" name="Connecteur droit 12"/>
          <p:cNvCxnSpPr>
            <a:cxnSpLocks/>
          </p:cNvCxnSpPr>
          <p:nvPr/>
        </p:nvCxnSpPr>
        <p:spPr>
          <a:xfrm>
            <a:off x="7212026" y="688562"/>
            <a:ext cx="0" cy="3160627"/>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4436EC07-AEF4-49A2-BA93-71BD4E88C2DA}"/>
              </a:ext>
            </a:extLst>
          </p:cNvPr>
          <p:cNvGrpSpPr/>
          <p:nvPr/>
        </p:nvGrpSpPr>
        <p:grpSpPr>
          <a:xfrm>
            <a:off x="5161141" y="879499"/>
            <a:ext cx="1985016" cy="453246"/>
            <a:chOff x="5059375" y="1048341"/>
            <a:chExt cx="1950617" cy="485037"/>
          </a:xfrm>
          <a:solidFill>
            <a:srgbClr val="CDDEFF">
              <a:alpha val="69804"/>
            </a:srgbClr>
          </a:solidFill>
        </p:grpSpPr>
        <p:sp>
          <p:nvSpPr>
            <p:cNvPr id="100" name="Rectangle 99"/>
            <p:cNvSpPr/>
            <p:nvPr/>
          </p:nvSpPr>
          <p:spPr>
            <a:xfrm>
              <a:off x="5063104" y="1060523"/>
              <a:ext cx="1946888" cy="4405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ill Sans Nova "/>
              </a:endParaRPr>
            </a:p>
          </p:txBody>
        </p:sp>
        <p:sp>
          <p:nvSpPr>
            <p:cNvPr id="111" name="TextBox 29"/>
            <p:cNvSpPr txBox="1"/>
            <p:nvPr/>
          </p:nvSpPr>
          <p:spPr>
            <a:xfrm>
              <a:off x="5319821" y="1302961"/>
              <a:ext cx="1577891" cy="230417"/>
            </a:xfrm>
            <a:prstGeom prst="rect">
              <a:avLst/>
            </a:prstGeom>
            <a:noFill/>
          </p:spPr>
          <p:txBody>
            <a:bodyPr wrap="square" rtlCol="0">
              <a:spAutoFit/>
            </a:bodyPr>
            <a:lstStyle/>
            <a:p>
              <a:pPr algn="ctr"/>
              <a:r>
                <a:rPr lang="fr-FR" sz="799" b="1">
                  <a:latin typeface="Gill Sans Nova "/>
                </a:rPr>
                <a:t>INDIVIDUALS OBSERVED</a:t>
              </a:r>
            </a:p>
          </p:txBody>
        </p:sp>
        <p:pic>
          <p:nvPicPr>
            <p:cNvPr id="113" name="Image 153"/>
            <p:cNvPicPr>
              <a:picLocks noChangeAspect="1"/>
            </p:cNvPicPr>
            <p:nvPr/>
          </p:nvPicPr>
          <p:blipFill>
            <a:blip r:embed="rId4" cstate="print">
              <a:clrChange>
                <a:clrFrom>
                  <a:srgbClr val="000000">
                    <a:alpha val="0"/>
                  </a:srgbClr>
                </a:clrFrom>
                <a:clrTo>
                  <a:srgbClr val="000000">
                    <a:alpha val="0"/>
                  </a:srgbClr>
                </a:clrTo>
              </a:clrChange>
              <a:biLevel thresh="75000"/>
              <a:extLst>
                <a:ext uri="{28A0092B-C50C-407E-A947-70E740481C1C}">
                  <a14:useLocalDpi xmlns:a14="http://schemas.microsoft.com/office/drawing/2010/main" val="0"/>
                </a:ext>
              </a:extLst>
            </a:blip>
            <a:stretch>
              <a:fillRect/>
            </a:stretch>
          </p:blipFill>
          <p:spPr>
            <a:xfrm>
              <a:off x="5059375" y="1078230"/>
              <a:ext cx="393700" cy="393700"/>
            </a:xfrm>
            <a:prstGeom prst="rect">
              <a:avLst/>
            </a:prstGeom>
            <a:noFill/>
          </p:spPr>
        </p:pic>
        <p:sp>
          <p:nvSpPr>
            <p:cNvPr id="114" name="Rectangle 113"/>
            <p:cNvSpPr/>
            <p:nvPr/>
          </p:nvSpPr>
          <p:spPr>
            <a:xfrm>
              <a:off x="5735505" y="1099247"/>
              <a:ext cx="1238891" cy="214087"/>
            </a:xfrm>
            <a:prstGeom prst="rect">
              <a:avLst/>
            </a:prstGeom>
            <a:noFill/>
          </p:spPr>
          <p:txBody>
            <a:bodyPr wrap="square">
              <a:spAutoFit/>
            </a:bodyPr>
            <a:lstStyle/>
            <a:p>
              <a:r>
                <a:rPr lang="fr-FR" sz="700">
                  <a:solidFill>
                    <a:srgbClr val="FC7400"/>
                  </a:solidFill>
                  <a:latin typeface="Gill Sans Nova "/>
                </a:rPr>
                <a:t>ON AVERAGE PER DAY</a:t>
              </a:r>
              <a:endParaRPr lang="en-US" sz="700">
                <a:solidFill>
                  <a:srgbClr val="FC7400"/>
                </a:solidFill>
                <a:latin typeface="Gill Sans Nova "/>
              </a:endParaRPr>
            </a:p>
          </p:txBody>
        </p:sp>
        <p:sp>
          <p:nvSpPr>
            <p:cNvPr id="109" name="TextBox 28"/>
            <p:cNvSpPr txBox="1"/>
            <p:nvPr/>
          </p:nvSpPr>
          <p:spPr>
            <a:xfrm>
              <a:off x="5238898" y="1048341"/>
              <a:ext cx="741586" cy="296427"/>
            </a:xfrm>
            <a:prstGeom prst="rect">
              <a:avLst/>
            </a:prstGeom>
            <a:noFill/>
          </p:spPr>
          <p:txBody>
            <a:bodyPr wrap="square" rtlCol="0">
              <a:spAutoFit/>
            </a:bodyPr>
            <a:lstStyle/>
            <a:p>
              <a:r>
                <a:rPr lang="fr-FR" sz="1200" b="1">
                  <a:solidFill>
                    <a:srgbClr val="FC7400"/>
                  </a:solidFill>
                  <a:latin typeface="Gill Sans Nova "/>
                </a:rPr>
                <a:t>  1,164</a:t>
              </a:r>
            </a:p>
          </p:txBody>
        </p:sp>
      </p:grpSp>
      <p:sp>
        <p:nvSpPr>
          <p:cNvPr id="90" name="TextBox 89">
            <a:extLst>
              <a:ext uri="{FF2B5EF4-FFF2-40B4-BE49-F238E27FC236}">
                <a16:creationId xmlns:a16="http://schemas.microsoft.com/office/drawing/2014/main" id="{AE92B689-3739-4906-86BD-C196B5F55F4B}"/>
              </a:ext>
            </a:extLst>
          </p:cNvPr>
          <p:cNvSpPr txBox="1"/>
          <p:nvPr/>
        </p:nvSpPr>
        <p:spPr>
          <a:xfrm>
            <a:off x="4908671" y="622969"/>
            <a:ext cx="2365134" cy="215315"/>
          </a:xfrm>
          <a:prstGeom prst="rect">
            <a:avLst/>
          </a:prstGeom>
          <a:noFill/>
        </p:spPr>
        <p:txBody>
          <a:bodyPr wrap="square" rtlCol="0">
            <a:spAutoFit/>
          </a:bodyPr>
          <a:lstStyle/>
          <a:p>
            <a:pPr algn="ctr"/>
            <a:r>
              <a:rPr lang="fr-FR" sz="799" b="1">
                <a:solidFill>
                  <a:schemeClr val="accent2"/>
                </a:solidFill>
                <a:latin typeface="Gill Sans Nova "/>
              </a:rPr>
              <a:t>TRAVELLER PROFILES</a:t>
            </a:r>
          </a:p>
        </p:txBody>
      </p:sp>
      <p:sp>
        <p:nvSpPr>
          <p:cNvPr id="146" name="Rectangle 145"/>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chemeClr val="bg1"/>
                </a:solidFill>
                <a:latin typeface="Gill Sans Nova "/>
              </a:rPr>
              <a:t> </a:t>
            </a:r>
            <a:r>
              <a:rPr lang="fr-FR" sz="900">
                <a:solidFill>
                  <a:schemeClr val="bg1"/>
                </a:solidFill>
                <a:latin typeface="Gill Sans Nova "/>
              </a:rPr>
              <a:t>Report</a:t>
            </a:r>
            <a:r>
              <a:rPr lang="fr-FR" sz="900" b="1">
                <a:solidFill>
                  <a:schemeClr val="bg1"/>
                </a:solidFill>
                <a:latin typeface="Gill Sans Nova "/>
              </a:rPr>
              <a:t> </a:t>
            </a:r>
            <a:r>
              <a:rPr lang="fr-FR" sz="900">
                <a:solidFill>
                  <a:schemeClr val="bg1"/>
                </a:solidFill>
                <a:latin typeface="Gill Sans Nova "/>
              </a:rPr>
              <a:t># 51 </a:t>
            </a:r>
          </a:p>
          <a:p>
            <a:pPr algn="r"/>
            <a:r>
              <a:rPr lang="fr-FR" sz="900">
                <a:solidFill>
                  <a:schemeClr val="bg1"/>
                </a:solidFill>
                <a:latin typeface="Gill Sans Nova "/>
              </a:rPr>
              <a:t>Publication</a:t>
            </a:r>
            <a:r>
              <a:rPr lang="en-US" sz="900">
                <a:solidFill>
                  <a:schemeClr val="bg1"/>
                </a:solidFill>
                <a:latin typeface="Gill Sans Nova "/>
              </a:rPr>
              <a:t> Date: May </a:t>
            </a:r>
            <a:r>
              <a:rPr lang="fr-FR" sz="900">
                <a:solidFill>
                  <a:schemeClr val="bg1"/>
                </a:solidFill>
                <a:latin typeface="Gill Sans Nova "/>
              </a:rPr>
              <a:t>2022</a:t>
            </a:r>
            <a:endParaRPr lang="en-GB" sz="900">
              <a:solidFill>
                <a:schemeClr val="bg1"/>
              </a:solidFill>
              <a:latin typeface="Gill Sans Nova "/>
            </a:endParaRPr>
          </a:p>
        </p:txBody>
      </p:sp>
      <p:sp>
        <p:nvSpPr>
          <p:cNvPr id="26" name="Rectangle 25">
            <a:extLst>
              <a:ext uri="{FF2B5EF4-FFF2-40B4-BE49-F238E27FC236}">
                <a16:creationId xmlns:a16="http://schemas.microsoft.com/office/drawing/2014/main" id="{859269CF-93B1-44B8-B4E2-87C885D22AC0}"/>
              </a:ext>
            </a:extLst>
          </p:cNvPr>
          <p:cNvSpPr/>
          <p:nvPr/>
        </p:nvSpPr>
        <p:spPr>
          <a:xfrm>
            <a:off x="4953000" y="4015197"/>
            <a:ext cx="4689186" cy="215315"/>
          </a:xfrm>
          <a:prstGeom prst="rect">
            <a:avLst/>
          </a:prstGeom>
        </p:spPr>
        <p:txBody>
          <a:bodyPr wrap="square">
            <a:spAutoFit/>
          </a:bodyPr>
          <a:lstStyle/>
          <a:p>
            <a:pPr algn="ctr"/>
            <a:r>
              <a:rPr lang="fr-FR" sz="799" b="1">
                <a:solidFill>
                  <a:schemeClr val="accent2"/>
                </a:solidFill>
                <a:latin typeface="Gill Sans Nova "/>
              </a:rPr>
              <a:t>DIRECTION OF FLOWS</a:t>
            </a:r>
            <a:endParaRPr lang="fr-FR" sz="1400">
              <a:latin typeface="Gill Sans Nova "/>
            </a:endParaRPr>
          </a:p>
        </p:txBody>
      </p:sp>
      <p:grpSp>
        <p:nvGrpSpPr>
          <p:cNvPr id="24" name="Group 23">
            <a:extLst>
              <a:ext uri="{FF2B5EF4-FFF2-40B4-BE49-F238E27FC236}">
                <a16:creationId xmlns:a16="http://schemas.microsoft.com/office/drawing/2014/main" id="{90D1189F-6D1F-4DA0-B527-85E5D4E74631}"/>
              </a:ext>
            </a:extLst>
          </p:cNvPr>
          <p:cNvGrpSpPr/>
          <p:nvPr/>
        </p:nvGrpSpPr>
        <p:grpSpPr>
          <a:xfrm>
            <a:off x="4859235" y="1130454"/>
            <a:ext cx="307648" cy="3980375"/>
            <a:chOff x="4859237" y="1130452"/>
            <a:chExt cx="307648" cy="3980376"/>
          </a:xfrm>
        </p:grpSpPr>
        <p:sp>
          <p:nvSpPr>
            <p:cNvPr id="121" name="TextBox 120">
              <a:extLst>
                <a:ext uri="{FF2B5EF4-FFF2-40B4-BE49-F238E27FC236}">
                  <a16:creationId xmlns:a16="http://schemas.microsoft.com/office/drawing/2014/main" id="{1760E9F2-95ED-4A2E-B25F-5E06919DE34E}"/>
                </a:ext>
              </a:extLst>
            </p:cNvPr>
            <p:cNvSpPr txBox="1"/>
            <p:nvPr/>
          </p:nvSpPr>
          <p:spPr>
            <a:xfrm>
              <a:off x="4859237" y="1130452"/>
              <a:ext cx="307648" cy="1121461"/>
            </a:xfrm>
            <a:prstGeom prst="rect">
              <a:avLst/>
            </a:prstGeom>
            <a:noFill/>
          </p:spPr>
          <p:txBody>
            <a:bodyPr vert="vert270" wrap="none" rtlCol="0">
              <a:spAutoFit/>
            </a:bodyPr>
            <a:lstStyle/>
            <a:p>
              <a:pPr algn="ctr"/>
              <a:r>
                <a:rPr lang="fr-FR" sz="799" i="1">
                  <a:solidFill>
                    <a:schemeClr val="tx1">
                      <a:lumMod val="65000"/>
                      <a:lumOff val="35000"/>
                    </a:schemeClr>
                  </a:solidFill>
                  <a:latin typeface="Gill Sans MT" panose="020B0502020104020203" pitchFamily="34" charset="0"/>
                </a:rPr>
                <a:t> DEMOGRAPHIC PROFILE</a:t>
              </a:r>
              <a:endParaRPr lang="en-GB" sz="799" i="1">
                <a:solidFill>
                  <a:schemeClr val="tx1">
                    <a:lumMod val="65000"/>
                    <a:lumOff val="35000"/>
                  </a:schemeClr>
                </a:solidFill>
                <a:latin typeface="Gill Sans MT" panose="020B0502020104020203" pitchFamily="34" charset="0"/>
              </a:endParaRPr>
            </a:p>
          </p:txBody>
        </p:sp>
        <p:sp>
          <p:nvSpPr>
            <p:cNvPr id="27" name="TextBox 10">
              <a:extLst>
                <a:ext uri="{FF2B5EF4-FFF2-40B4-BE49-F238E27FC236}">
                  <a16:creationId xmlns:a16="http://schemas.microsoft.com/office/drawing/2014/main" id="{4E36712B-950C-4F1F-B122-2873085EBC22}"/>
                </a:ext>
              </a:extLst>
            </p:cNvPr>
            <p:cNvSpPr txBox="1"/>
            <p:nvPr/>
          </p:nvSpPr>
          <p:spPr>
            <a:xfrm>
              <a:off x="4859237" y="3959818"/>
              <a:ext cx="307648" cy="1151010"/>
            </a:xfrm>
            <a:prstGeom prst="rect">
              <a:avLst/>
            </a:prstGeom>
            <a:noFill/>
          </p:spPr>
          <p:txBody>
            <a:bodyPr vert="vert270" wrap="square" rtlCol="0">
              <a:spAutoFit/>
            </a:bodyPr>
            <a:lstStyle/>
            <a:p>
              <a:r>
                <a:rPr lang="fr-FR" sz="799" i="1">
                  <a:solidFill>
                    <a:schemeClr val="tx1">
                      <a:lumMod val="65000"/>
                      <a:lumOff val="35000"/>
                    </a:schemeClr>
                  </a:solidFill>
                  <a:latin typeface="Gill Sans MT" panose="020B0502020104020203" pitchFamily="34" charset="0"/>
                </a:rPr>
                <a:t>REGISTERED FLOWS</a:t>
              </a:r>
              <a:endParaRPr lang="en-GB" sz="799" i="1">
                <a:solidFill>
                  <a:schemeClr val="tx1">
                    <a:lumMod val="65000"/>
                    <a:lumOff val="35000"/>
                  </a:schemeClr>
                </a:solidFill>
                <a:latin typeface="Gill Sans MT" panose="020B0502020104020203" pitchFamily="34" charset="0"/>
              </a:endParaRPr>
            </a:p>
          </p:txBody>
        </p:sp>
      </p:grpSp>
      <p:sp>
        <p:nvSpPr>
          <p:cNvPr id="35" name="TextBox 89">
            <a:extLst>
              <a:ext uri="{FF2B5EF4-FFF2-40B4-BE49-F238E27FC236}">
                <a16:creationId xmlns:a16="http://schemas.microsoft.com/office/drawing/2014/main" id="{D45981E8-9614-452F-8F02-CAFB5AE9B6F2}"/>
              </a:ext>
            </a:extLst>
          </p:cNvPr>
          <p:cNvSpPr txBox="1"/>
          <p:nvPr/>
        </p:nvSpPr>
        <p:spPr>
          <a:xfrm>
            <a:off x="7093803" y="622968"/>
            <a:ext cx="2696358" cy="215444"/>
          </a:xfrm>
          <a:prstGeom prst="rect">
            <a:avLst/>
          </a:prstGeom>
          <a:noFill/>
        </p:spPr>
        <p:txBody>
          <a:bodyPr wrap="square" rtlCol="0">
            <a:spAutoFit/>
          </a:bodyPr>
          <a:lstStyle/>
          <a:p>
            <a:pPr algn="ctr"/>
            <a:r>
              <a:rPr lang="fr-FR" sz="800" b="1">
                <a:solidFill>
                  <a:schemeClr val="accent2"/>
                </a:solidFill>
                <a:latin typeface="Gill Sans Nova "/>
              </a:rPr>
              <a:t>ORIGIN &amp; DESTINATION OF FLOWS</a:t>
            </a:r>
          </a:p>
        </p:txBody>
      </p:sp>
      <p:graphicFrame>
        <p:nvGraphicFramePr>
          <p:cNvPr id="227" name="Table 227">
            <a:extLst>
              <a:ext uri="{FF2B5EF4-FFF2-40B4-BE49-F238E27FC236}">
                <a16:creationId xmlns:a16="http://schemas.microsoft.com/office/drawing/2014/main" id="{0EA0F893-8156-4EBC-80FC-6F9DA11BB6ED}"/>
              </a:ext>
            </a:extLst>
          </p:cNvPr>
          <p:cNvGraphicFramePr>
            <a:graphicFrameLocks noGrp="1"/>
          </p:cNvGraphicFramePr>
          <p:nvPr>
            <p:extLst>
              <p:ext uri="{D42A27DB-BD31-4B8C-83A1-F6EECF244321}">
                <p14:modId xmlns:p14="http://schemas.microsoft.com/office/powerpoint/2010/main" val="3104501788"/>
              </p:ext>
            </p:extLst>
          </p:nvPr>
        </p:nvGraphicFramePr>
        <p:xfrm>
          <a:off x="7345426" y="897237"/>
          <a:ext cx="2136166" cy="1280160"/>
        </p:xfrm>
        <a:graphic>
          <a:graphicData uri="http://schemas.openxmlformats.org/drawingml/2006/table">
            <a:tbl>
              <a:tblPr firstRow="1" bandRow="1">
                <a:tableStyleId>{5C22544A-7EE6-4342-B048-85BDC9FD1C3A}</a:tableStyleId>
              </a:tblPr>
              <a:tblGrid>
                <a:gridCol w="1068083">
                  <a:extLst>
                    <a:ext uri="{9D8B030D-6E8A-4147-A177-3AD203B41FA5}">
                      <a16:colId xmlns:a16="http://schemas.microsoft.com/office/drawing/2014/main" val="199193260"/>
                    </a:ext>
                  </a:extLst>
                </a:gridCol>
                <a:gridCol w="1068083">
                  <a:extLst>
                    <a:ext uri="{9D8B030D-6E8A-4147-A177-3AD203B41FA5}">
                      <a16:colId xmlns:a16="http://schemas.microsoft.com/office/drawing/2014/main" val="2013897918"/>
                    </a:ext>
                  </a:extLst>
                </a:gridCol>
              </a:tblGrid>
              <a:tr h="213360">
                <a:tc gridSpan="2">
                  <a:txBody>
                    <a:bodyPr/>
                    <a:lstStyle/>
                    <a:p>
                      <a:r>
                        <a:rPr lang="fr-FR" sz="800" kern="1200">
                          <a:solidFill>
                            <a:schemeClr val="bg1"/>
                          </a:solidFill>
                          <a:latin typeface="Gill Sans Nova "/>
                          <a:ea typeface="+mn-ea"/>
                          <a:cs typeface="+mn-cs"/>
                        </a:rPr>
                        <a:t>Origin of flows</a:t>
                      </a:r>
                      <a:endParaRPr lang="en-GB" sz="800" kern="1200">
                        <a:solidFill>
                          <a:schemeClr val="bg1"/>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9A0"/>
                    </a:solidFill>
                  </a:tcPr>
                </a:tc>
                <a:tc hMerge="1">
                  <a:txBody>
                    <a:bodyPr/>
                    <a:lstStyle/>
                    <a:p>
                      <a:endParaRPr lang="en-GB" sz="900" kern="1200">
                        <a:solidFill>
                          <a:sysClr val="windowText" lastClr="000000"/>
                        </a:solidFill>
                        <a:latin typeface="+mn-lt"/>
                        <a:ea typeface="+mn-ea"/>
                        <a:cs typeface="+mn-cs"/>
                      </a:endParaRPr>
                    </a:p>
                  </a:txBody>
                  <a:tcPr/>
                </a:tc>
                <a:extLst>
                  <a:ext uri="{0D108BD9-81ED-4DB2-BD59-A6C34878D82A}">
                    <a16:rowId xmlns:a16="http://schemas.microsoft.com/office/drawing/2014/main" val="157509137"/>
                  </a:ext>
                </a:extLst>
              </a:tr>
              <a:tr h="213360">
                <a:tc>
                  <a:txBody>
                    <a:bodyPr/>
                    <a:lstStyle/>
                    <a:p>
                      <a:r>
                        <a:rPr lang="fr-FR" sz="800" kern="1200">
                          <a:solidFill>
                            <a:sysClr val="windowText" lastClr="000000"/>
                          </a:solidFill>
                          <a:latin typeface="Gill Sans Nova "/>
                          <a:ea typeface="+mn-ea"/>
                          <a:cs typeface="+mn-cs"/>
                        </a:rPr>
                        <a:t>Country</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fr-FR" sz="800" kern="1200">
                          <a:solidFill>
                            <a:sysClr val="windowText" lastClr="000000"/>
                          </a:solidFill>
                          <a:latin typeface="Gill Sans Nova "/>
                          <a:ea typeface="+mn-ea"/>
                          <a:cs typeface="+mn-cs"/>
                        </a:rPr>
                        <a:t>% of flows</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97849937"/>
                  </a:ext>
                </a:extLst>
              </a:tr>
              <a:tr h="213360">
                <a:tc>
                  <a:txBody>
                    <a:bodyPr/>
                    <a:lstStyle/>
                    <a:p>
                      <a:r>
                        <a:rPr lang="fr-FR" sz="800" kern="1200">
                          <a:solidFill>
                            <a:sysClr val="windowText" lastClr="000000"/>
                          </a:solidFill>
                          <a:latin typeface="Gill Sans Nova "/>
                          <a:ea typeface="+mn-ea"/>
                          <a:cs typeface="+mn-cs"/>
                        </a:rPr>
                        <a:t>Nigeria</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
                          <a:ea typeface="+mn-ea"/>
                          <a:cs typeface="+mn-cs"/>
                        </a:rPr>
                        <a:t>68% </a:t>
                      </a:r>
                      <a:endParaRPr kumimoji="0" lang="en-GB" sz="800" b="0" i="0" u="none" strike="noStrike" kern="1200" cap="none" spc="0" normalizeH="0" baseline="0" noProof="0">
                        <a:ln>
                          <a:noFill/>
                        </a:ln>
                        <a:solidFill>
                          <a:sysClr val="windowText" lastClr="000000"/>
                        </a:solidFill>
                        <a:effectLst/>
                        <a:uLnTx/>
                        <a:uFillTx/>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838485337"/>
                  </a:ext>
                </a:extLst>
              </a:tr>
              <a:tr h="213360">
                <a:tc>
                  <a:txBody>
                    <a:bodyPr/>
                    <a:lstStyle/>
                    <a:p>
                      <a:r>
                        <a:rPr lang="fr-FR" sz="800" kern="1200">
                          <a:solidFill>
                            <a:sysClr val="windowText" lastClr="000000"/>
                          </a:solidFill>
                          <a:latin typeface="Gill Sans Nova "/>
                          <a:ea typeface="+mn-ea"/>
                          <a:cs typeface="+mn-cs"/>
                        </a:rPr>
                        <a:t>Niger</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
                          <a:ea typeface="+mn-ea"/>
                          <a:cs typeface="+mn-cs"/>
                        </a:rPr>
                        <a:t>31% </a:t>
                      </a:r>
                      <a:endParaRPr kumimoji="0" lang="en-GB" sz="800" b="0" i="0" u="none" strike="noStrike" kern="1200" cap="none" spc="0" normalizeH="0" baseline="0" noProof="0">
                        <a:ln>
                          <a:noFill/>
                        </a:ln>
                        <a:solidFill>
                          <a:sysClr val="windowText" lastClr="000000"/>
                        </a:solidFill>
                        <a:effectLst/>
                        <a:uLnTx/>
                        <a:uFillTx/>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3387110750"/>
                  </a:ext>
                </a:extLst>
              </a:tr>
              <a:tr h="213360">
                <a:tc>
                  <a:txBody>
                    <a:bodyPr/>
                    <a:lstStyle/>
                    <a:p>
                      <a:r>
                        <a:rPr lang="fr-FR" sz="800" kern="1200">
                          <a:solidFill>
                            <a:sysClr val="windowText" lastClr="000000"/>
                          </a:solidFill>
                          <a:latin typeface="Gill Sans Nova "/>
                          <a:ea typeface="+mn-ea"/>
                          <a:cs typeface="+mn-cs"/>
                        </a:rPr>
                        <a:t>Chad</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
                          <a:ea typeface="+mn-ea"/>
                          <a:cs typeface="+mn-cs"/>
                        </a:rPr>
                        <a:t>&lt;1% </a:t>
                      </a:r>
                      <a:endParaRPr kumimoji="0" lang="en-GB" sz="800" b="0" i="0" u="none" strike="noStrike" kern="1200" cap="none" spc="0" normalizeH="0" baseline="0" noProof="0">
                        <a:ln>
                          <a:noFill/>
                        </a:ln>
                        <a:solidFill>
                          <a:sysClr val="windowText" lastClr="000000"/>
                        </a:solidFill>
                        <a:effectLst/>
                        <a:uLnTx/>
                        <a:uFillTx/>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2309203063"/>
                  </a:ext>
                </a:extLst>
              </a:tr>
              <a:tr h="213360">
                <a:tc>
                  <a:txBody>
                    <a:bodyPr/>
                    <a:lstStyle/>
                    <a:p>
                      <a:r>
                        <a:rPr lang="fr-FR" sz="800" kern="1200" err="1">
                          <a:solidFill>
                            <a:sysClr val="windowText" lastClr="000000"/>
                          </a:solidFill>
                          <a:latin typeface="Gill Sans Nova "/>
                          <a:ea typeface="+mn-ea"/>
                          <a:cs typeface="+mn-cs"/>
                        </a:rPr>
                        <a:t>Cameroon</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
                          <a:ea typeface="+mn-ea"/>
                          <a:cs typeface="+mn-cs"/>
                        </a:rPr>
                        <a:t>&lt;1% </a:t>
                      </a:r>
                      <a:endParaRPr kumimoji="0" lang="en-GB" sz="800" b="0" i="0" u="none" strike="noStrike" kern="1200" cap="none" spc="0" normalizeH="0" baseline="0" noProof="0">
                        <a:ln>
                          <a:noFill/>
                        </a:ln>
                        <a:solidFill>
                          <a:sysClr val="windowText" lastClr="000000"/>
                        </a:solidFill>
                        <a:effectLst/>
                        <a:uLnTx/>
                        <a:uFillTx/>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1498862166"/>
                  </a:ext>
                </a:extLst>
              </a:tr>
            </a:tbl>
          </a:graphicData>
        </a:graphic>
      </p:graphicFrame>
      <p:graphicFrame>
        <p:nvGraphicFramePr>
          <p:cNvPr id="126" name="Table 227">
            <a:extLst>
              <a:ext uri="{FF2B5EF4-FFF2-40B4-BE49-F238E27FC236}">
                <a16:creationId xmlns:a16="http://schemas.microsoft.com/office/drawing/2014/main" id="{895BFD40-C4C2-4681-9687-AA3D9339E946}"/>
              </a:ext>
            </a:extLst>
          </p:cNvPr>
          <p:cNvGraphicFramePr>
            <a:graphicFrameLocks noGrp="1"/>
          </p:cNvGraphicFramePr>
          <p:nvPr>
            <p:extLst>
              <p:ext uri="{D42A27DB-BD31-4B8C-83A1-F6EECF244321}">
                <p14:modId xmlns:p14="http://schemas.microsoft.com/office/powerpoint/2010/main" val="253859553"/>
              </p:ext>
            </p:extLst>
          </p:nvPr>
        </p:nvGraphicFramePr>
        <p:xfrm>
          <a:off x="7345426" y="2395622"/>
          <a:ext cx="2136166" cy="1280160"/>
        </p:xfrm>
        <a:graphic>
          <a:graphicData uri="http://schemas.openxmlformats.org/drawingml/2006/table">
            <a:tbl>
              <a:tblPr firstRow="1" bandRow="1">
                <a:tableStyleId>{5C22544A-7EE6-4342-B048-85BDC9FD1C3A}</a:tableStyleId>
              </a:tblPr>
              <a:tblGrid>
                <a:gridCol w="1068083">
                  <a:extLst>
                    <a:ext uri="{9D8B030D-6E8A-4147-A177-3AD203B41FA5}">
                      <a16:colId xmlns:a16="http://schemas.microsoft.com/office/drawing/2014/main" val="199193260"/>
                    </a:ext>
                  </a:extLst>
                </a:gridCol>
                <a:gridCol w="1068083">
                  <a:extLst>
                    <a:ext uri="{9D8B030D-6E8A-4147-A177-3AD203B41FA5}">
                      <a16:colId xmlns:a16="http://schemas.microsoft.com/office/drawing/2014/main" val="2013897918"/>
                    </a:ext>
                  </a:extLst>
                </a:gridCol>
              </a:tblGrid>
              <a:tr h="213360">
                <a:tc gridSpan="2">
                  <a:txBody>
                    <a:bodyPr/>
                    <a:lstStyle/>
                    <a:p>
                      <a:r>
                        <a:rPr lang="fr-FR" sz="800" kern="1200">
                          <a:solidFill>
                            <a:schemeClr val="bg1"/>
                          </a:solidFill>
                          <a:latin typeface="Gill Sans Nova "/>
                          <a:ea typeface="+mn-ea"/>
                          <a:cs typeface="+mn-cs"/>
                        </a:rPr>
                        <a:t>Destination of flows</a:t>
                      </a:r>
                      <a:endParaRPr lang="en-GB" sz="800" kern="1200">
                        <a:solidFill>
                          <a:schemeClr val="bg1"/>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7400"/>
                    </a:solidFill>
                  </a:tcPr>
                </a:tc>
                <a:tc hMerge="1">
                  <a:txBody>
                    <a:bodyPr/>
                    <a:lstStyle/>
                    <a:p>
                      <a:endParaRPr lang="en-GB" sz="900" kern="1200">
                        <a:solidFill>
                          <a:sysClr val="windowText" lastClr="000000"/>
                        </a:solidFill>
                        <a:latin typeface="+mn-lt"/>
                        <a:ea typeface="+mn-ea"/>
                        <a:cs typeface="+mn-cs"/>
                      </a:endParaRPr>
                    </a:p>
                  </a:txBody>
                  <a:tcPr/>
                </a:tc>
                <a:extLst>
                  <a:ext uri="{0D108BD9-81ED-4DB2-BD59-A6C34878D82A}">
                    <a16:rowId xmlns:a16="http://schemas.microsoft.com/office/drawing/2014/main" val="157509137"/>
                  </a:ext>
                </a:extLst>
              </a:tr>
              <a:tr h="213360">
                <a:tc>
                  <a:txBody>
                    <a:bodyPr/>
                    <a:lstStyle/>
                    <a:p>
                      <a:r>
                        <a:rPr lang="fr-FR" sz="800" kern="1200">
                          <a:latin typeface="Gill Sans Nova "/>
                          <a:ea typeface="+mn-ea"/>
                          <a:cs typeface="+mn-cs"/>
                        </a:rPr>
                        <a:t>Country</a:t>
                      </a:r>
                      <a:endParaRPr lang="en-GB" sz="800" kern="1200">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fr-FR" sz="800" kern="1200">
                          <a:latin typeface="Gill Sans Nova "/>
                          <a:ea typeface="+mn-ea"/>
                          <a:cs typeface="+mn-cs"/>
                        </a:rPr>
                        <a:t>% of flows</a:t>
                      </a:r>
                      <a:endParaRPr lang="en-GB" sz="800" kern="1200">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97849937"/>
                  </a:ext>
                </a:extLst>
              </a:tr>
              <a:tr h="213360">
                <a:tc>
                  <a:txBody>
                    <a:bodyPr/>
                    <a:lstStyle/>
                    <a:p>
                      <a:r>
                        <a:rPr lang="fr-FR" sz="800" kern="1200">
                          <a:latin typeface="Gill Sans Nova "/>
                          <a:ea typeface="+mn-ea"/>
                          <a:cs typeface="+mn-cs"/>
                        </a:rPr>
                        <a:t>Niger</a:t>
                      </a:r>
                      <a:endParaRPr lang="en-GB" sz="800" kern="1200">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fr-FR" sz="800" kern="1200">
                          <a:latin typeface="Gill Sans Nova "/>
                          <a:ea typeface="+mn-ea"/>
                          <a:cs typeface="+mn-cs"/>
                        </a:rPr>
                        <a:t>67%</a:t>
                      </a:r>
                      <a:endParaRPr lang="en-GB" sz="800" kern="1200">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838485337"/>
                  </a:ext>
                </a:extLst>
              </a:tr>
              <a:tr h="213360">
                <a:tc>
                  <a:txBody>
                    <a:bodyPr/>
                    <a:lstStyle/>
                    <a:p>
                      <a:r>
                        <a:rPr lang="fr-FR" sz="800" kern="1200">
                          <a:latin typeface="Gill Sans Nova "/>
                          <a:ea typeface="+mn-ea"/>
                          <a:cs typeface="+mn-cs"/>
                        </a:rPr>
                        <a:t>Nigeria</a:t>
                      </a:r>
                      <a:endParaRPr lang="en-GB" sz="800" kern="1200">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effectLst/>
                          <a:uLnTx/>
                          <a:uFillTx/>
                          <a:latin typeface="Gill Sans Nova "/>
                          <a:ea typeface="+mn-ea"/>
                          <a:cs typeface="+mn-cs"/>
                        </a:rPr>
                        <a:t>32%</a:t>
                      </a:r>
                      <a:endParaRPr kumimoji="0" lang="en-GB" sz="800" b="0" i="0" u="none" strike="noStrike" kern="1200" cap="none" spc="0" normalizeH="0" baseline="0" noProof="0">
                        <a:ln>
                          <a:noFill/>
                        </a:ln>
                        <a:effectLst/>
                        <a:uLnTx/>
                        <a:uFillTx/>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387110750"/>
                  </a:ext>
                </a:extLst>
              </a:tr>
              <a:tr h="213360">
                <a:tc>
                  <a:txBody>
                    <a:bodyPr/>
                    <a:lstStyle/>
                    <a:p>
                      <a:r>
                        <a:rPr lang="fr-FR" sz="800" kern="1200">
                          <a:latin typeface="Gill Sans Nova "/>
                          <a:ea typeface="+mn-ea"/>
                          <a:cs typeface="+mn-cs"/>
                        </a:rPr>
                        <a:t>Chad</a:t>
                      </a:r>
                      <a:endParaRPr lang="en-GB" sz="800" kern="1200">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effectLst/>
                          <a:uLnTx/>
                          <a:uFillTx/>
                          <a:latin typeface="Gill Sans Nova "/>
                          <a:ea typeface="+mn-ea"/>
                          <a:cs typeface="+mn-cs"/>
                        </a:rPr>
                        <a:t>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309203063"/>
                  </a:ext>
                </a:extLst>
              </a:tr>
              <a:tr h="213360">
                <a:tc>
                  <a:txBody>
                    <a:bodyPr/>
                    <a:lstStyle/>
                    <a:p>
                      <a:r>
                        <a:rPr lang="fr-FR" sz="800" kern="1200" err="1">
                          <a:solidFill>
                            <a:sysClr val="windowText" lastClr="000000"/>
                          </a:solidFill>
                          <a:latin typeface="Gill Sans Nova "/>
                          <a:ea typeface="+mn-ea"/>
                          <a:cs typeface="+mn-cs"/>
                        </a:rPr>
                        <a:t>Cameroon</a:t>
                      </a:r>
                      <a:endParaRPr lang="en-GB" sz="800" kern="1200">
                        <a:solidFill>
                          <a:sysClr val="windowText" lastClr="000000"/>
                        </a:solidFill>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i="0" u="none" strike="noStrike" kern="1200" cap="none" spc="0" normalizeH="0" baseline="0" noProof="0">
                          <a:ln>
                            <a:noFill/>
                          </a:ln>
                          <a:effectLst/>
                          <a:uLnTx/>
                          <a:uFillTx/>
                          <a:latin typeface="Gill Sans Nova "/>
                          <a:ea typeface="+mn-ea"/>
                          <a:cs typeface="+mn-cs"/>
                        </a:rPr>
                        <a:t>0%</a:t>
                      </a:r>
                      <a:endParaRPr kumimoji="0" lang="en-GB" sz="800" b="0" i="0" u="none" strike="noStrike" kern="1200" cap="none" spc="0" normalizeH="0" baseline="0" noProof="0">
                        <a:ln>
                          <a:noFill/>
                        </a:ln>
                        <a:solidFill>
                          <a:sysClr val="windowText" lastClr="000000"/>
                        </a:solidFill>
                        <a:effectLst/>
                        <a:uLnTx/>
                        <a:uFillTx/>
                        <a:latin typeface="Gill Sans Nova "/>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498862166"/>
                  </a:ext>
                </a:extLst>
              </a:tr>
            </a:tbl>
          </a:graphicData>
        </a:graphic>
      </p:graphicFrame>
      <p:sp>
        <p:nvSpPr>
          <p:cNvPr id="132" name="Slide Number Placeholder 224">
            <a:extLst>
              <a:ext uri="{FF2B5EF4-FFF2-40B4-BE49-F238E27FC236}">
                <a16:creationId xmlns:a16="http://schemas.microsoft.com/office/drawing/2014/main" id="{E92D8D49-5308-455E-B9DC-36623B428203}"/>
              </a:ext>
            </a:extLst>
          </p:cNvPr>
          <p:cNvSpPr>
            <a:spLocks noGrp="1"/>
          </p:cNvSpPr>
          <p:nvPr>
            <p:ph type="sldNum" sz="quarter" idx="12"/>
          </p:nvPr>
        </p:nvSpPr>
        <p:spPr>
          <a:xfrm>
            <a:off x="9244016" y="6437506"/>
            <a:ext cx="398173" cy="326295"/>
          </a:xfrm>
        </p:spPr>
        <p:txBody>
          <a:bodyPr/>
          <a:lstStyle/>
          <a:p>
            <a:fld id="{8DC4F7DB-E34D-4501-8B3A-195D9B9AACB9}" type="slidenum">
              <a:rPr lang="en-GB" sz="900">
                <a:solidFill>
                  <a:schemeClr val="bg1"/>
                </a:solidFill>
              </a:rPr>
              <a:t>3</a:t>
            </a:fld>
            <a:endParaRPr lang="en-GB" sz="900">
              <a:solidFill>
                <a:schemeClr val="bg1"/>
              </a:solidFill>
            </a:endParaRPr>
          </a:p>
        </p:txBody>
      </p:sp>
      <p:sp>
        <p:nvSpPr>
          <p:cNvPr id="74" name="TextBox 73">
            <a:extLst>
              <a:ext uri="{FF2B5EF4-FFF2-40B4-BE49-F238E27FC236}">
                <a16:creationId xmlns:a16="http://schemas.microsoft.com/office/drawing/2014/main" id="{365DD869-B68B-44B2-82EB-D84B724B3077}"/>
              </a:ext>
            </a:extLst>
          </p:cNvPr>
          <p:cNvSpPr txBox="1"/>
          <p:nvPr/>
        </p:nvSpPr>
        <p:spPr>
          <a:xfrm>
            <a:off x="255002" y="622097"/>
            <a:ext cx="4620632" cy="276999"/>
          </a:xfrm>
          <a:prstGeom prst="rect">
            <a:avLst/>
          </a:prstGeom>
          <a:noFill/>
        </p:spPr>
        <p:txBody>
          <a:bodyPr wrap="square">
            <a:spAutoFit/>
          </a:bodyPr>
          <a:lstStyle/>
          <a:p>
            <a:pPr algn="ctr" eaLnBrk="1" fontAlgn="auto" hangingPunct="1">
              <a:spcBef>
                <a:spcPts val="0"/>
              </a:spcBef>
              <a:spcAft>
                <a:spcPts val="0"/>
              </a:spcAft>
              <a:defRPr/>
            </a:pPr>
            <a:r>
              <a:rPr lang="fr-FR" sz="1200" b="1">
                <a:solidFill>
                  <a:srgbClr val="FF671F"/>
                </a:solidFill>
                <a:latin typeface="Gill Sans Nova "/>
              </a:rPr>
              <a:t>TRAVELLER PROFILES AND MOBILITY TRENDS</a:t>
            </a:r>
          </a:p>
        </p:txBody>
      </p:sp>
      <p:pic>
        <p:nvPicPr>
          <p:cNvPr id="75" name="Picture 74" descr="A picture containing drawing&#10;&#10;Description automatically generated">
            <a:extLst>
              <a:ext uri="{FF2B5EF4-FFF2-40B4-BE49-F238E27FC236}">
                <a16:creationId xmlns:a16="http://schemas.microsoft.com/office/drawing/2014/main" id="{5B9B03F3-A298-44A6-9D4F-0D82A5508E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938" y="103933"/>
            <a:ext cx="1358724" cy="517036"/>
          </a:xfrm>
          <a:prstGeom prst="rect">
            <a:avLst/>
          </a:prstGeom>
        </p:spPr>
      </p:pic>
      <p:pic>
        <p:nvPicPr>
          <p:cNvPr id="79" name="Picture 78">
            <a:extLst>
              <a:ext uri="{FF2B5EF4-FFF2-40B4-BE49-F238E27FC236}">
                <a16:creationId xmlns:a16="http://schemas.microsoft.com/office/drawing/2014/main" id="{80D82F13-6E6A-44DC-B640-0CBEA0C2332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370"/>
          <a:stretch/>
        </p:blipFill>
        <p:spPr>
          <a:xfrm>
            <a:off x="247104" y="2938472"/>
            <a:ext cx="4552790" cy="3327249"/>
          </a:xfrm>
          <a:prstGeom prst="rect">
            <a:avLst/>
          </a:prstGeom>
        </p:spPr>
      </p:pic>
      <p:sp>
        <p:nvSpPr>
          <p:cNvPr id="80" name="Rectangle 79">
            <a:extLst>
              <a:ext uri="{FF2B5EF4-FFF2-40B4-BE49-F238E27FC236}">
                <a16:creationId xmlns:a16="http://schemas.microsoft.com/office/drawing/2014/main" id="{E6C94DD5-61AD-425B-B588-66FA85F05E58}"/>
              </a:ext>
            </a:extLst>
          </p:cNvPr>
          <p:cNvSpPr/>
          <p:nvPr/>
        </p:nvSpPr>
        <p:spPr>
          <a:xfrm>
            <a:off x="198904" y="6087426"/>
            <a:ext cx="4676729" cy="276999"/>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marR="48895" algn="just">
              <a:lnSpc>
                <a:spcPct val="100000"/>
              </a:lnSpc>
              <a:spcBef>
                <a:spcPts val="100"/>
              </a:spcBef>
            </a:pPr>
            <a:r>
              <a:rPr lang="en-US" sz="600" i="1" spc="-5">
                <a:solidFill>
                  <a:srgbClr val="585858"/>
                </a:solidFill>
                <a:cs typeface="Calibri"/>
              </a:rPr>
              <a:t>The depiction </a:t>
            </a:r>
            <a:r>
              <a:rPr lang="en-US" sz="600" i="1" spc="-10">
                <a:solidFill>
                  <a:srgbClr val="585858"/>
                </a:solidFill>
                <a:cs typeface="Calibri"/>
              </a:rPr>
              <a:t>and </a:t>
            </a:r>
            <a:r>
              <a:rPr lang="en-US" sz="600" i="1">
                <a:solidFill>
                  <a:srgbClr val="585858"/>
                </a:solidFill>
                <a:cs typeface="Calibri"/>
              </a:rPr>
              <a:t>use of </a:t>
            </a:r>
            <a:r>
              <a:rPr lang="en-US" sz="600" i="1" spc="-5">
                <a:solidFill>
                  <a:srgbClr val="585858"/>
                </a:solidFill>
                <a:cs typeface="Calibri"/>
              </a:rPr>
              <a:t>boundaries, geographic </a:t>
            </a:r>
            <a:r>
              <a:rPr lang="en-US" sz="600" i="1">
                <a:solidFill>
                  <a:srgbClr val="585858"/>
                </a:solidFill>
                <a:cs typeface="Calibri"/>
              </a:rPr>
              <a:t>names, and </a:t>
            </a:r>
            <a:r>
              <a:rPr lang="en-US" sz="600" i="1" spc="-5">
                <a:solidFill>
                  <a:srgbClr val="585858"/>
                </a:solidFill>
                <a:cs typeface="Calibri"/>
              </a:rPr>
              <a:t>related data shown </a:t>
            </a:r>
            <a:r>
              <a:rPr lang="en-US" sz="600" i="1">
                <a:solidFill>
                  <a:srgbClr val="585858"/>
                </a:solidFill>
                <a:cs typeface="Calibri"/>
              </a:rPr>
              <a:t>on maps and </a:t>
            </a:r>
            <a:r>
              <a:rPr lang="en-US" sz="600" i="1" spc="-5">
                <a:solidFill>
                  <a:srgbClr val="585858"/>
                </a:solidFill>
                <a:cs typeface="Calibri"/>
              </a:rPr>
              <a:t>included </a:t>
            </a:r>
            <a:r>
              <a:rPr lang="en-US" sz="600" i="1">
                <a:solidFill>
                  <a:srgbClr val="585858"/>
                </a:solidFill>
                <a:cs typeface="Calibri"/>
              </a:rPr>
              <a:t>in </a:t>
            </a:r>
            <a:r>
              <a:rPr lang="en-US" sz="600" i="1" spc="-5">
                <a:solidFill>
                  <a:srgbClr val="585858"/>
                </a:solidFill>
                <a:cs typeface="Calibri"/>
              </a:rPr>
              <a:t>this report </a:t>
            </a:r>
            <a:r>
              <a:rPr lang="en-US" sz="600" i="1" spc="-10">
                <a:solidFill>
                  <a:srgbClr val="585858"/>
                </a:solidFill>
                <a:cs typeface="Calibri"/>
              </a:rPr>
              <a:t>are </a:t>
            </a:r>
            <a:r>
              <a:rPr lang="en-US" sz="600" i="1">
                <a:solidFill>
                  <a:srgbClr val="585858"/>
                </a:solidFill>
                <a:cs typeface="Calibri"/>
              </a:rPr>
              <a:t>not </a:t>
            </a:r>
            <a:r>
              <a:rPr lang="en-US" sz="600" i="1" spc="-5">
                <a:solidFill>
                  <a:srgbClr val="585858"/>
                </a:solidFill>
                <a:cs typeface="Calibri"/>
              </a:rPr>
              <a:t>warranted to </a:t>
            </a:r>
            <a:r>
              <a:rPr lang="en-US" sz="600" i="1">
                <a:solidFill>
                  <a:srgbClr val="585858"/>
                </a:solidFill>
                <a:cs typeface="Calibri"/>
              </a:rPr>
              <a:t>be </a:t>
            </a:r>
            <a:r>
              <a:rPr lang="en-US" sz="600" i="1" spc="-10">
                <a:solidFill>
                  <a:srgbClr val="585858"/>
                </a:solidFill>
                <a:cs typeface="Calibri"/>
              </a:rPr>
              <a:t>error </a:t>
            </a:r>
            <a:r>
              <a:rPr lang="en-US" sz="600" i="1">
                <a:solidFill>
                  <a:srgbClr val="585858"/>
                </a:solidFill>
                <a:cs typeface="Calibri"/>
              </a:rPr>
              <a:t>free </a:t>
            </a:r>
            <a:r>
              <a:rPr lang="en-US" sz="600" i="1" spc="-10">
                <a:solidFill>
                  <a:srgbClr val="585858"/>
                </a:solidFill>
                <a:cs typeface="Calibri"/>
              </a:rPr>
              <a:t>nor </a:t>
            </a:r>
            <a:r>
              <a:rPr lang="en-US" sz="600" i="1">
                <a:solidFill>
                  <a:srgbClr val="585858"/>
                </a:solidFill>
                <a:cs typeface="Calibri"/>
              </a:rPr>
              <a:t>do </a:t>
            </a:r>
            <a:r>
              <a:rPr lang="en-US" sz="600" i="1" spc="-5">
                <a:solidFill>
                  <a:srgbClr val="585858"/>
                </a:solidFill>
                <a:cs typeface="Calibri"/>
              </a:rPr>
              <a:t>they </a:t>
            </a:r>
            <a:r>
              <a:rPr lang="en-US" sz="600" i="1">
                <a:solidFill>
                  <a:srgbClr val="585858"/>
                </a:solidFill>
                <a:cs typeface="Calibri"/>
              </a:rPr>
              <a:t>imply </a:t>
            </a:r>
            <a:r>
              <a:rPr lang="en-US" sz="600" i="1" spc="-5">
                <a:solidFill>
                  <a:srgbClr val="585858"/>
                </a:solidFill>
                <a:cs typeface="Calibri"/>
              </a:rPr>
              <a:t>judgment </a:t>
            </a:r>
            <a:r>
              <a:rPr lang="en-US" sz="600" i="1">
                <a:solidFill>
                  <a:srgbClr val="585858"/>
                </a:solidFill>
                <a:cs typeface="Calibri"/>
              </a:rPr>
              <a:t>on </a:t>
            </a:r>
            <a:r>
              <a:rPr lang="en-US" sz="600" i="1" spc="-5">
                <a:solidFill>
                  <a:srgbClr val="585858"/>
                </a:solidFill>
                <a:cs typeface="Calibri"/>
              </a:rPr>
              <a:t>the legal status </a:t>
            </a:r>
            <a:r>
              <a:rPr lang="en-US" sz="600" i="1">
                <a:solidFill>
                  <a:srgbClr val="585858"/>
                </a:solidFill>
                <a:cs typeface="Calibri"/>
              </a:rPr>
              <a:t>of </a:t>
            </a:r>
            <a:r>
              <a:rPr lang="en-US" sz="600" i="1" spc="-10">
                <a:solidFill>
                  <a:srgbClr val="585858"/>
                </a:solidFill>
                <a:cs typeface="Calibri"/>
              </a:rPr>
              <a:t>any  </a:t>
            </a:r>
            <a:r>
              <a:rPr lang="en-US" sz="600" i="1" spc="-5">
                <a:solidFill>
                  <a:srgbClr val="585858"/>
                </a:solidFill>
                <a:cs typeface="Calibri"/>
              </a:rPr>
              <a:t>territory, </a:t>
            </a:r>
            <a:r>
              <a:rPr lang="en-US" sz="600" i="1">
                <a:solidFill>
                  <a:srgbClr val="585858"/>
                </a:solidFill>
                <a:cs typeface="Calibri"/>
              </a:rPr>
              <a:t>or any endorsement or </a:t>
            </a:r>
            <a:r>
              <a:rPr lang="en-US" sz="600" i="1" spc="-5">
                <a:solidFill>
                  <a:srgbClr val="585858"/>
                </a:solidFill>
                <a:cs typeface="Calibri"/>
              </a:rPr>
              <a:t>acceptance </a:t>
            </a:r>
            <a:r>
              <a:rPr lang="en-US" sz="600" i="1">
                <a:solidFill>
                  <a:srgbClr val="585858"/>
                </a:solidFill>
                <a:cs typeface="Calibri"/>
              </a:rPr>
              <a:t>of </a:t>
            </a:r>
            <a:r>
              <a:rPr lang="en-US" sz="600" i="1" spc="-5">
                <a:solidFill>
                  <a:srgbClr val="585858"/>
                </a:solidFill>
                <a:cs typeface="Calibri"/>
              </a:rPr>
              <a:t>such </a:t>
            </a:r>
            <a:r>
              <a:rPr lang="en-US" sz="600" i="1">
                <a:solidFill>
                  <a:srgbClr val="585858"/>
                </a:solidFill>
                <a:cs typeface="Calibri"/>
              </a:rPr>
              <a:t>boundaries by</a:t>
            </a:r>
            <a:r>
              <a:rPr lang="en-US" sz="600" i="1" spc="-5">
                <a:solidFill>
                  <a:srgbClr val="585858"/>
                </a:solidFill>
                <a:cs typeface="Calibri"/>
              </a:rPr>
              <a:t> </a:t>
            </a:r>
            <a:r>
              <a:rPr lang="en-US" sz="600" i="1" spc="-10">
                <a:solidFill>
                  <a:srgbClr val="585858"/>
                </a:solidFill>
                <a:cs typeface="Calibri"/>
              </a:rPr>
              <a:t>IOM.</a:t>
            </a:r>
            <a:endParaRPr lang="en-US" sz="600">
              <a:cs typeface="Calibri"/>
            </a:endParaRPr>
          </a:p>
        </p:txBody>
      </p:sp>
      <p:sp>
        <p:nvSpPr>
          <p:cNvPr id="92" name="Rectangle 91">
            <a:extLst>
              <a:ext uri="{FF2B5EF4-FFF2-40B4-BE49-F238E27FC236}">
                <a16:creationId xmlns:a16="http://schemas.microsoft.com/office/drawing/2014/main" id="{C176E52B-A7C0-4D13-ACE0-C233C585F85A}"/>
              </a:ext>
            </a:extLst>
          </p:cNvPr>
          <p:cNvSpPr/>
          <p:nvPr/>
        </p:nvSpPr>
        <p:spPr>
          <a:xfrm>
            <a:off x="255001" y="6434466"/>
            <a:ext cx="9396000" cy="329469"/>
          </a:xfrm>
          <a:prstGeom prst="rect">
            <a:avLst/>
          </a:prstGeom>
          <a:solidFill>
            <a:srgbClr val="003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endParaRPr lang="en-US" sz="600">
              <a:solidFill>
                <a:schemeClr val="bg1"/>
              </a:solidFill>
              <a:latin typeface="Gill Sans MT" panose="020B0502020104020203" pitchFamily="34" charset="0"/>
            </a:endParaRPr>
          </a:p>
        </p:txBody>
      </p:sp>
      <p:sp>
        <p:nvSpPr>
          <p:cNvPr id="93" name="Rectangle 92">
            <a:extLst>
              <a:ext uri="{FF2B5EF4-FFF2-40B4-BE49-F238E27FC236}">
                <a16:creationId xmlns:a16="http://schemas.microsoft.com/office/drawing/2014/main" id="{22694B31-166D-41F6-84C0-869BCB5E2673}"/>
              </a:ext>
            </a:extLst>
          </p:cNvPr>
          <p:cNvSpPr>
            <a:spLocks/>
          </p:cNvSpPr>
          <p:nvPr/>
        </p:nvSpPr>
        <p:spPr>
          <a:xfrm>
            <a:off x="301853" y="6456239"/>
            <a:ext cx="1104194"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12">
            <a:extLst>
              <a:ext uri="{FF2B5EF4-FFF2-40B4-BE49-F238E27FC236}">
                <a16:creationId xmlns:a16="http://schemas.microsoft.com/office/drawing/2014/main" id="{F9C6C1F7-FAA1-4BCE-836D-F734BA898220}"/>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95" name="object 62">
            <a:extLst>
              <a:ext uri="{FF2B5EF4-FFF2-40B4-BE49-F238E27FC236}">
                <a16:creationId xmlns:a16="http://schemas.microsoft.com/office/drawing/2014/main" id="{81A3C0AB-B9D5-4832-B17F-3436A5227C8A}"/>
              </a:ext>
            </a:extLst>
          </p:cNvPr>
          <p:cNvSpPr/>
          <p:nvPr/>
        </p:nvSpPr>
        <p:spPr>
          <a:xfrm>
            <a:off x="906781" y="6451036"/>
            <a:ext cx="464820" cy="296508"/>
          </a:xfrm>
          <a:prstGeom prst="rect">
            <a:avLst/>
          </a:prstGeom>
          <a:blipFill>
            <a:blip r:embed="rId7" cstate="print"/>
            <a:stretch>
              <a:fillRect/>
            </a:stretch>
          </a:blipFill>
        </p:spPr>
        <p:txBody>
          <a:bodyPr wrap="square" lIns="0" tIns="0" rIns="0" bIns="0" rtlCol="0"/>
          <a:lstStyle/>
          <a:p>
            <a:endParaRPr/>
          </a:p>
        </p:txBody>
      </p:sp>
      <p:sp>
        <p:nvSpPr>
          <p:cNvPr id="96" name="Rectangle 95">
            <a:extLst>
              <a:ext uri="{FF2B5EF4-FFF2-40B4-BE49-F238E27FC236}">
                <a16:creationId xmlns:a16="http://schemas.microsoft.com/office/drawing/2014/main" id="{AFF39165-F516-4D78-891D-E4997B9A0135}"/>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bject 63">
            <a:extLst>
              <a:ext uri="{FF2B5EF4-FFF2-40B4-BE49-F238E27FC236}">
                <a16:creationId xmlns:a16="http://schemas.microsoft.com/office/drawing/2014/main" id="{7904C067-4210-461A-A59A-3BEE2F41FAC5}"/>
              </a:ext>
            </a:extLst>
          </p:cNvPr>
          <p:cNvSpPr/>
          <p:nvPr/>
        </p:nvSpPr>
        <p:spPr>
          <a:xfrm>
            <a:off x="8671000" y="6489066"/>
            <a:ext cx="650397" cy="223175"/>
          </a:xfrm>
          <a:prstGeom prst="rect">
            <a:avLst/>
          </a:prstGeom>
          <a:blipFill>
            <a:blip r:embed="rId8" cstate="print"/>
            <a:stretch>
              <a:fillRect/>
            </a:stretch>
          </a:blipFill>
        </p:spPr>
        <p:txBody>
          <a:bodyPr wrap="square" lIns="0" tIns="0" rIns="0" bIns="0" rtlCol="0"/>
          <a:lstStyle/>
          <a:p>
            <a:endParaRPr/>
          </a:p>
        </p:txBody>
      </p:sp>
      <p:pic>
        <p:nvPicPr>
          <p:cNvPr id="98" name="Picture 97">
            <a:extLst>
              <a:ext uri="{FF2B5EF4-FFF2-40B4-BE49-F238E27FC236}">
                <a16:creationId xmlns:a16="http://schemas.microsoft.com/office/drawing/2014/main" id="{585DBD2B-2235-4ACA-89A4-9360A798D8E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sp>
        <p:nvSpPr>
          <p:cNvPr id="99" name="Slide Number Placeholder 224">
            <a:extLst>
              <a:ext uri="{FF2B5EF4-FFF2-40B4-BE49-F238E27FC236}">
                <a16:creationId xmlns:a16="http://schemas.microsoft.com/office/drawing/2014/main" id="{5C8FFC08-C12F-4399-B8FF-09E0F18061A4}"/>
              </a:ext>
            </a:extLst>
          </p:cNvPr>
          <p:cNvSpPr txBox="1">
            <a:spLocks/>
          </p:cNvSpPr>
          <p:nvPr/>
        </p:nvSpPr>
        <p:spPr>
          <a:xfrm>
            <a:off x="9232284" y="6437506"/>
            <a:ext cx="398173" cy="326295"/>
          </a:xfrm>
          <a:prstGeom prst="rect">
            <a:avLst/>
          </a:prstGeom>
        </p:spPr>
        <p:txBody>
          <a:bodyPr vert="horz" lIns="91440" tIns="45720" rIns="91440" bIns="45720" rtlCol="0" anchor="ctr"/>
          <a:lstStyle>
            <a:defPPr>
              <a:defRPr lang="en-US"/>
            </a:defPPr>
            <a:lvl1pPr marL="0" algn="r" defTabSz="457200" rtl="0" eaLnBrk="1" latinLnBrk="0" hangingPunct="1">
              <a:defRPr sz="975"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DC4F7DB-E34D-4501-8B3A-195D9B9AACB9}" type="slidenum">
              <a:rPr lang="en-GB" sz="1050" smtClean="0">
                <a:solidFill>
                  <a:schemeClr val="bg1"/>
                </a:solidFill>
              </a:rPr>
              <a:pPr/>
              <a:t>3</a:t>
            </a:fld>
            <a:endParaRPr lang="en-GB" sz="1050">
              <a:solidFill>
                <a:schemeClr val="bg1"/>
              </a:solidFill>
            </a:endParaRPr>
          </a:p>
        </p:txBody>
      </p:sp>
      <p:sp>
        <p:nvSpPr>
          <p:cNvPr id="3" name="TextBox 2">
            <a:extLst>
              <a:ext uri="{FF2B5EF4-FFF2-40B4-BE49-F238E27FC236}">
                <a16:creationId xmlns:a16="http://schemas.microsoft.com/office/drawing/2014/main" id="{0EF40D9A-5DC4-4743-BB45-DE3B89AF8680}"/>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chemeClr val="bg1"/>
                </a:solidFill>
                <a:latin typeface="Gill Sans MT" panose="020B0502020104020203" pitchFamily="34" charset="0"/>
              </a:rPr>
              <a:t>	     INTERNATIONAL ORGANIZATION FOR MIGRATION </a:t>
            </a:r>
            <a:r>
              <a:rPr lang="fr-FR" sz="650">
                <a:solidFill>
                  <a:schemeClr val="bg1"/>
                </a:solidFill>
                <a:latin typeface="Gill Sans MT" panose="020B0502020104020203" pitchFamily="34" charset="0"/>
              </a:rPr>
              <a:t>–  </a:t>
            </a:r>
            <a:r>
              <a:rPr lang="en-US" sz="650" u="sng" spc="-10" err="1">
                <a:solidFill>
                  <a:schemeClr val="bg1"/>
                </a:solidFill>
                <a:latin typeface="Gill Sans MT"/>
                <a:cs typeface="Gill Sans MT"/>
              </a:rPr>
              <a:t>DTMNigeria</a:t>
            </a:r>
            <a:r>
              <a:rPr lang="fr-FR" sz="650">
                <a:solidFill>
                  <a:schemeClr val="bg1"/>
                </a:solidFill>
                <a:latin typeface="Gill Sans MT" panose="020B0502020104020203" pitchFamily="34" charset="0"/>
              </a:rPr>
              <a:t>@iom.int – https:/dtm.iom.int/</a:t>
            </a:r>
            <a:r>
              <a:rPr lang="fr-FR" sz="650" err="1">
                <a:solidFill>
                  <a:schemeClr val="bg1"/>
                </a:solidFill>
                <a:latin typeface="Gill Sans MT" panose="020B0502020104020203" pitchFamily="34" charset="0"/>
              </a:rPr>
              <a:t>nigeria</a:t>
            </a:r>
            <a:r>
              <a:rPr lang="fr-FR" sz="650">
                <a:solidFill>
                  <a:schemeClr val="bg1"/>
                </a:solidFill>
                <a:latin typeface="Gill Sans MT" panose="020B0502020104020203" pitchFamily="34" charset="0"/>
              </a:rPr>
              <a:t> – https://migration.iom.int</a:t>
            </a:r>
          </a:p>
          <a:p>
            <a:pPr marL="2241537"/>
            <a:r>
              <a:rPr lang="en-US" sz="650">
                <a:solidFill>
                  <a:schemeClr val="bg1"/>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chemeClr val="bg1"/>
                </a:solidFill>
                <a:latin typeface="Gill Sans MT" panose="020B0502020104020203" pitchFamily="34" charset="0"/>
              </a:rPr>
              <a:t>   	            “Source: The International Organization for Migration [Month, Year], Displacement Tracking Matrix (DTM)”</a:t>
            </a:r>
          </a:p>
          <a:p>
            <a:endParaRPr lang="en-NG" sz="650"/>
          </a:p>
        </p:txBody>
      </p:sp>
      <p:grpSp>
        <p:nvGrpSpPr>
          <p:cNvPr id="135" name="Group 134">
            <a:extLst>
              <a:ext uri="{FF2B5EF4-FFF2-40B4-BE49-F238E27FC236}">
                <a16:creationId xmlns:a16="http://schemas.microsoft.com/office/drawing/2014/main" id="{4D846E92-7C66-4AE4-B1AC-742915989BD1}"/>
              </a:ext>
            </a:extLst>
          </p:cNvPr>
          <p:cNvGrpSpPr/>
          <p:nvPr/>
        </p:nvGrpSpPr>
        <p:grpSpPr>
          <a:xfrm>
            <a:off x="5103763" y="1328804"/>
            <a:ext cx="2050580" cy="798959"/>
            <a:chOff x="5011485" y="1523673"/>
            <a:chExt cx="1995105" cy="756952"/>
          </a:xfrm>
          <a:solidFill>
            <a:schemeClr val="bg1">
              <a:lumMod val="85000"/>
            </a:schemeClr>
          </a:solidFill>
        </p:grpSpPr>
        <p:sp>
          <p:nvSpPr>
            <p:cNvPr id="136" name="Rectangle 135">
              <a:extLst>
                <a:ext uri="{FF2B5EF4-FFF2-40B4-BE49-F238E27FC236}">
                  <a16:creationId xmlns:a16="http://schemas.microsoft.com/office/drawing/2014/main" id="{9D62961F-6C01-4B68-9F2F-A54C828C29FD}"/>
                </a:ext>
              </a:extLst>
            </p:cNvPr>
            <p:cNvSpPr/>
            <p:nvPr/>
          </p:nvSpPr>
          <p:spPr>
            <a:xfrm>
              <a:off x="5075126" y="1523673"/>
              <a:ext cx="1919291" cy="709458"/>
            </a:xfrm>
            <a:prstGeom prst="rect">
              <a:avLst/>
            </a:prstGeom>
            <a:solidFill>
              <a:srgbClr val="CDDE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Gill Sans MT" panose="020B0502020104020203" pitchFamily="34" charset="0"/>
                <a:ea typeface="Gill Sans Nova Book" panose="020B0502020204020203" pitchFamily="34" charset="-128"/>
                <a:cs typeface="Gill Sans Nova Book" panose="020B0502020204020203" pitchFamily="34" charset="-128"/>
              </a:endParaRPr>
            </a:p>
          </p:txBody>
        </p:sp>
        <p:cxnSp>
          <p:nvCxnSpPr>
            <p:cNvPr id="137" name="Straight Connector 136">
              <a:extLst>
                <a:ext uri="{FF2B5EF4-FFF2-40B4-BE49-F238E27FC236}">
                  <a16:creationId xmlns:a16="http://schemas.microsoft.com/office/drawing/2014/main" id="{DD520486-4EAA-4638-A32E-6A1E4D9344FC}"/>
                </a:ext>
              </a:extLst>
            </p:cNvPr>
            <p:cNvCxnSpPr>
              <a:cxnSpLocks/>
            </p:cNvCxnSpPr>
            <p:nvPr/>
          </p:nvCxnSpPr>
          <p:spPr>
            <a:xfrm>
              <a:off x="6046356" y="1523673"/>
              <a:ext cx="0" cy="709459"/>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0F46246-7EB6-4BF6-8CD8-6DD9ADDDEE55}"/>
                </a:ext>
              </a:extLst>
            </p:cNvPr>
            <p:cNvCxnSpPr>
              <a:cxnSpLocks/>
            </p:cNvCxnSpPr>
            <p:nvPr/>
          </p:nvCxnSpPr>
          <p:spPr>
            <a:xfrm flipH="1">
              <a:off x="5022851" y="1887667"/>
              <a:ext cx="1983739"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0B6107FA-F501-4D8F-A59C-CD0B4A80EB63}"/>
                </a:ext>
              </a:extLst>
            </p:cNvPr>
            <p:cNvSpPr txBox="1"/>
            <p:nvPr/>
          </p:nvSpPr>
          <p:spPr>
            <a:xfrm>
              <a:off x="5011485" y="1867078"/>
              <a:ext cx="688758" cy="407990"/>
            </a:xfrm>
            <a:prstGeom prst="rect">
              <a:avLst/>
            </a:prstGeom>
            <a:noFill/>
          </p:spPr>
          <p:txBody>
            <a:bodyPr wrap="square" rtlCol="0">
              <a:spAutoFit/>
            </a:bodyPr>
            <a:lstStyle/>
            <a:p>
              <a:r>
                <a:rPr lang="fr-FR" sz="799" b="1" err="1">
                  <a:solidFill>
                    <a:srgbClr val="FC7400"/>
                  </a:solidFill>
                  <a:latin typeface="Gill Sans MT" panose="020B0502020104020203" pitchFamily="34" charset="0"/>
                  <a:ea typeface="Gill Sans Nova Book" panose="020B0502020204020203" pitchFamily="34" charset="-128"/>
                  <a:cs typeface="Gill Sans Nova Book" panose="020B0502020204020203" pitchFamily="34" charset="-128"/>
                </a:rPr>
                <a:t>Female</a:t>
              </a:r>
              <a:endParaRPr lang="fr-FR" sz="799" b="1">
                <a:solidFill>
                  <a:srgbClr val="FC7400"/>
                </a:solidFill>
                <a:latin typeface="Gill Sans MT" panose="020B0502020104020203" pitchFamily="34" charset="0"/>
                <a:ea typeface="Gill Sans Nova Book" panose="020B0502020204020203" pitchFamily="34" charset="-128"/>
                <a:cs typeface="Gill Sans Nova Book" panose="020B0502020204020203" pitchFamily="34" charset="-128"/>
              </a:endParaRPr>
            </a:p>
            <a:p>
              <a:endParaRPr lang="fr-FR" sz="600" b="1">
                <a:solidFill>
                  <a:srgbClr val="FC7400"/>
                </a:solidFill>
                <a:latin typeface="Gill Sans MT" panose="020B0502020104020203" pitchFamily="34" charset="0"/>
                <a:ea typeface="Gill Sans Nova Book" panose="020B0502020204020203" pitchFamily="34" charset="-128"/>
                <a:cs typeface="Gill Sans Nova Book" panose="020B0502020204020203" pitchFamily="34" charset="-128"/>
              </a:endParaRPr>
            </a:p>
            <a:p>
              <a:r>
                <a:rPr lang="fr-FR" sz="799" b="1">
                  <a:solidFill>
                    <a:srgbClr val="0039A6"/>
                  </a:solidFill>
                  <a:latin typeface="Gill Sans MT" panose="020B0502020104020203" pitchFamily="34" charset="0"/>
                  <a:ea typeface="Gill Sans Nova Book" panose="020B0502020204020203" pitchFamily="34" charset="-128"/>
                  <a:cs typeface="Gill Sans Nova Book" panose="020B0502020204020203" pitchFamily="34" charset="-128"/>
                </a:rPr>
                <a:t>Male</a:t>
              </a:r>
            </a:p>
          </p:txBody>
        </p:sp>
        <p:sp>
          <p:nvSpPr>
            <p:cNvPr id="140" name="TextBox 139">
              <a:extLst>
                <a:ext uri="{FF2B5EF4-FFF2-40B4-BE49-F238E27FC236}">
                  <a16:creationId xmlns:a16="http://schemas.microsoft.com/office/drawing/2014/main" id="{061B06B7-8899-4D3D-96AE-704E57E73573}"/>
                </a:ext>
              </a:extLst>
            </p:cNvPr>
            <p:cNvSpPr txBox="1"/>
            <p:nvPr/>
          </p:nvSpPr>
          <p:spPr>
            <a:xfrm>
              <a:off x="5460852" y="1586784"/>
              <a:ext cx="583118" cy="270441"/>
            </a:xfrm>
            <a:prstGeom prst="rect">
              <a:avLst/>
            </a:prstGeom>
            <a:noFill/>
          </p:spPr>
          <p:txBody>
            <a:bodyPr wrap="square" rtlCol="0">
              <a:spAutoFit/>
            </a:bodyPr>
            <a:lstStyle/>
            <a:p>
              <a:r>
                <a:rPr lang="fr-FR" sz="799" b="1" err="1">
                  <a:solidFill>
                    <a:schemeClr val="tx1">
                      <a:lumMod val="85000"/>
                      <a:lumOff val="15000"/>
                    </a:schemeClr>
                  </a:solidFill>
                  <a:latin typeface="Gill Sans MT" panose="020B0502020104020203" pitchFamily="34" charset="0"/>
                  <a:ea typeface="Gill Sans Nova Book" panose="020B0502020204020203" pitchFamily="34" charset="-128"/>
                  <a:cs typeface="Gill Sans Nova Book" panose="020B0502020204020203" pitchFamily="34" charset="-128"/>
                </a:rPr>
                <a:t>Adults</a:t>
              </a:r>
              <a:endParaRPr lang="fr-FR" sz="799" b="1">
                <a:solidFill>
                  <a:schemeClr val="tx1">
                    <a:lumMod val="85000"/>
                    <a:lumOff val="15000"/>
                  </a:schemeClr>
                </a:solidFill>
                <a:latin typeface="Gill Sans MT" panose="020B0502020104020203" pitchFamily="34" charset="0"/>
                <a:ea typeface="Gill Sans Nova Book" panose="020B0502020204020203" pitchFamily="34" charset="-128"/>
                <a:cs typeface="Gill Sans Nova Book" panose="020B0502020204020203" pitchFamily="34" charset="-128"/>
              </a:endParaRPr>
            </a:p>
          </p:txBody>
        </p:sp>
        <p:sp>
          <p:nvSpPr>
            <p:cNvPr id="141" name="TextBox 140">
              <a:extLst>
                <a:ext uri="{FF2B5EF4-FFF2-40B4-BE49-F238E27FC236}">
                  <a16:creationId xmlns:a16="http://schemas.microsoft.com/office/drawing/2014/main" id="{D1B17C3F-CC2A-4375-A75C-0DD53A6EF24D}"/>
                </a:ext>
              </a:extLst>
            </p:cNvPr>
            <p:cNvSpPr txBox="1"/>
            <p:nvPr/>
          </p:nvSpPr>
          <p:spPr>
            <a:xfrm>
              <a:off x="6366465" y="1592095"/>
              <a:ext cx="616774" cy="270441"/>
            </a:xfrm>
            <a:prstGeom prst="rect">
              <a:avLst/>
            </a:prstGeom>
            <a:noFill/>
          </p:spPr>
          <p:txBody>
            <a:bodyPr wrap="square" rtlCol="0">
              <a:spAutoFit/>
            </a:bodyPr>
            <a:lstStyle/>
            <a:p>
              <a:r>
                <a:rPr lang="fr-FR" sz="799" b="1" err="1">
                  <a:solidFill>
                    <a:schemeClr val="tx1">
                      <a:lumMod val="85000"/>
                      <a:lumOff val="15000"/>
                    </a:schemeClr>
                  </a:solidFill>
                  <a:latin typeface="Gill Sans MT" panose="020B0502020104020203" pitchFamily="34" charset="0"/>
                  <a:ea typeface="Gill Sans Nova Book" panose="020B0502020204020203" pitchFamily="34" charset="-128"/>
                  <a:cs typeface="Gill Sans Nova Book" panose="020B0502020204020203" pitchFamily="34" charset="-128"/>
                </a:rPr>
                <a:t>Children</a:t>
              </a:r>
              <a:r>
                <a:rPr lang="fr-FR" sz="799" b="1">
                  <a:solidFill>
                    <a:schemeClr val="tx1">
                      <a:lumMod val="85000"/>
                      <a:lumOff val="15000"/>
                    </a:schemeClr>
                  </a:solidFill>
                  <a:latin typeface="Gill Sans MT" panose="020B0502020104020203" pitchFamily="34" charset="0"/>
                  <a:ea typeface="Gill Sans Nova Book" panose="020B0502020204020203" pitchFamily="34" charset="-128"/>
                  <a:cs typeface="Gill Sans Nova Book" panose="020B0502020204020203" pitchFamily="34" charset="-128"/>
                </a:rPr>
                <a:t> </a:t>
              </a:r>
            </a:p>
          </p:txBody>
        </p:sp>
        <p:sp>
          <p:nvSpPr>
            <p:cNvPr id="142" name="Rectangle 141">
              <a:extLst>
                <a:ext uri="{FF2B5EF4-FFF2-40B4-BE49-F238E27FC236}">
                  <a16:creationId xmlns:a16="http://schemas.microsoft.com/office/drawing/2014/main" id="{8D5B3A01-4068-4101-B95C-15EF6BBFF096}"/>
                </a:ext>
              </a:extLst>
            </p:cNvPr>
            <p:cNvSpPr/>
            <p:nvPr/>
          </p:nvSpPr>
          <p:spPr>
            <a:xfrm>
              <a:off x="5615286" y="1843233"/>
              <a:ext cx="485141" cy="4373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solidFill>
                    <a:srgbClr val="FC7400"/>
                  </a:solidFill>
                  <a:latin typeface="Gill Sans MT" panose="020B0502020104020203" pitchFamily="34" charset="0"/>
                  <a:ea typeface="Gill Sans Nova Book" panose="020B0502020204020203" pitchFamily="34" charset="-128"/>
                  <a:cs typeface="Gill Sans Nova Book" panose="020B0502020204020203" pitchFamily="34" charset="-128"/>
                </a:rPr>
                <a:t>20%</a:t>
              </a:r>
            </a:p>
            <a:p>
              <a:endParaRPr lang="en-GB" sz="500">
                <a:solidFill>
                  <a:srgbClr val="FC7400"/>
                </a:solidFill>
                <a:latin typeface="Gill Sans MT" panose="020B0502020104020203" pitchFamily="34" charset="0"/>
                <a:ea typeface="Gill Sans Nova Book" panose="020B0502020204020203" pitchFamily="34" charset="-128"/>
                <a:cs typeface="Gill Sans Nova Book" panose="020B0502020204020203" pitchFamily="34" charset="-128"/>
              </a:endParaRPr>
            </a:p>
            <a:p>
              <a:r>
                <a:rPr lang="en-GB" sz="900">
                  <a:solidFill>
                    <a:srgbClr val="0039A6"/>
                  </a:solidFill>
                  <a:latin typeface="Gill Sans MT" panose="020B0502020104020203" pitchFamily="34" charset="0"/>
                  <a:ea typeface="Gill Sans Nova Book" panose="020B0502020204020203" pitchFamily="34" charset="-128"/>
                  <a:cs typeface="Gill Sans Nova Book" panose="020B0502020204020203" pitchFamily="34" charset="-128"/>
                </a:rPr>
                <a:t>64%</a:t>
              </a:r>
            </a:p>
          </p:txBody>
        </p:sp>
        <p:sp>
          <p:nvSpPr>
            <p:cNvPr id="143" name="Rectangle 142">
              <a:extLst>
                <a:ext uri="{FF2B5EF4-FFF2-40B4-BE49-F238E27FC236}">
                  <a16:creationId xmlns:a16="http://schemas.microsoft.com/office/drawing/2014/main" id="{2AE6B5DC-7BE5-4055-A060-8DA1F59D2856}"/>
                </a:ext>
              </a:extLst>
            </p:cNvPr>
            <p:cNvSpPr/>
            <p:nvPr/>
          </p:nvSpPr>
          <p:spPr>
            <a:xfrm>
              <a:off x="6334380" y="1843233"/>
              <a:ext cx="479049" cy="437392"/>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solidFill>
                    <a:srgbClr val="FC7400"/>
                  </a:solidFill>
                  <a:latin typeface="Gill Sans MT"/>
                  <a:ea typeface="Gill Sans Nova Book"/>
                  <a:cs typeface="Gill Sans Nova Book" panose="020B0502020204020203" pitchFamily="34" charset="-128"/>
                </a:rPr>
                <a:t>8%</a:t>
              </a:r>
            </a:p>
            <a:p>
              <a:endParaRPr lang="en-GB" sz="500">
                <a:solidFill>
                  <a:srgbClr val="FC7400"/>
                </a:solidFill>
                <a:latin typeface="Gill Sans MT" panose="020B0502020104020203" pitchFamily="34" charset="0"/>
                <a:ea typeface="Gill Sans Nova Book" panose="020B0502020204020203" pitchFamily="34" charset="-128"/>
                <a:cs typeface="Gill Sans Nova Book" panose="020B0502020204020203" pitchFamily="34" charset="-128"/>
              </a:endParaRPr>
            </a:p>
            <a:p>
              <a:r>
                <a:rPr lang="en-GB" sz="900">
                  <a:solidFill>
                    <a:srgbClr val="0039A6"/>
                  </a:solidFill>
                  <a:latin typeface="Gill Sans MT" panose="020B0502020104020203" pitchFamily="34" charset="0"/>
                  <a:ea typeface="Gill Sans Nova Book" panose="020B0502020204020203" pitchFamily="34" charset="-128"/>
                  <a:cs typeface="Gill Sans Nova Book" panose="020B0502020204020203" pitchFamily="34" charset="-128"/>
                </a:rPr>
                <a:t>8%</a:t>
              </a:r>
            </a:p>
          </p:txBody>
        </p:sp>
      </p:grpSp>
      <p:pic>
        <p:nvPicPr>
          <p:cNvPr id="144" name="Picture 143">
            <a:extLst>
              <a:ext uri="{FF2B5EF4-FFF2-40B4-BE49-F238E27FC236}">
                <a16:creationId xmlns:a16="http://schemas.microsoft.com/office/drawing/2014/main" id="{6CBE4E25-8AD5-4099-A6B3-ED012AD717B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43178" y="1330358"/>
            <a:ext cx="306143" cy="312147"/>
          </a:xfrm>
          <a:prstGeom prst="rect">
            <a:avLst/>
          </a:prstGeom>
        </p:spPr>
      </p:pic>
      <p:pic>
        <p:nvPicPr>
          <p:cNvPr id="145" name="Picture 144">
            <a:extLst>
              <a:ext uri="{FF2B5EF4-FFF2-40B4-BE49-F238E27FC236}">
                <a16:creationId xmlns:a16="http://schemas.microsoft.com/office/drawing/2014/main" id="{9C03960D-4295-4797-AAC3-C463497A837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48143" y="1316970"/>
            <a:ext cx="314395" cy="320560"/>
          </a:xfrm>
          <a:prstGeom prst="rect">
            <a:avLst/>
          </a:prstGeom>
        </p:spPr>
      </p:pic>
      <p:pic>
        <p:nvPicPr>
          <p:cNvPr id="147" name="Picture 146">
            <a:extLst>
              <a:ext uri="{FF2B5EF4-FFF2-40B4-BE49-F238E27FC236}">
                <a16:creationId xmlns:a16="http://schemas.microsoft.com/office/drawing/2014/main" id="{4C3292E8-28BC-40E5-AB80-2F8BD70BF13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27741" y="1315679"/>
            <a:ext cx="315510" cy="321697"/>
          </a:xfrm>
          <a:prstGeom prst="rect">
            <a:avLst/>
          </a:prstGeom>
        </p:spPr>
      </p:pic>
      <p:sp>
        <p:nvSpPr>
          <p:cNvPr id="148" name="TextBox 29">
            <a:extLst>
              <a:ext uri="{FF2B5EF4-FFF2-40B4-BE49-F238E27FC236}">
                <a16:creationId xmlns:a16="http://schemas.microsoft.com/office/drawing/2014/main" id="{9D839D6C-312A-46DB-B2F1-DBABE485AAB0}"/>
              </a:ext>
            </a:extLst>
          </p:cNvPr>
          <p:cNvSpPr txBox="1"/>
          <p:nvPr/>
        </p:nvSpPr>
        <p:spPr>
          <a:xfrm>
            <a:off x="5292128" y="2432000"/>
            <a:ext cx="1774011" cy="200055"/>
          </a:xfrm>
          <a:prstGeom prst="rect">
            <a:avLst/>
          </a:prstGeom>
          <a:noFill/>
        </p:spPr>
        <p:txBody>
          <a:bodyPr wrap="square" rtlCol="0">
            <a:spAutoFit/>
          </a:bodyPr>
          <a:lstStyle/>
          <a:p>
            <a:pPr algn="ctr"/>
            <a:r>
              <a:rPr lang="fr-FR" sz="700" b="1">
                <a:latin typeface="Gill Sans MT" panose="020B0502020104020203" pitchFamily="34" charset="0"/>
                <a:ea typeface="Gill Sans Nova Book" panose="020B0502020204020203" pitchFamily="34" charset="-128"/>
                <a:cs typeface="Gill Sans Nova Book" panose="020B0502020204020203" pitchFamily="34" charset="-128"/>
              </a:rPr>
              <a:t>MAIN MODES OF TRANSPORT</a:t>
            </a:r>
          </a:p>
        </p:txBody>
      </p:sp>
      <p:pic>
        <p:nvPicPr>
          <p:cNvPr id="149" name="Picture 148">
            <a:extLst>
              <a:ext uri="{FF2B5EF4-FFF2-40B4-BE49-F238E27FC236}">
                <a16:creationId xmlns:a16="http://schemas.microsoft.com/office/drawing/2014/main" id="{16151A7C-C06A-4523-A15D-D67F2349B30F}"/>
              </a:ext>
            </a:extLst>
          </p:cNvPr>
          <p:cNvPicPr/>
          <p:nvPr/>
        </p:nvPicPr>
        <p:blipFill rotWithShape="1">
          <a:blip r:embed="rId13">
            <a:lum contrast="-40000"/>
            <a:extLst>
              <a:ext uri="{28A0092B-C50C-407E-A947-70E740481C1C}">
                <a14:useLocalDpi xmlns:a14="http://schemas.microsoft.com/office/drawing/2010/main" val="0"/>
              </a:ext>
            </a:extLst>
          </a:blip>
          <a:srcRect t="21392" b="26321"/>
          <a:stretch/>
        </p:blipFill>
        <p:spPr bwMode="auto">
          <a:xfrm>
            <a:off x="5596604" y="2894568"/>
            <a:ext cx="406400" cy="212492"/>
          </a:xfrm>
          <a:prstGeom prst="rect">
            <a:avLst/>
          </a:prstGeom>
          <a:noFill/>
          <a:ln>
            <a:noFill/>
          </a:ln>
        </p:spPr>
      </p:pic>
      <p:pic>
        <p:nvPicPr>
          <p:cNvPr id="150" name="Picture 149" descr="A picture containing shape&#10;&#10;Description automatically generated">
            <a:extLst>
              <a:ext uri="{FF2B5EF4-FFF2-40B4-BE49-F238E27FC236}">
                <a16:creationId xmlns:a16="http://schemas.microsoft.com/office/drawing/2014/main" id="{F685AFDD-B702-4CF5-B8B3-D4218AD36660}"/>
              </a:ext>
            </a:extLst>
          </p:cNvPr>
          <p:cNvPicPr>
            <a:picLocks noChangeAspect="1"/>
          </p:cNvPicPr>
          <p:nvPr/>
        </p:nvPicPr>
        <p:blipFill rotWithShape="1">
          <a:blip r:embed="rId14">
            <a:duotone>
              <a:schemeClr val="accent5">
                <a:shade val="45000"/>
                <a:satMod val="135000"/>
              </a:schemeClr>
              <a:prstClr val="white"/>
            </a:duotone>
            <a:extLst>
              <a:ext uri="{28A0092B-C50C-407E-A947-70E740481C1C}">
                <a14:useLocalDpi xmlns:a14="http://schemas.microsoft.com/office/drawing/2010/main" val="0"/>
              </a:ext>
            </a:extLst>
          </a:blip>
          <a:srcRect b="15794"/>
          <a:stretch/>
        </p:blipFill>
        <p:spPr>
          <a:xfrm>
            <a:off x="6239224" y="2905094"/>
            <a:ext cx="243572" cy="205102"/>
          </a:xfrm>
          <a:prstGeom prst="rect">
            <a:avLst/>
          </a:prstGeom>
        </p:spPr>
      </p:pic>
      <p:pic>
        <p:nvPicPr>
          <p:cNvPr id="151" name="Picture 150">
            <a:extLst>
              <a:ext uri="{FF2B5EF4-FFF2-40B4-BE49-F238E27FC236}">
                <a16:creationId xmlns:a16="http://schemas.microsoft.com/office/drawing/2014/main" id="{1DF110BD-5382-47B6-B3D5-BCB4004EB147}"/>
              </a:ext>
            </a:extLst>
          </p:cNvPr>
          <p:cNvPicPr>
            <a:picLocks noChangeAspect="1"/>
          </p:cNvPicPr>
          <p:nvPr/>
        </p:nvPicPr>
        <p:blipFill>
          <a:blip r:embed="rId15" cstate="hqprint">
            <a:extLst>
              <a:ext uri="{BEBA8EAE-BF5A-486C-A8C5-ECC9F3942E4B}">
                <a14:imgProps xmlns:a14="http://schemas.microsoft.com/office/drawing/2010/main">
                  <a14:imgLayer r:embed="rId16">
                    <a14:imgEffect>
                      <a14:colorTemperature colorTemp="88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5191262" y="2912720"/>
            <a:ext cx="202344" cy="176189"/>
          </a:xfrm>
          <a:prstGeom prst="rect">
            <a:avLst/>
          </a:prstGeom>
        </p:spPr>
      </p:pic>
      <p:sp>
        <p:nvSpPr>
          <p:cNvPr id="152" name="TextBox 151">
            <a:extLst>
              <a:ext uri="{FF2B5EF4-FFF2-40B4-BE49-F238E27FC236}">
                <a16:creationId xmlns:a16="http://schemas.microsoft.com/office/drawing/2014/main" id="{EFD2491C-E3A2-4B75-9033-47A7873A8D16}"/>
              </a:ext>
            </a:extLst>
          </p:cNvPr>
          <p:cNvSpPr txBox="1"/>
          <p:nvPr/>
        </p:nvSpPr>
        <p:spPr>
          <a:xfrm>
            <a:off x="5122049" y="3153072"/>
            <a:ext cx="411185" cy="215315"/>
          </a:xfrm>
          <a:prstGeom prst="rect">
            <a:avLst/>
          </a:prstGeom>
          <a:noFill/>
        </p:spPr>
        <p:txBody>
          <a:bodyPr wrap="square" rtlCol="0">
            <a:spAutoFit/>
          </a:bodyPr>
          <a:lstStyle/>
          <a:p>
            <a:r>
              <a:rPr lang="en-GB" sz="799">
                <a:latin typeface="Gill Sans MT" panose="020B0502020104020203" pitchFamily="34" charset="0"/>
                <a:ea typeface="Gill Sans Nova Book" panose="020B0502020204020203" pitchFamily="34" charset="-128"/>
                <a:cs typeface="Gill Sans Nova Book" panose="020B0502020204020203" pitchFamily="34" charset="-128"/>
              </a:rPr>
              <a:t>59%</a:t>
            </a:r>
          </a:p>
        </p:txBody>
      </p:sp>
      <p:sp>
        <p:nvSpPr>
          <p:cNvPr id="153" name="TextBox 152">
            <a:extLst>
              <a:ext uri="{FF2B5EF4-FFF2-40B4-BE49-F238E27FC236}">
                <a16:creationId xmlns:a16="http://schemas.microsoft.com/office/drawing/2014/main" id="{8007ED38-F561-4187-8C8C-85DB41BBCC2C}"/>
              </a:ext>
            </a:extLst>
          </p:cNvPr>
          <p:cNvSpPr txBox="1"/>
          <p:nvPr/>
        </p:nvSpPr>
        <p:spPr>
          <a:xfrm>
            <a:off x="5608201" y="3142319"/>
            <a:ext cx="371902" cy="215315"/>
          </a:xfrm>
          <a:prstGeom prst="rect">
            <a:avLst/>
          </a:prstGeom>
          <a:noFill/>
        </p:spPr>
        <p:txBody>
          <a:bodyPr wrap="square" lIns="91440" tIns="45720" rIns="91440" bIns="45720" rtlCol="0" anchor="t">
            <a:spAutoFit/>
          </a:bodyPr>
          <a:lstStyle/>
          <a:p>
            <a:r>
              <a:rPr lang="en-GB" sz="750">
                <a:latin typeface="Gill Sans MT"/>
                <a:ea typeface="Gill Sans Nova Book"/>
                <a:cs typeface="Gill Sans Nova Book" panose="020B0502020204020203" pitchFamily="34" charset="-128"/>
              </a:rPr>
              <a:t>36%</a:t>
            </a:r>
          </a:p>
        </p:txBody>
      </p:sp>
      <p:sp>
        <p:nvSpPr>
          <p:cNvPr id="154" name="TextBox 153">
            <a:extLst>
              <a:ext uri="{FF2B5EF4-FFF2-40B4-BE49-F238E27FC236}">
                <a16:creationId xmlns:a16="http://schemas.microsoft.com/office/drawing/2014/main" id="{8ED21771-8491-4640-BDA0-65898C5E675D}"/>
              </a:ext>
            </a:extLst>
          </p:cNvPr>
          <p:cNvSpPr txBox="1"/>
          <p:nvPr/>
        </p:nvSpPr>
        <p:spPr>
          <a:xfrm>
            <a:off x="5622858" y="2643994"/>
            <a:ext cx="335348" cy="215315"/>
          </a:xfrm>
          <a:prstGeom prst="rect">
            <a:avLst/>
          </a:prstGeom>
          <a:noFill/>
        </p:spPr>
        <p:txBody>
          <a:bodyPr wrap="none" rtlCol="0">
            <a:spAutoFit/>
          </a:bodyPr>
          <a:lstStyle/>
          <a:p>
            <a:r>
              <a:rPr lang="fr-FR" sz="799">
                <a:latin typeface="Gill Sans MT" panose="020B0502020104020203" pitchFamily="34" charset="0"/>
                <a:ea typeface="Gill Sans Nova Book" panose="020B0502020204020203" pitchFamily="34" charset="-128"/>
                <a:cs typeface="Gill Sans Nova Book" panose="020B0502020204020203" pitchFamily="34" charset="-128"/>
              </a:rPr>
              <a:t>Bus</a:t>
            </a:r>
          </a:p>
        </p:txBody>
      </p:sp>
      <p:sp>
        <p:nvSpPr>
          <p:cNvPr id="155" name="TextBox 154">
            <a:extLst>
              <a:ext uri="{FF2B5EF4-FFF2-40B4-BE49-F238E27FC236}">
                <a16:creationId xmlns:a16="http://schemas.microsoft.com/office/drawing/2014/main" id="{796199D0-2ABC-4E9B-837F-1E03AD1581E9}"/>
              </a:ext>
            </a:extLst>
          </p:cNvPr>
          <p:cNvSpPr txBox="1"/>
          <p:nvPr/>
        </p:nvSpPr>
        <p:spPr>
          <a:xfrm>
            <a:off x="6042401" y="2648051"/>
            <a:ext cx="623889" cy="215315"/>
          </a:xfrm>
          <a:prstGeom prst="rect">
            <a:avLst/>
          </a:prstGeom>
          <a:noFill/>
        </p:spPr>
        <p:txBody>
          <a:bodyPr wrap="none" rtlCol="0">
            <a:spAutoFit/>
          </a:bodyPr>
          <a:lstStyle/>
          <a:p>
            <a:r>
              <a:rPr lang="fr-FR" sz="799" err="1">
                <a:latin typeface="Gill Sans MT" panose="020B0502020104020203" pitchFamily="34" charset="0"/>
                <a:ea typeface="Gill Sans Nova Book" panose="020B0502020204020203" pitchFamily="34" charset="-128"/>
                <a:cs typeface="Gill Sans Nova Book" panose="020B0502020204020203" pitchFamily="34" charset="-128"/>
              </a:rPr>
              <a:t>Motorbike</a:t>
            </a:r>
            <a:endParaRPr lang="fr-FR" sz="799">
              <a:latin typeface="Gill Sans MT" panose="020B0502020104020203" pitchFamily="34" charset="0"/>
              <a:ea typeface="Gill Sans Nova Book" panose="020B0502020204020203" pitchFamily="34" charset="-128"/>
              <a:cs typeface="Gill Sans Nova Book" panose="020B0502020204020203" pitchFamily="34" charset="-128"/>
            </a:endParaRPr>
          </a:p>
        </p:txBody>
      </p:sp>
      <p:sp>
        <p:nvSpPr>
          <p:cNvPr id="156" name="TextBox 155">
            <a:extLst>
              <a:ext uri="{FF2B5EF4-FFF2-40B4-BE49-F238E27FC236}">
                <a16:creationId xmlns:a16="http://schemas.microsoft.com/office/drawing/2014/main" id="{107367C7-84C1-409F-BB9A-053A9DE4871E}"/>
              </a:ext>
            </a:extLst>
          </p:cNvPr>
          <p:cNvSpPr txBox="1"/>
          <p:nvPr/>
        </p:nvSpPr>
        <p:spPr>
          <a:xfrm>
            <a:off x="6220277" y="3139187"/>
            <a:ext cx="388189" cy="215315"/>
          </a:xfrm>
          <a:prstGeom prst="rect">
            <a:avLst/>
          </a:prstGeom>
          <a:noFill/>
        </p:spPr>
        <p:txBody>
          <a:bodyPr wrap="square" rtlCol="0">
            <a:spAutoFit/>
          </a:bodyPr>
          <a:lstStyle/>
          <a:p>
            <a:r>
              <a:rPr lang="en-GB" sz="799">
                <a:latin typeface="Gill Sans MT" panose="020B0502020104020203" pitchFamily="34" charset="0"/>
                <a:ea typeface="Gill Sans Nova Book" panose="020B0502020204020203" pitchFamily="34" charset="-128"/>
                <a:cs typeface="Gill Sans Nova Book" panose="020B0502020204020203" pitchFamily="34" charset="-128"/>
              </a:rPr>
              <a:t>1%</a:t>
            </a:r>
          </a:p>
        </p:txBody>
      </p:sp>
      <p:pic>
        <p:nvPicPr>
          <p:cNvPr id="157" name="Picture 156">
            <a:extLst>
              <a:ext uri="{FF2B5EF4-FFF2-40B4-BE49-F238E27FC236}">
                <a16:creationId xmlns:a16="http://schemas.microsoft.com/office/drawing/2014/main" id="{6C5A49F8-2182-4E2E-9610-BD93B156A046}"/>
              </a:ext>
            </a:extLst>
          </p:cNvPr>
          <p:cNvPicPr>
            <a:picLocks noChangeAspect="1"/>
          </p:cNvPicPr>
          <p:nvPr/>
        </p:nvPicPr>
        <p:blipFill rotWithShape="1">
          <a:blip r:embed="rId17">
            <a:duotone>
              <a:schemeClr val="accent5">
                <a:shade val="45000"/>
                <a:satMod val="135000"/>
              </a:schemeClr>
              <a:prstClr val="white"/>
            </a:duotone>
          </a:blip>
          <a:srcRect l="29604" t="12826" r="28624" b="32423"/>
          <a:stretch/>
        </p:blipFill>
        <p:spPr>
          <a:xfrm>
            <a:off x="6857055" y="2897112"/>
            <a:ext cx="156745" cy="205447"/>
          </a:xfrm>
          <a:prstGeom prst="rect">
            <a:avLst/>
          </a:prstGeom>
        </p:spPr>
      </p:pic>
      <p:sp>
        <p:nvSpPr>
          <p:cNvPr id="161" name="TextBox 160">
            <a:extLst>
              <a:ext uri="{FF2B5EF4-FFF2-40B4-BE49-F238E27FC236}">
                <a16:creationId xmlns:a16="http://schemas.microsoft.com/office/drawing/2014/main" id="{62F0A478-3B33-4330-A6E9-B617000C1DB0}"/>
              </a:ext>
            </a:extLst>
          </p:cNvPr>
          <p:cNvSpPr txBox="1"/>
          <p:nvPr/>
        </p:nvSpPr>
        <p:spPr>
          <a:xfrm>
            <a:off x="5122049" y="2650859"/>
            <a:ext cx="340158" cy="215315"/>
          </a:xfrm>
          <a:prstGeom prst="rect">
            <a:avLst/>
          </a:prstGeom>
          <a:noFill/>
        </p:spPr>
        <p:txBody>
          <a:bodyPr wrap="none" rtlCol="0">
            <a:spAutoFit/>
          </a:bodyPr>
          <a:lstStyle/>
          <a:p>
            <a:r>
              <a:rPr lang="fr-FR" sz="799">
                <a:latin typeface="Gill Sans MT" panose="020B0502020104020203" pitchFamily="34" charset="0"/>
                <a:ea typeface="Gill Sans Nova Book" panose="020B0502020204020203" pitchFamily="34" charset="-128"/>
                <a:cs typeface="Gill Sans Nova Book" panose="020B0502020204020203" pitchFamily="34" charset="-128"/>
              </a:rPr>
              <a:t>Car</a:t>
            </a:r>
          </a:p>
        </p:txBody>
      </p:sp>
      <p:sp>
        <p:nvSpPr>
          <p:cNvPr id="163" name="TextBox 162">
            <a:extLst>
              <a:ext uri="{FF2B5EF4-FFF2-40B4-BE49-F238E27FC236}">
                <a16:creationId xmlns:a16="http://schemas.microsoft.com/office/drawing/2014/main" id="{E0ED727F-7DF5-4BBE-AD5C-4B80982D4D03}"/>
              </a:ext>
            </a:extLst>
          </p:cNvPr>
          <p:cNvSpPr txBox="1"/>
          <p:nvPr/>
        </p:nvSpPr>
        <p:spPr>
          <a:xfrm>
            <a:off x="6680242" y="2643842"/>
            <a:ext cx="471604" cy="215315"/>
          </a:xfrm>
          <a:prstGeom prst="rect">
            <a:avLst/>
          </a:prstGeom>
          <a:noFill/>
        </p:spPr>
        <p:txBody>
          <a:bodyPr wrap="none" rtlCol="0">
            <a:spAutoFit/>
          </a:bodyPr>
          <a:lstStyle/>
          <a:p>
            <a:r>
              <a:rPr lang="fr-FR" sz="799">
                <a:latin typeface="Gill Sans MT" panose="020B0502020104020203" pitchFamily="34" charset="0"/>
                <a:ea typeface="Gill Sans Nova Book" panose="020B0502020204020203" pitchFamily="34" charset="-128"/>
                <a:cs typeface="Gill Sans Nova Book" panose="020B0502020204020203" pitchFamily="34" charset="-128"/>
              </a:rPr>
              <a:t>Bicycle</a:t>
            </a:r>
          </a:p>
        </p:txBody>
      </p:sp>
      <p:sp>
        <p:nvSpPr>
          <p:cNvPr id="165" name="TextBox 164">
            <a:extLst>
              <a:ext uri="{FF2B5EF4-FFF2-40B4-BE49-F238E27FC236}">
                <a16:creationId xmlns:a16="http://schemas.microsoft.com/office/drawing/2014/main" id="{A780BBBB-A0CF-4EA1-8601-E0B480249AC8}"/>
              </a:ext>
            </a:extLst>
          </p:cNvPr>
          <p:cNvSpPr txBox="1"/>
          <p:nvPr/>
        </p:nvSpPr>
        <p:spPr>
          <a:xfrm>
            <a:off x="6786906" y="3122043"/>
            <a:ext cx="388189" cy="215315"/>
          </a:xfrm>
          <a:prstGeom prst="rect">
            <a:avLst/>
          </a:prstGeom>
          <a:noFill/>
        </p:spPr>
        <p:txBody>
          <a:bodyPr wrap="square" rtlCol="0">
            <a:spAutoFit/>
          </a:bodyPr>
          <a:lstStyle/>
          <a:p>
            <a:r>
              <a:rPr lang="en-GB" sz="799">
                <a:latin typeface="Gill Sans MT" panose="020B0502020104020203" pitchFamily="34" charset="0"/>
                <a:ea typeface="Gill Sans Nova Book" panose="020B0502020204020203" pitchFamily="34" charset="-128"/>
                <a:cs typeface="Gill Sans Nova Book" panose="020B0502020204020203" pitchFamily="34" charset="-128"/>
              </a:rPr>
              <a:t>1%</a:t>
            </a:r>
          </a:p>
        </p:txBody>
      </p:sp>
      <p:graphicFrame>
        <p:nvGraphicFramePr>
          <p:cNvPr id="65" name="Chart 64">
            <a:extLst>
              <a:ext uri="{FF2B5EF4-FFF2-40B4-BE49-F238E27FC236}">
                <a16:creationId xmlns:a16="http://schemas.microsoft.com/office/drawing/2014/main" id="{32171EE8-A386-4432-91A2-D7DB7E754A4C}"/>
              </a:ext>
            </a:extLst>
          </p:cNvPr>
          <p:cNvGraphicFramePr>
            <a:graphicFrameLocks/>
          </p:cNvGraphicFramePr>
          <p:nvPr>
            <p:extLst>
              <p:ext uri="{D42A27DB-BD31-4B8C-83A1-F6EECF244321}">
                <p14:modId xmlns:p14="http://schemas.microsoft.com/office/powerpoint/2010/main" val="2577272921"/>
              </p:ext>
            </p:extLst>
          </p:nvPr>
        </p:nvGraphicFramePr>
        <p:xfrm>
          <a:off x="5095670" y="4248134"/>
          <a:ext cx="4922520" cy="2106896"/>
        </p:xfrm>
        <a:graphic>
          <a:graphicData uri="http://schemas.openxmlformats.org/drawingml/2006/chart">
            <c:chart xmlns:c="http://schemas.openxmlformats.org/drawingml/2006/chart" xmlns:r="http://schemas.openxmlformats.org/officeDocument/2006/relationships" r:id="rId18"/>
          </a:graphicData>
        </a:graphic>
      </p:graphicFrame>
    </p:spTree>
    <p:extLst>
      <p:ext uri="{BB962C8B-B14F-4D97-AF65-F5344CB8AC3E}">
        <p14:creationId xmlns:p14="http://schemas.microsoft.com/office/powerpoint/2010/main" val="585037089"/>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Rectangle 113">
            <a:extLst>
              <a:ext uri="{FF2B5EF4-FFF2-40B4-BE49-F238E27FC236}">
                <a16:creationId xmlns:a16="http://schemas.microsoft.com/office/drawing/2014/main" id="{6D9D5D7E-59EC-4ABB-BD0F-3A16E342E3EB}"/>
              </a:ext>
            </a:extLst>
          </p:cNvPr>
          <p:cNvSpPr/>
          <p:nvPr/>
        </p:nvSpPr>
        <p:spPr>
          <a:xfrm>
            <a:off x="5163111" y="2222661"/>
            <a:ext cx="1978721" cy="653145"/>
          </a:xfrm>
          <a:prstGeom prst="rect">
            <a:avLst/>
          </a:prstGeom>
          <a:solidFill>
            <a:srgbClr val="D7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3" name="Rectangle 242">
            <a:extLst>
              <a:ext uri="{FF2B5EF4-FFF2-40B4-BE49-F238E27FC236}">
                <a16:creationId xmlns:a16="http://schemas.microsoft.com/office/drawing/2014/main" id="{8A971DD6-98E5-46FA-A328-162EC8B9FE68}"/>
              </a:ext>
            </a:extLst>
          </p:cNvPr>
          <p:cNvSpPr/>
          <p:nvPr/>
        </p:nvSpPr>
        <p:spPr>
          <a:xfrm>
            <a:off x="255001" y="854104"/>
            <a:ext cx="4620632" cy="2570059"/>
          </a:xfrm>
          <a:prstGeom prst="rect">
            <a:avLst/>
          </a:prstGeom>
          <a:solidFill>
            <a:srgbClr val="EA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750" b="1" err="1">
                <a:solidFill>
                  <a:schemeClr val="tx1"/>
                </a:solidFill>
                <a:latin typeface="Gill Sans Nova" panose="020B0602020104020203" pitchFamily="34" charset="0"/>
              </a:rPr>
              <a:t>Presentation</a:t>
            </a:r>
            <a:r>
              <a:rPr lang="fr-FR" sz="750" b="1">
                <a:solidFill>
                  <a:schemeClr val="tx1"/>
                </a:solidFill>
                <a:latin typeface="Gill Sans Nova" panose="020B0602020104020203" pitchFamily="34" charset="0"/>
              </a:rPr>
              <a:t> of FMP</a:t>
            </a:r>
            <a:r>
              <a:rPr lang="fr-FR" sz="750">
                <a:solidFill>
                  <a:schemeClr val="tx1"/>
                </a:solidFill>
                <a:latin typeface="Gill Sans Nova" panose="020B0602020104020203" pitchFamily="34" charset="0"/>
              </a:rPr>
              <a:t>: The Sokoto Flow Monitoring Point (FMP) </a:t>
            </a:r>
            <a:r>
              <a:rPr lang="fr-FR" sz="750" err="1">
                <a:solidFill>
                  <a:schemeClr val="tx1"/>
                </a:solidFill>
                <a:latin typeface="Gill Sans Nova" panose="020B0602020104020203" pitchFamily="34" charset="0"/>
              </a:rPr>
              <a:t>was</a:t>
            </a:r>
            <a:r>
              <a:rPr lang="fr-FR" sz="750">
                <a:solidFill>
                  <a:schemeClr val="tx1"/>
                </a:solidFill>
                <a:latin typeface="Gill Sans Nova" panose="020B0602020104020203" pitchFamily="34" charset="0"/>
              </a:rPr>
              <a:t> set up in March 2017 </a:t>
            </a:r>
            <a:r>
              <a:rPr lang="fr-FR" sz="750" err="1">
                <a:solidFill>
                  <a:schemeClr val="tx1"/>
                </a:solidFill>
                <a:latin typeface="Gill Sans Nova" panose="020B0602020104020203" pitchFamily="34" charset="0"/>
              </a:rPr>
              <a:t>covering</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three</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migratory</a:t>
            </a:r>
            <a:r>
              <a:rPr lang="fr-FR" sz="750">
                <a:solidFill>
                  <a:schemeClr val="tx1"/>
                </a:solidFill>
                <a:latin typeface="Gill Sans Nova" panose="020B0602020104020203" pitchFamily="34" charset="0"/>
              </a:rPr>
              <a:t> routes in </a:t>
            </a:r>
            <a:r>
              <a:rPr lang="fr-FR" sz="750" err="1">
                <a:solidFill>
                  <a:schemeClr val="tx1"/>
                </a:solidFill>
                <a:latin typeface="Gill Sans Nova" panose="020B0602020104020203" pitchFamily="34" charset="0"/>
              </a:rPr>
              <a:t>Ilella</a:t>
            </a:r>
            <a:r>
              <a:rPr lang="fr-FR" sz="750">
                <a:solidFill>
                  <a:schemeClr val="tx1"/>
                </a:solidFill>
                <a:latin typeface="Gill Sans Nova" panose="020B0602020104020203" pitchFamily="34" charset="0"/>
              </a:rPr>
              <a:t>, Gada and </a:t>
            </a:r>
            <a:r>
              <a:rPr lang="fr-FR" sz="750" err="1">
                <a:solidFill>
                  <a:schemeClr val="tx1"/>
                </a:solidFill>
                <a:latin typeface="Gill Sans Nova" panose="020B0602020104020203" pitchFamily="34" charset="0"/>
              </a:rPr>
              <a:t>Sabon-Birnin</a:t>
            </a:r>
            <a:r>
              <a:rPr lang="fr-FR" sz="750">
                <a:solidFill>
                  <a:schemeClr val="tx1"/>
                </a:solidFill>
                <a:latin typeface="Gill Sans Nova" panose="020B0602020104020203" pitchFamily="34" charset="0"/>
              </a:rPr>
              <a:t>. </a:t>
            </a:r>
            <a:r>
              <a:rPr lang="en-US" sz="750">
                <a:solidFill>
                  <a:schemeClr val="tx1"/>
                </a:solidFill>
                <a:latin typeface="Gill Sans Nova" panose="020B0602020104020203" pitchFamily="34" charset="0"/>
              </a:rPr>
              <a:t>The FMP monitors cross-border flows of migrants between Nigeria and Niger to better understand dynamics of migration covering these routes.</a:t>
            </a:r>
          </a:p>
          <a:p>
            <a:pPr algn="just"/>
            <a:endParaRPr lang="fr-FR" sz="750" b="1">
              <a:solidFill>
                <a:schemeClr val="tx1"/>
              </a:solidFill>
              <a:latin typeface="Gill Sans Nova" panose="020B0602020104020203" pitchFamily="34" charset="0"/>
            </a:endParaRPr>
          </a:p>
          <a:p>
            <a:pPr algn="just"/>
            <a:r>
              <a:rPr lang="fr-FR" sz="750" b="1" err="1">
                <a:solidFill>
                  <a:schemeClr val="tx1"/>
                </a:solidFill>
                <a:latin typeface="Gill Sans Nova" panose="020B0602020104020203" pitchFamily="34" charset="0"/>
              </a:rPr>
              <a:t>Mobility</a:t>
            </a:r>
            <a:r>
              <a:rPr lang="fr-FR" sz="750" b="1">
                <a:solidFill>
                  <a:schemeClr val="tx1"/>
                </a:solidFill>
                <a:latin typeface="Gill Sans Nova" panose="020B0602020104020203" pitchFamily="34" charset="0"/>
              </a:rPr>
              <a:t> trends</a:t>
            </a:r>
            <a:r>
              <a:rPr lang="fr-FR" sz="750">
                <a:solidFill>
                  <a:schemeClr val="tx1"/>
                </a:solidFill>
                <a:latin typeface="Gill Sans Nova" panose="020B0602020104020203" pitchFamily="34" charset="0"/>
              </a:rPr>
              <a:t>: In the </a:t>
            </a:r>
            <a:r>
              <a:rPr lang="fr-FR" sz="750" err="1">
                <a:solidFill>
                  <a:schemeClr val="tx1"/>
                </a:solidFill>
                <a:latin typeface="Gill Sans Nova" panose="020B0602020104020203" pitchFamily="34" charset="0"/>
              </a:rPr>
              <a:t>reporting</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period</a:t>
            </a:r>
            <a:r>
              <a:rPr lang="fr-FR" sz="750">
                <a:solidFill>
                  <a:schemeClr val="tx1"/>
                </a:solidFill>
                <a:latin typeface="Gill Sans Nova" panose="020B0602020104020203" pitchFamily="34" charset="0"/>
              </a:rPr>
              <a:t>, at the Sokoto FMP, on </a:t>
            </a:r>
            <a:r>
              <a:rPr lang="fr-FR" sz="750" err="1">
                <a:solidFill>
                  <a:schemeClr val="tx1"/>
                </a:solidFill>
                <a:latin typeface="Gill Sans Nova" panose="020B0602020104020203" pitchFamily="34" charset="0"/>
              </a:rPr>
              <a:t>average</a:t>
            </a:r>
            <a:r>
              <a:rPr lang="fr-FR" sz="750">
                <a:solidFill>
                  <a:schemeClr val="tx1"/>
                </a:solidFill>
                <a:latin typeface="Gill Sans Nova" panose="020B0602020104020203" pitchFamily="34" charset="0"/>
              </a:rPr>
              <a:t> 218 </a:t>
            </a:r>
            <a:r>
              <a:rPr lang="fr-FR" sz="750" err="1">
                <a:solidFill>
                  <a:schemeClr val="tx1"/>
                </a:solidFill>
                <a:latin typeface="Gill Sans Nova" panose="020B0602020104020203" pitchFamily="34" charset="0"/>
              </a:rPr>
              <a:t>individuals</a:t>
            </a:r>
            <a:r>
              <a:rPr lang="fr-FR" sz="750">
                <a:solidFill>
                  <a:schemeClr val="tx1"/>
                </a:solidFill>
                <a:latin typeface="Gill Sans Nova" panose="020B0602020104020203" pitchFamily="34" charset="0"/>
              </a:rPr>
              <a:t> were </a:t>
            </a:r>
            <a:r>
              <a:rPr lang="fr-FR" sz="750" err="1">
                <a:solidFill>
                  <a:schemeClr val="tx1"/>
                </a:solidFill>
                <a:latin typeface="Gill Sans Nova" panose="020B0602020104020203" pitchFamily="34" charset="0"/>
              </a:rPr>
              <a:t>observed</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daily</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Between</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March, </a:t>
            </a:r>
            <a:r>
              <a:rPr lang="fr-FR" sz="750" err="1">
                <a:solidFill>
                  <a:schemeClr val="tx1"/>
                </a:solidFill>
                <a:latin typeface="Gill Sans Nova" panose="020B0602020104020203" pitchFamily="34" charset="0"/>
              </a:rPr>
              <a:t>peaks</a:t>
            </a:r>
            <a:r>
              <a:rPr lang="fr-FR" sz="750">
                <a:solidFill>
                  <a:schemeClr val="tx1"/>
                </a:solidFill>
                <a:latin typeface="Gill Sans Nova" panose="020B0602020104020203" pitchFamily="34" charset="0"/>
              </a:rPr>
              <a:t> were </a:t>
            </a:r>
            <a:r>
              <a:rPr lang="fr-FR" sz="750" err="1">
                <a:solidFill>
                  <a:schemeClr val="tx1"/>
                </a:solidFill>
                <a:latin typeface="Gill Sans Nova" panose="020B0602020104020203" pitchFamily="34" charset="0"/>
              </a:rPr>
              <a:t>observed</a:t>
            </a:r>
            <a:r>
              <a:rPr lang="fr-FR" sz="750">
                <a:solidFill>
                  <a:schemeClr val="tx1"/>
                </a:solidFill>
                <a:latin typeface="Gill Sans Nova" panose="020B0602020104020203" pitchFamily="34" charset="0"/>
              </a:rPr>
              <a:t> on (6th, 13th, 20th, 27th and 31st)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March </a:t>
            </a:r>
            <a:r>
              <a:rPr lang="fr-FR" sz="750" err="1">
                <a:solidFill>
                  <a:schemeClr val="tx1"/>
                </a:solidFill>
                <a:latin typeface="Gill Sans Nova" panose="020B0602020104020203" pitchFamily="34" charset="0"/>
              </a:rPr>
              <a:t>which</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corresponded</a:t>
            </a:r>
            <a:r>
              <a:rPr lang="fr-FR" sz="750">
                <a:solidFill>
                  <a:schemeClr val="tx1"/>
                </a:solidFill>
                <a:latin typeface="Gill Sans Nova" panose="020B0602020104020203" pitchFamily="34" charset="0"/>
              </a:rPr>
              <a:t> to </a:t>
            </a:r>
            <a:r>
              <a:rPr lang="fr-FR" sz="750" err="1">
                <a:solidFill>
                  <a:schemeClr val="tx1"/>
                </a:solidFill>
                <a:latin typeface="Gill Sans Nova" panose="020B0602020104020203" pitchFamily="34" charset="0"/>
              </a:rPr>
              <a:t>market</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days</a:t>
            </a:r>
            <a:r>
              <a:rPr lang="fr-FR" sz="750">
                <a:solidFill>
                  <a:schemeClr val="tx1"/>
                </a:solidFill>
                <a:latin typeface="Gill Sans Nova" panose="020B0602020104020203" pitchFamily="34" charset="0"/>
              </a:rPr>
              <a:t> in Gada, </a:t>
            </a:r>
            <a:r>
              <a:rPr lang="fr-FR" sz="750" err="1">
                <a:solidFill>
                  <a:schemeClr val="tx1"/>
                </a:solidFill>
                <a:latin typeface="Gill Sans Nova" panose="020B0602020104020203" pitchFamily="34" charset="0"/>
              </a:rPr>
              <a:t>Illela</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Sabon-Birnin</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Yarbulutu</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Mailalle</a:t>
            </a:r>
            <a:r>
              <a:rPr lang="fr-FR" sz="750">
                <a:solidFill>
                  <a:schemeClr val="tx1"/>
                </a:solidFill>
                <a:latin typeface="Gill Sans Nova" panose="020B0602020104020203" pitchFamily="34" charset="0"/>
              </a:rPr>
              <a:t> (in Nigeria), </a:t>
            </a:r>
            <a:r>
              <a:rPr lang="fr-FR" sz="750" err="1">
                <a:solidFill>
                  <a:schemeClr val="tx1"/>
                </a:solidFill>
                <a:latin typeface="Gill Sans Nova" panose="020B0602020104020203" pitchFamily="34" charset="0"/>
              </a:rPr>
              <a:t>Tumfafi</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Dandadi</a:t>
            </a:r>
            <a:r>
              <a:rPr lang="fr-FR" sz="750">
                <a:solidFill>
                  <a:schemeClr val="tx1"/>
                </a:solidFill>
                <a:latin typeface="Gill Sans Nova" panose="020B0602020104020203" pitchFamily="34" charset="0"/>
              </a:rPr>
              <a:t> and </a:t>
            </a:r>
            <a:r>
              <a:rPr lang="fr-FR" sz="750" err="1">
                <a:solidFill>
                  <a:schemeClr val="tx1"/>
                </a:solidFill>
                <a:latin typeface="Gill Sans Nova" panose="020B0602020104020203" pitchFamily="34" charset="0"/>
              </a:rPr>
              <a:t>Souloulou</a:t>
            </a:r>
            <a:r>
              <a:rPr lang="fr-FR" sz="750">
                <a:solidFill>
                  <a:schemeClr val="tx1"/>
                </a:solidFill>
                <a:latin typeface="Gill Sans Nova" panose="020B0602020104020203" pitchFamily="34" charset="0"/>
              </a:rPr>
              <a:t> (in Niger </a:t>
            </a:r>
            <a:r>
              <a:rPr lang="fr-FR" sz="750" err="1">
                <a:solidFill>
                  <a:schemeClr val="tx1"/>
                </a:solidFill>
                <a:latin typeface="Gill Sans Nova" panose="020B0602020104020203" pitchFamily="34" charset="0"/>
              </a:rPr>
              <a:t>Republic</a:t>
            </a:r>
            <a:r>
              <a:rPr lang="fr-FR" sz="750">
                <a:solidFill>
                  <a:schemeClr val="tx1"/>
                </a:solidFill>
                <a:latin typeface="Gill Sans Nova" panose="020B0602020104020203" pitchFamily="34" charset="0"/>
              </a:rPr>
              <a:t>). The </a:t>
            </a:r>
            <a:r>
              <a:rPr lang="fr-FR" sz="750" err="1">
                <a:solidFill>
                  <a:schemeClr val="tx1"/>
                </a:solidFill>
                <a:latin typeface="Gill Sans Nova" panose="020B0602020104020203" pitchFamily="34" charset="0"/>
              </a:rPr>
              <a:t>closeness</a:t>
            </a:r>
            <a:r>
              <a:rPr lang="fr-FR" sz="750">
                <a:solidFill>
                  <a:schemeClr val="tx1"/>
                </a:solidFill>
                <a:latin typeface="Gill Sans Nova" panose="020B0602020104020203" pitchFamily="34" charset="0"/>
              </a:rPr>
              <a:t> of the border points to the </a:t>
            </a:r>
            <a:r>
              <a:rPr lang="fr-FR" sz="750" err="1">
                <a:solidFill>
                  <a:schemeClr val="tx1"/>
                </a:solidFill>
                <a:latin typeface="Gill Sans Nova" panose="020B0602020104020203" pitchFamily="34" charset="0"/>
              </a:rPr>
              <a:t>towns</a:t>
            </a:r>
            <a:r>
              <a:rPr lang="fr-FR" sz="750">
                <a:solidFill>
                  <a:schemeClr val="tx1"/>
                </a:solidFill>
                <a:latin typeface="Gill Sans Nova" panose="020B0602020104020203" pitchFamily="34" charset="0"/>
              </a:rPr>
              <a:t> in Nigeria and Niger </a:t>
            </a:r>
            <a:r>
              <a:rPr lang="fr-FR" sz="750" err="1">
                <a:solidFill>
                  <a:schemeClr val="tx1"/>
                </a:solidFill>
                <a:latin typeface="Gill Sans Nova" panose="020B0602020104020203" pitchFamily="34" charset="0"/>
              </a:rPr>
              <a:t>allows</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persons</a:t>
            </a:r>
            <a:r>
              <a:rPr lang="fr-FR" sz="750">
                <a:solidFill>
                  <a:schemeClr val="tx1"/>
                </a:solidFill>
                <a:latin typeface="Gill Sans Nova" panose="020B0602020104020203" pitchFamily="34" charset="0"/>
              </a:rPr>
              <a:t> in </a:t>
            </a:r>
            <a:r>
              <a:rPr lang="fr-FR" sz="750" err="1">
                <a:solidFill>
                  <a:schemeClr val="tx1"/>
                </a:solidFill>
                <a:latin typeface="Gill Sans Nova" panose="020B0602020104020203" pitchFamily="34" charset="0"/>
              </a:rPr>
              <a:t>neighboring</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cities</a:t>
            </a:r>
            <a:r>
              <a:rPr lang="fr-FR" sz="750">
                <a:solidFill>
                  <a:schemeClr val="tx1"/>
                </a:solidFill>
                <a:latin typeface="Gill Sans Nova" panose="020B0602020104020203" pitchFamily="34" charset="0"/>
              </a:rPr>
              <a:t> to engage in </a:t>
            </a:r>
            <a:r>
              <a:rPr lang="fr-FR" sz="750" err="1">
                <a:solidFill>
                  <a:schemeClr val="tx1"/>
                </a:solidFill>
                <a:latin typeface="Gill Sans Nova" panose="020B0602020104020203" pitchFamily="34" charset="0"/>
              </a:rPr>
              <a:t>regular</a:t>
            </a:r>
            <a:r>
              <a:rPr lang="fr-FR" sz="750">
                <a:solidFill>
                  <a:schemeClr val="tx1"/>
                </a:solidFill>
                <a:latin typeface="Gill Sans Nova" panose="020B0602020104020203" pitchFamily="34" charset="0"/>
              </a:rPr>
              <a:t> trading </a:t>
            </a:r>
            <a:r>
              <a:rPr lang="fr-FR" sz="750" err="1">
                <a:solidFill>
                  <a:schemeClr val="tx1"/>
                </a:solidFill>
                <a:latin typeface="Gill Sans Nova" panose="020B0602020104020203" pitchFamily="34" charset="0"/>
              </a:rPr>
              <a:t>activities</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between</a:t>
            </a:r>
            <a:r>
              <a:rPr lang="fr-FR" sz="750">
                <a:solidFill>
                  <a:schemeClr val="tx1"/>
                </a:solidFill>
                <a:latin typeface="Gill Sans Nova" panose="020B0602020104020203" pitchFamily="34" charset="0"/>
              </a:rPr>
              <a:t> the </a:t>
            </a:r>
            <a:r>
              <a:rPr lang="fr-FR" sz="750" err="1">
                <a:solidFill>
                  <a:schemeClr val="tx1"/>
                </a:solidFill>
                <a:latin typeface="Gill Sans Nova" panose="020B0602020104020203" pitchFamily="34" charset="0"/>
              </a:rPr>
              <a:t>two</a:t>
            </a:r>
            <a:r>
              <a:rPr lang="fr-FR" sz="750">
                <a:solidFill>
                  <a:schemeClr val="tx1"/>
                </a:solidFill>
                <a:latin typeface="Gill Sans Nova" panose="020B0602020104020203" pitchFamily="34" charset="0"/>
              </a:rPr>
              <a:t> countries. And dips were </a:t>
            </a:r>
            <a:r>
              <a:rPr lang="fr-FR" sz="750" err="1">
                <a:solidFill>
                  <a:schemeClr val="tx1"/>
                </a:solidFill>
                <a:latin typeface="Gill Sans Nova" panose="020B0602020104020203" pitchFamily="34" charset="0"/>
              </a:rPr>
              <a:t>observed</a:t>
            </a:r>
            <a:r>
              <a:rPr lang="fr-FR" sz="750">
                <a:solidFill>
                  <a:schemeClr val="tx1"/>
                </a:solidFill>
                <a:latin typeface="Gill Sans Nova" panose="020B0602020104020203" pitchFamily="34" charset="0"/>
              </a:rPr>
              <a:t> on (4th, 8th, 11th, 20th, 22nd, 24th, 28th and 31st)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March </a:t>
            </a:r>
            <a:r>
              <a:rPr lang="fr-FR" sz="750" err="1">
                <a:solidFill>
                  <a:schemeClr val="tx1"/>
                </a:solidFill>
                <a:latin typeface="Gill Sans Nova" panose="020B0602020104020203" pitchFamily="34" charset="0"/>
              </a:rPr>
              <a:t>since</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they</a:t>
            </a:r>
            <a:r>
              <a:rPr lang="fr-FR" sz="750">
                <a:solidFill>
                  <a:schemeClr val="tx1"/>
                </a:solidFill>
                <a:latin typeface="Gill Sans Nova" panose="020B0602020104020203" pitchFamily="34" charset="0"/>
              </a:rPr>
              <a:t> were non-</a:t>
            </a:r>
            <a:r>
              <a:rPr lang="fr-FR" sz="750" err="1">
                <a:solidFill>
                  <a:schemeClr val="tx1"/>
                </a:solidFill>
                <a:latin typeface="Gill Sans Nova" panose="020B0602020104020203" pitchFamily="34" charset="0"/>
              </a:rPr>
              <a:t>market</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days</a:t>
            </a:r>
            <a:r>
              <a:rPr lang="fr-FR" sz="750">
                <a:solidFill>
                  <a:schemeClr val="tx1"/>
                </a:solidFill>
                <a:latin typeface="Gill Sans Nova" panose="020B0602020104020203" pitchFamily="34" charset="0"/>
              </a:rPr>
              <a:t>. </a:t>
            </a:r>
          </a:p>
          <a:p>
            <a:pPr algn="just"/>
            <a:endParaRPr lang="fr-FR" sz="750" b="1">
              <a:solidFill>
                <a:schemeClr val="tx1"/>
              </a:solidFill>
              <a:latin typeface="Gill Sans Nova" panose="020B0602020104020203" pitchFamily="34" charset="0"/>
            </a:endParaRPr>
          </a:p>
          <a:p>
            <a:pPr algn="just"/>
            <a:r>
              <a:rPr lang="fr-FR" sz="750" b="1">
                <a:solidFill>
                  <a:schemeClr val="tx1"/>
                </a:solidFill>
                <a:latin typeface="Gill Sans Nova" panose="020B0602020104020203" pitchFamily="34" charset="0"/>
              </a:rPr>
              <a:t>Types of flows: </a:t>
            </a:r>
            <a:r>
              <a:rPr lang="fr-FR" sz="750">
                <a:solidFill>
                  <a:schemeClr val="tx1"/>
                </a:solidFill>
                <a:latin typeface="Gill Sans Nova" panose="020B0602020104020203" pitchFamily="34" charset="0"/>
              </a:rPr>
              <a:t>All </a:t>
            </a:r>
            <a:r>
              <a:rPr lang="fr-FR" sz="750" err="1">
                <a:solidFill>
                  <a:schemeClr val="tx1"/>
                </a:solidFill>
                <a:latin typeface="Gill Sans Nova" panose="020B0602020104020203" pitchFamily="34" charset="0"/>
              </a:rPr>
              <a:t>observed</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travellers</a:t>
            </a:r>
            <a:r>
              <a:rPr lang="fr-FR" sz="750">
                <a:solidFill>
                  <a:schemeClr val="tx1"/>
                </a:solidFill>
                <a:latin typeface="Gill Sans Nova" panose="020B0602020104020203" pitchFamily="34" charset="0"/>
              </a:rPr>
              <a:t> were </a:t>
            </a:r>
            <a:r>
              <a:rPr lang="fr-FR" sz="750" err="1">
                <a:solidFill>
                  <a:schemeClr val="tx1"/>
                </a:solidFill>
                <a:latin typeface="Gill Sans Nova" panose="020B0602020104020203" pitchFamily="34" charset="0"/>
              </a:rPr>
              <a:t>undertaking</a:t>
            </a:r>
            <a:r>
              <a:rPr lang="fr-FR" sz="750">
                <a:solidFill>
                  <a:schemeClr val="tx1"/>
                </a:solidFill>
                <a:latin typeface="Gill Sans Nova" panose="020B0602020104020203" pitchFamily="34" charset="0"/>
              </a:rPr>
              <a:t> a </a:t>
            </a:r>
            <a:r>
              <a:rPr lang="en-US" sz="750">
                <a:solidFill>
                  <a:schemeClr val="tx1"/>
                </a:solidFill>
                <a:latin typeface="Gill Sans Nova" panose="020B0602020104020203" pitchFamily="34" charset="0"/>
              </a:rPr>
              <a:t>cross-border</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movement</a:t>
            </a:r>
            <a:r>
              <a:rPr lang="fr-FR" sz="750">
                <a:solidFill>
                  <a:schemeClr val="tx1"/>
                </a:solidFill>
                <a:latin typeface="Gill Sans Nova" panose="020B0602020104020203" pitchFamily="34" charset="0"/>
              </a:rPr>
              <a:t> (55% were </a:t>
            </a:r>
            <a:r>
              <a:rPr lang="fr-FR" sz="750" err="1">
                <a:solidFill>
                  <a:schemeClr val="tx1"/>
                </a:solidFill>
                <a:latin typeface="Gill Sans Nova" panose="020B0602020104020203" pitchFamily="34" charset="0"/>
              </a:rPr>
              <a:t>entering</a:t>
            </a:r>
            <a:r>
              <a:rPr lang="fr-FR" sz="750">
                <a:solidFill>
                  <a:schemeClr val="tx1"/>
                </a:solidFill>
                <a:latin typeface="Gill Sans Nova" panose="020B0602020104020203" pitchFamily="34" charset="0"/>
              </a:rPr>
              <a:t> the country, </a:t>
            </a:r>
            <a:r>
              <a:rPr lang="fr-FR" sz="750" err="1">
                <a:solidFill>
                  <a:schemeClr val="tx1"/>
                </a:solidFill>
                <a:latin typeface="Gill Sans Nova" panose="020B0602020104020203" pitchFamily="34" charset="0"/>
              </a:rPr>
              <a:t>while</a:t>
            </a:r>
            <a:r>
              <a:rPr lang="fr-FR" sz="750">
                <a:solidFill>
                  <a:schemeClr val="tx1"/>
                </a:solidFill>
                <a:latin typeface="Gill Sans Nova" panose="020B0602020104020203" pitchFamily="34" charset="0"/>
              </a:rPr>
              <a:t> 45% were </a:t>
            </a:r>
            <a:r>
              <a:rPr lang="fr-FR" sz="750" err="1">
                <a:solidFill>
                  <a:schemeClr val="tx1"/>
                </a:solidFill>
                <a:latin typeface="Gill Sans Nova" panose="020B0602020104020203" pitchFamily="34" charset="0"/>
              </a:rPr>
              <a:t>leaving</a:t>
            </a:r>
            <a:r>
              <a:rPr lang="fr-FR" sz="750">
                <a:solidFill>
                  <a:schemeClr val="tx1"/>
                </a:solidFill>
                <a:latin typeface="Gill Sans Nova" panose="020B0602020104020203" pitchFamily="34" charset="0"/>
              </a:rPr>
              <a:t> the country).</a:t>
            </a:r>
            <a:endParaRPr lang="en-US" sz="750">
              <a:solidFill>
                <a:schemeClr val="tx1"/>
              </a:solidFill>
              <a:latin typeface="Gill Sans Nova" panose="020B0602020104020203" pitchFamily="34" charset="0"/>
            </a:endParaRPr>
          </a:p>
          <a:p>
            <a:pPr algn="just"/>
            <a:endParaRPr lang="fr-FR" sz="750">
              <a:solidFill>
                <a:schemeClr val="tx1"/>
              </a:solidFill>
              <a:latin typeface="Gill Sans Nova" panose="020B0602020104020203" pitchFamily="34" charset="0"/>
            </a:endParaRPr>
          </a:p>
          <a:p>
            <a:pPr algn="just"/>
            <a:r>
              <a:rPr lang="fr-FR" sz="750" b="1" err="1">
                <a:solidFill>
                  <a:schemeClr val="tx1"/>
                </a:solidFill>
                <a:latin typeface="Gill Sans Nova" panose="020B0602020104020203" pitchFamily="34" charset="0"/>
              </a:rPr>
              <a:t>Departure</a:t>
            </a:r>
            <a:r>
              <a:rPr lang="fr-FR" sz="750" b="1">
                <a:solidFill>
                  <a:schemeClr val="tx1"/>
                </a:solidFill>
                <a:latin typeface="Gill Sans Nova" panose="020B0602020104020203" pitchFamily="34" charset="0"/>
              </a:rPr>
              <a:t>/Origin and destination</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Between</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March 2022, the </a:t>
            </a:r>
            <a:r>
              <a:rPr lang="fr-FR" sz="750" err="1">
                <a:solidFill>
                  <a:schemeClr val="tx1"/>
                </a:solidFill>
                <a:latin typeface="Gill Sans Nova" panose="020B0602020104020203" pitchFamily="34" charset="0"/>
              </a:rPr>
              <a:t>cities</a:t>
            </a:r>
            <a:r>
              <a:rPr lang="fr-FR" sz="750">
                <a:solidFill>
                  <a:schemeClr val="tx1"/>
                </a:solidFill>
                <a:latin typeface="Gill Sans Nova" panose="020B0602020104020203" pitchFamily="34" charset="0"/>
              </a:rPr>
              <a:t> from </a:t>
            </a:r>
            <a:r>
              <a:rPr lang="fr-FR" sz="750" err="1">
                <a:solidFill>
                  <a:schemeClr val="tx1"/>
                </a:solidFill>
                <a:latin typeface="Gill Sans Nova" panose="020B0602020104020203" pitchFamily="34" charset="0"/>
              </a:rPr>
              <a:t>which</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individuals</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travelled</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inflow</a:t>
            </a:r>
            <a:r>
              <a:rPr lang="fr-FR" sz="750">
                <a:solidFill>
                  <a:schemeClr val="tx1"/>
                </a:solidFill>
                <a:latin typeface="Gill Sans Nova" panose="020B0602020104020203" pitchFamily="34" charset="0"/>
              </a:rPr>
              <a:t>) were Tahoua (51%) and Maradi (41%). </a:t>
            </a:r>
            <a:r>
              <a:rPr lang="fr-FR" sz="750" err="1">
                <a:solidFill>
                  <a:schemeClr val="tx1"/>
                </a:solidFill>
                <a:latin typeface="Gill Sans Nova" panose="020B0602020104020203" pitchFamily="34" charset="0"/>
              </a:rPr>
              <a:t>Travellers</a:t>
            </a:r>
            <a:r>
              <a:rPr lang="fr-FR" sz="750">
                <a:solidFill>
                  <a:schemeClr val="tx1"/>
                </a:solidFill>
                <a:latin typeface="Gill Sans Nova" panose="020B0602020104020203" pitchFamily="34" charset="0"/>
              </a:rPr>
              <a:t> from Nigeria (</a:t>
            </a:r>
            <a:r>
              <a:rPr lang="fr-FR" sz="750" err="1">
                <a:solidFill>
                  <a:schemeClr val="tx1"/>
                </a:solidFill>
                <a:latin typeface="Gill Sans Nova" panose="020B0602020104020203" pitchFamily="34" charset="0"/>
              </a:rPr>
              <a:t>outflow</a:t>
            </a:r>
            <a:r>
              <a:rPr lang="fr-FR" sz="750">
                <a:solidFill>
                  <a:schemeClr val="tx1"/>
                </a:solidFill>
                <a:latin typeface="Gill Sans Nova" panose="020B0602020104020203" pitchFamily="34" charset="0"/>
              </a:rPr>
              <a:t>) were </a:t>
            </a:r>
            <a:r>
              <a:rPr lang="fr-FR" sz="750" err="1">
                <a:solidFill>
                  <a:schemeClr val="tx1"/>
                </a:solidFill>
                <a:latin typeface="Gill Sans Nova" panose="020B0602020104020203" pitchFamily="34" charset="0"/>
              </a:rPr>
              <a:t>primarily</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headed</a:t>
            </a:r>
            <a:r>
              <a:rPr lang="fr-FR" sz="750">
                <a:solidFill>
                  <a:schemeClr val="tx1"/>
                </a:solidFill>
                <a:latin typeface="Gill Sans Nova" panose="020B0602020104020203" pitchFamily="34" charset="0"/>
              </a:rPr>
              <a:t> to Maradi (56%), Tahoua (35%) and Niamey (6%). The main modes of transportation were car (44%), bus (38%), </a:t>
            </a:r>
            <a:r>
              <a:rPr lang="fr-FR" sz="750" err="1">
                <a:solidFill>
                  <a:schemeClr val="tx1"/>
                </a:solidFill>
                <a:latin typeface="Gill Sans Nova" panose="020B0602020104020203" pitchFamily="34" charset="0"/>
              </a:rPr>
              <a:t>motorbike</a:t>
            </a:r>
            <a:r>
              <a:rPr lang="fr-FR" sz="750">
                <a:solidFill>
                  <a:schemeClr val="tx1"/>
                </a:solidFill>
                <a:latin typeface="Gill Sans Nova" panose="020B0602020104020203" pitchFamily="34" charset="0"/>
              </a:rPr>
              <a:t> (6%), bicycle (6%), foot (2%) and riding </a:t>
            </a:r>
            <a:r>
              <a:rPr lang="fr-FR" sz="750" err="1">
                <a:solidFill>
                  <a:schemeClr val="tx1"/>
                </a:solidFill>
                <a:latin typeface="Gill Sans Nova" panose="020B0602020104020203" pitchFamily="34" charset="0"/>
              </a:rPr>
              <a:t>animals</a:t>
            </a:r>
            <a:r>
              <a:rPr lang="fr-FR" sz="750">
                <a:solidFill>
                  <a:schemeClr val="tx1"/>
                </a:solidFill>
                <a:latin typeface="Gill Sans Nova" panose="020B0602020104020203" pitchFamily="34" charset="0"/>
              </a:rPr>
              <a:t> (2%).</a:t>
            </a:r>
          </a:p>
          <a:p>
            <a:pPr algn="just"/>
            <a:endParaRPr lang="fr-FR" sz="750">
              <a:solidFill>
                <a:schemeClr val="tx1"/>
              </a:solidFill>
              <a:latin typeface="Gill Sans Nova" panose="020B0602020104020203" pitchFamily="34" charset="0"/>
            </a:endParaRPr>
          </a:p>
          <a:p>
            <a:pPr algn="just"/>
            <a:r>
              <a:rPr lang="fr-FR" sz="750" b="1">
                <a:solidFill>
                  <a:schemeClr val="tx1"/>
                </a:solidFill>
                <a:latin typeface="Gill Sans Nova" panose="020B0602020104020203" pitchFamily="34" charset="0"/>
              </a:rPr>
              <a:t>Traveller profiles: </a:t>
            </a:r>
            <a:r>
              <a:rPr lang="fr-FR" sz="750" err="1">
                <a:solidFill>
                  <a:schemeClr val="tx1"/>
                </a:solidFill>
                <a:latin typeface="Gill Sans Nova" panose="020B0602020104020203" pitchFamily="34" charset="0"/>
              </a:rPr>
              <a:t>While</a:t>
            </a:r>
            <a:r>
              <a:rPr lang="fr-FR" sz="750">
                <a:solidFill>
                  <a:schemeClr val="tx1"/>
                </a:solidFill>
                <a:latin typeface="Gill Sans Nova" panose="020B0602020104020203" pitchFamily="34" charset="0"/>
              </a:rPr>
              <a:t> 58 per cent of </a:t>
            </a:r>
            <a:r>
              <a:rPr lang="fr-FR" sz="750" err="1">
                <a:solidFill>
                  <a:schemeClr val="tx1"/>
                </a:solidFill>
                <a:latin typeface="Gill Sans Nova" panose="020B0602020104020203" pitchFamily="34" charset="0"/>
              </a:rPr>
              <a:t>travellers</a:t>
            </a:r>
            <a:r>
              <a:rPr lang="fr-FR" sz="750">
                <a:solidFill>
                  <a:schemeClr val="tx1"/>
                </a:solidFill>
                <a:latin typeface="Gill Sans Nova" panose="020B0602020104020203" pitchFamily="34" charset="0"/>
              </a:rPr>
              <a:t> were </a:t>
            </a:r>
            <a:r>
              <a:rPr lang="fr-FR" sz="750" err="1">
                <a:solidFill>
                  <a:schemeClr val="tx1"/>
                </a:solidFill>
                <a:latin typeface="Gill Sans Nova" panose="020B0602020104020203" pitchFamily="34" charset="0"/>
              </a:rPr>
              <a:t>adult</a:t>
            </a:r>
            <a:r>
              <a:rPr lang="fr-FR" sz="750">
                <a:solidFill>
                  <a:schemeClr val="tx1"/>
                </a:solidFill>
                <a:latin typeface="Gill Sans Nova" panose="020B0602020104020203" pitchFamily="34" charset="0"/>
              </a:rPr>
              <a:t> male,  25 per cent were </a:t>
            </a:r>
            <a:r>
              <a:rPr lang="fr-FR" sz="750" err="1">
                <a:solidFill>
                  <a:schemeClr val="tx1"/>
                </a:solidFill>
                <a:latin typeface="Gill Sans Nova" panose="020B0602020104020203" pitchFamily="34" charset="0"/>
              </a:rPr>
              <a:t>adult</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female</a:t>
            </a:r>
            <a:r>
              <a:rPr lang="fr-FR" sz="750">
                <a:solidFill>
                  <a:schemeClr val="tx1"/>
                </a:solidFill>
                <a:latin typeface="Gill Sans Nova" panose="020B0602020104020203" pitchFamily="34" charset="0"/>
              </a:rPr>
              <a:t> and 18 per cent were </a:t>
            </a:r>
            <a:r>
              <a:rPr lang="fr-FR" sz="750" err="1">
                <a:solidFill>
                  <a:schemeClr val="tx1"/>
                </a:solidFill>
                <a:latin typeface="Gill Sans Nova" panose="020B0602020104020203" pitchFamily="34" charset="0"/>
              </a:rPr>
              <a:t>children</a:t>
            </a:r>
            <a:r>
              <a:rPr lang="fr-FR" sz="750">
                <a:solidFill>
                  <a:schemeClr val="tx1"/>
                </a:solidFill>
                <a:latin typeface="Gill Sans Nova" panose="020B0602020104020203" pitchFamily="34" charset="0"/>
              </a:rPr>
              <a:t> (8% </a:t>
            </a:r>
            <a:r>
              <a:rPr lang="fr-FR" sz="750" err="1">
                <a:solidFill>
                  <a:schemeClr val="tx1"/>
                </a:solidFill>
                <a:latin typeface="Gill Sans Nova" panose="020B0602020104020203" pitchFamily="34" charset="0"/>
              </a:rPr>
              <a:t>female</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children</a:t>
            </a:r>
            <a:r>
              <a:rPr lang="fr-FR" sz="750">
                <a:solidFill>
                  <a:schemeClr val="tx1"/>
                </a:solidFill>
                <a:latin typeface="Gill Sans Nova" panose="020B0602020104020203" pitchFamily="34" charset="0"/>
              </a:rPr>
              <a:t>, 10% male </a:t>
            </a:r>
            <a:r>
              <a:rPr lang="fr-FR" sz="750" err="1">
                <a:solidFill>
                  <a:schemeClr val="tx1"/>
                </a:solidFill>
                <a:latin typeface="Gill Sans Nova" panose="020B0602020104020203" pitchFamily="34" charset="0"/>
              </a:rPr>
              <a:t>children</a:t>
            </a:r>
            <a:r>
              <a:rPr lang="fr-FR" sz="750">
                <a:solidFill>
                  <a:schemeClr val="tx1"/>
                </a:solidFill>
                <a:latin typeface="Gill Sans Nova" panose="020B0602020104020203" pitchFamily="34" charset="0"/>
              </a:rPr>
              <a:t>). </a:t>
            </a:r>
          </a:p>
          <a:p>
            <a:pPr algn="just"/>
            <a:endParaRPr lang="fr-FR" sz="799">
              <a:solidFill>
                <a:schemeClr val="tx1"/>
              </a:solidFill>
              <a:latin typeface="Gill Sans Nova" panose="020B0602020104020203" pitchFamily="34" charset="0"/>
            </a:endParaRPr>
          </a:p>
        </p:txBody>
      </p:sp>
      <p:sp>
        <p:nvSpPr>
          <p:cNvPr id="21" name="Rectangle 20"/>
          <p:cNvSpPr/>
          <p:nvPr/>
        </p:nvSpPr>
        <p:spPr>
          <a:xfrm>
            <a:off x="359687" y="3461809"/>
            <a:ext cx="4555214" cy="2613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Gill Sans MT" panose="020B0502020104020203" pitchFamily="34" charset="0"/>
            </a:endParaRPr>
          </a:p>
        </p:txBody>
      </p:sp>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t="18835" b="8264"/>
          <a:stretch/>
        </p:blipFill>
        <p:spPr>
          <a:xfrm>
            <a:off x="154290" y="3609918"/>
            <a:ext cx="4636518" cy="2387925"/>
          </a:xfrm>
          <a:prstGeom prst="rect">
            <a:avLst/>
          </a:prstGeom>
        </p:spPr>
      </p:pic>
      <p:sp>
        <p:nvSpPr>
          <p:cNvPr id="165" name="TextBox 164"/>
          <p:cNvSpPr txBox="1"/>
          <p:nvPr/>
        </p:nvSpPr>
        <p:spPr>
          <a:xfrm>
            <a:off x="840068" y="3442231"/>
            <a:ext cx="3582186" cy="215444"/>
          </a:xfrm>
          <a:prstGeom prst="rect">
            <a:avLst/>
          </a:prstGeom>
          <a:noFill/>
        </p:spPr>
        <p:txBody>
          <a:bodyPr wrap="square" rtlCol="0">
            <a:spAutoFit/>
          </a:bodyPr>
          <a:lstStyle/>
          <a:p>
            <a:r>
              <a:rPr lang="fr-FR" sz="800" b="1" err="1">
                <a:latin typeface="Gill Sans Nova" panose="020B0602020104020203" pitchFamily="34" charset="0"/>
              </a:rPr>
              <a:t>Movements</a:t>
            </a:r>
            <a:r>
              <a:rPr lang="fr-FR" sz="800" b="1">
                <a:latin typeface="Gill Sans Nova" panose="020B0602020104020203" pitchFamily="34" charset="0"/>
              </a:rPr>
              <a:t> </a:t>
            </a:r>
            <a:r>
              <a:rPr lang="fr-FR" sz="800" b="1" err="1">
                <a:latin typeface="Gill Sans Nova" panose="020B0602020104020203" pitchFamily="34" charset="0"/>
              </a:rPr>
              <a:t>observed</a:t>
            </a:r>
            <a:r>
              <a:rPr lang="fr-FR" sz="800" b="1">
                <a:latin typeface="Gill Sans Nova" panose="020B0602020104020203" pitchFamily="34" charset="0"/>
              </a:rPr>
              <a:t> at Sokoto </a:t>
            </a:r>
            <a:r>
              <a:rPr lang="fr-FR" sz="800" b="1" err="1">
                <a:latin typeface="Gill Sans Nova" panose="020B0602020104020203" pitchFamily="34" charset="0"/>
              </a:rPr>
              <a:t>between</a:t>
            </a:r>
            <a:r>
              <a:rPr lang="fr-FR" sz="800" b="1">
                <a:latin typeface="Gill Sans Nova" panose="020B0602020104020203" pitchFamily="34" charset="0"/>
              </a:rPr>
              <a:t> </a:t>
            </a:r>
            <a:r>
              <a:rPr lang="fr-FR" sz="800" b="1" err="1">
                <a:latin typeface="Gill Sans Nova" panose="020B0602020104020203" pitchFamily="34" charset="0"/>
              </a:rPr>
              <a:t>February</a:t>
            </a:r>
            <a:r>
              <a:rPr lang="fr-FR" sz="800" b="1">
                <a:latin typeface="Gill Sans Nova" panose="020B0602020104020203" pitchFamily="34" charset="0"/>
              </a:rPr>
              <a:t> and March 2022</a:t>
            </a:r>
          </a:p>
        </p:txBody>
      </p:sp>
      <p:sp>
        <p:nvSpPr>
          <p:cNvPr id="2" name="TextBox 1">
            <a:extLst>
              <a:ext uri="{FF2B5EF4-FFF2-40B4-BE49-F238E27FC236}">
                <a16:creationId xmlns:a16="http://schemas.microsoft.com/office/drawing/2014/main" id="{D5E8507B-3678-4DC7-8E36-7664E2291629}"/>
              </a:ext>
            </a:extLst>
          </p:cNvPr>
          <p:cNvSpPr txBox="1"/>
          <p:nvPr/>
        </p:nvSpPr>
        <p:spPr>
          <a:xfrm>
            <a:off x="3911128" y="5878476"/>
            <a:ext cx="242047" cy="261610"/>
          </a:xfrm>
          <a:prstGeom prst="rect">
            <a:avLst/>
          </a:prstGeom>
          <a:noFill/>
        </p:spPr>
        <p:txBody>
          <a:bodyPr wrap="square" rtlCol="0">
            <a:spAutoFit/>
          </a:bodyPr>
          <a:lstStyle/>
          <a:p>
            <a:r>
              <a:rPr lang="en-GB" sz="1100">
                <a:solidFill>
                  <a:schemeClr val="tx1">
                    <a:lumMod val="50000"/>
                    <a:lumOff val="50000"/>
                  </a:schemeClr>
                </a:solidFill>
              </a:rPr>
              <a:t>’</a:t>
            </a:r>
            <a:endParaRPr lang="en-US" sz="1100">
              <a:solidFill>
                <a:schemeClr val="tx1">
                  <a:lumMod val="50000"/>
                  <a:lumOff val="50000"/>
                </a:schemeClr>
              </a:solidFill>
            </a:endParaRPr>
          </a:p>
        </p:txBody>
      </p:sp>
      <p:sp>
        <p:nvSpPr>
          <p:cNvPr id="119" name="Rectangle 118">
            <a:extLst>
              <a:ext uri="{FF2B5EF4-FFF2-40B4-BE49-F238E27FC236}">
                <a16:creationId xmlns:a16="http://schemas.microsoft.com/office/drawing/2014/main" id="{00B7A070-4806-4CAC-97CE-8DF989AB1E7F}"/>
              </a:ext>
            </a:extLst>
          </p:cNvPr>
          <p:cNvSpPr/>
          <p:nvPr/>
        </p:nvSpPr>
        <p:spPr>
          <a:xfrm>
            <a:off x="238790" y="121665"/>
            <a:ext cx="9460839" cy="448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en-GB" sz="1600" b="1" spc="300">
              <a:solidFill>
                <a:srgbClr val="FC7400"/>
              </a:solidFill>
              <a:latin typeface="Gill Sans Nova Light" panose="020B0302020104020203" pitchFamily="34" charset="0"/>
            </a:endParaRPr>
          </a:p>
        </p:txBody>
      </p:sp>
      <p:sp>
        <p:nvSpPr>
          <p:cNvPr id="134" name="Slide Number Placeholder 224">
            <a:extLst>
              <a:ext uri="{FF2B5EF4-FFF2-40B4-BE49-F238E27FC236}">
                <a16:creationId xmlns:a16="http://schemas.microsoft.com/office/drawing/2014/main" id="{B952CF48-F2FF-4F7A-98CC-C872BE4BD469}"/>
              </a:ext>
            </a:extLst>
          </p:cNvPr>
          <p:cNvSpPr>
            <a:spLocks noGrp="1"/>
          </p:cNvSpPr>
          <p:nvPr>
            <p:ph type="sldNum" sz="quarter" idx="12"/>
          </p:nvPr>
        </p:nvSpPr>
        <p:spPr>
          <a:xfrm>
            <a:off x="9244016" y="6437506"/>
            <a:ext cx="398173" cy="326295"/>
          </a:xfrm>
        </p:spPr>
        <p:txBody>
          <a:bodyPr/>
          <a:lstStyle/>
          <a:p>
            <a:fld id="{8DC4F7DB-E34D-4501-8B3A-195D9B9AACB9}" type="slidenum">
              <a:rPr lang="en-GB" sz="900">
                <a:solidFill>
                  <a:schemeClr val="bg1"/>
                </a:solidFill>
              </a:rPr>
              <a:t>4</a:t>
            </a:fld>
            <a:endParaRPr lang="en-GB" sz="900">
              <a:solidFill>
                <a:schemeClr val="bg1"/>
              </a:solidFill>
            </a:endParaRPr>
          </a:p>
        </p:txBody>
      </p:sp>
      <p:cxnSp>
        <p:nvCxnSpPr>
          <p:cNvPr id="135" name="Connecteur droit 12">
            <a:extLst>
              <a:ext uri="{FF2B5EF4-FFF2-40B4-BE49-F238E27FC236}">
                <a16:creationId xmlns:a16="http://schemas.microsoft.com/office/drawing/2014/main" id="{F9120397-B1E0-4B91-94CE-CCDB8D3A59CD}"/>
              </a:ext>
            </a:extLst>
          </p:cNvPr>
          <p:cNvCxnSpPr>
            <a:cxnSpLocks/>
          </p:cNvCxnSpPr>
          <p:nvPr/>
        </p:nvCxnSpPr>
        <p:spPr>
          <a:xfrm>
            <a:off x="7232346" y="688562"/>
            <a:ext cx="0" cy="2227358"/>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2EBE6C63-363E-437A-986F-DBC622494047}"/>
              </a:ext>
            </a:extLst>
          </p:cNvPr>
          <p:cNvGrpSpPr/>
          <p:nvPr/>
        </p:nvGrpSpPr>
        <p:grpSpPr>
          <a:xfrm>
            <a:off x="5161141" y="854104"/>
            <a:ext cx="1985016" cy="478647"/>
            <a:chOff x="5059375" y="1021161"/>
            <a:chExt cx="1950617" cy="512218"/>
          </a:xfrm>
          <a:solidFill>
            <a:srgbClr val="CDDEFF">
              <a:alpha val="69804"/>
            </a:srgbClr>
          </a:solidFill>
        </p:grpSpPr>
        <p:sp>
          <p:nvSpPr>
            <p:cNvPr id="145" name="Rectangle 144">
              <a:extLst>
                <a:ext uri="{FF2B5EF4-FFF2-40B4-BE49-F238E27FC236}">
                  <a16:creationId xmlns:a16="http://schemas.microsoft.com/office/drawing/2014/main" id="{7A0D4FCB-AB4D-4634-A8BE-3EEDFCB5FFB1}"/>
                </a:ext>
              </a:extLst>
            </p:cNvPr>
            <p:cNvSpPr/>
            <p:nvPr/>
          </p:nvSpPr>
          <p:spPr>
            <a:xfrm>
              <a:off x="5063104" y="1060523"/>
              <a:ext cx="1946888" cy="4405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ill Sans Nova" panose="020B0602020104020203" pitchFamily="34" charset="0"/>
              </a:endParaRPr>
            </a:p>
          </p:txBody>
        </p:sp>
        <p:sp>
          <p:nvSpPr>
            <p:cNvPr id="149" name="TextBox 29">
              <a:extLst>
                <a:ext uri="{FF2B5EF4-FFF2-40B4-BE49-F238E27FC236}">
                  <a16:creationId xmlns:a16="http://schemas.microsoft.com/office/drawing/2014/main" id="{9315D4C3-0244-4CBD-8B22-FA45DCDBA7B8}"/>
                </a:ext>
              </a:extLst>
            </p:cNvPr>
            <p:cNvSpPr txBox="1"/>
            <p:nvPr/>
          </p:nvSpPr>
          <p:spPr>
            <a:xfrm>
              <a:off x="5319821" y="1302962"/>
              <a:ext cx="1577891" cy="230417"/>
            </a:xfrm>
            <a:prstGeom prst="rect">
              <a:avLst/>
            </a:prstGeom>
            <a:noFill/>
          </p:spPr>
          <p:txBody>
            <a:bodyPr wrap="square" rtlCol="0">
              <a:spAutoFit/>
            </a:bodyPr>
            <a:lstStyle/>
            <a:p>
              <a:pPr algn="ctr"/>
              <a:r>
                <a:rPr lang="fr-FR" sz="799" b="1">
                  <a:latin typeface="Gill Sans Nova" panose="020B0602020104020203" pitchFamily="34" charset="0"/>
                </a:rPr>
                <a:t>INDIVIDUALS OBSERVED </a:t>
              </a:r>
            </a:p>
          </p:txBody>
        </p:sp>
        <p:pic>
          <p:nvPicPr>
            <p:cNvPr id="153" name="Image 153">
              <a:extLst>
                <a:ext uri="{FF2B5EF4-FFF2-40B4-BE49-F238E27FC236}">
                  <a16:creationId xmlns:a16="http://schemas.microsoft.com/office/drawing/2014/main" id="{E6E336D3-6B66-45B9-9CEE-DC95477C404F}"/>
                </a:ext>
              </a:extLst>
            </p:cNvPr>
            <p:cNvPicPr>
              <a:picLocks noChangeAspect="1"/>
            </p:cNvPicPr>
            <p:nvPr/>
          </p:nvPicPr>
          <p:blipFill>
            <a:blip r:embed="rId5" cstate="print">
              <a:clrChange>
                <a:clrFrom>
                  <a:srgbClr val="000000">
                    <a:alpha val="0"/>
                  </a:srgbClr>
                </a:clrFrom>
                <a:clrTo>
                  <a:srgbClr val="000000">
                    <a:alpha val="0"/>
                  </a:srgbClr>
                </a:clrTo>
              </a:clrChange>
              <a:biLevel thresh="75000"/>
              <a:extLst>
                <a:ext uri="{28A0092B-C50C-407E-A947-70E740481C1C}">
                  <a14:useLocalDpi xmlns:a14="http://schemas.microsoft.com/office/drawing/2010/main" val="0"/>
                </a:ext>
              </a:extLst>
            </a:blip>
            <a:stretch>
              <a:fillRect/>
            </a:stretch>
          </p:blipFill>
          <p:spPr>
            <a:xfrm>
              <a:off x="5059375" y="1078230"/>
              <a:ext cx="393700" cy="393700"/>
            </a:xfrm>
            <a:prstGeom prst="rect">
              <a:avLst/>
            </a:prstGeom>
            <a:noFill/>
          </p:spPr>
        </p:pic>
        <p:sp>
          <p:nvSpPr>
            <p:cNvPr id="155" name="Rectangle 154">
              <a:extLst>
                <a:ext uri="{FF2B5EF4-FFF2-40B4-BE49-F238E27FC236}">
                  <a16:creationId xmlns:a16="http://schemas.microsoft.com/office/drawing/2014/main" id="{8C438230-D35A-4F41-B1C9-E975C625D5FA}"/>
                </a:ext>
              </a:extLst>
            </p:cNvPr>
            <p:cNvSpPr/>
            <p:nvPr/>
          </p:nvSpPr>
          <p:spPr>
            <a:xfrm>
              <a:off x="5834245" y="1077975"/>
              <a:ext cx="1140118" cy="214086"/>
            </a:xfrm>
            <a:prstGeom prst="rect">
              <a:avLst/>
            </a:prstGeom>
            <a:noFill/>
          </p:spPr>
          <p:txBody>
            <a:bodyPr wrap="square">
              <a:spAutoFit/>
            </a:bodyPr>
            <a:lstStyle/>
            <a:p>
              <a:r>
                <a:rPr lang="fr-FR" sz="700">
                  <a:solidFill>
                    <a:srgbClr val="FC7400"/>
                  </a:solidFill>
                  <a:latin typeface="Gill Sans Nova" panose="020B0602020104020203" pitchFamily="34" charset="0"/>
                </a:rPr>
                <a:t>AVERAGE / DAY</a:t>
              </a:r>
              <a:endParaRPr lang="en-US" sz="700">
                <a:solidFill>
                  <a:srgbClr val="FC7400"/>
                </a:solidFill>
                <a:latin typeface="Gill Sans Nova" panose="020B0602020104020203" pitchFamily="34" charset="0"/>
              </a:endParaRPr>
            </a:p>
          </p:txBody>
        </p:sp>
        <p:sp>
          <p:nvSpPr>
            <p:cNvPr id="156" name="TextBox 28">
              <a:extLst>
                <a:ext uri="{FF2B5EF4-FFF2-40B4-BE49-F238E27FC236}">
                  <a16:creationId xmlns:a16="http://schemas.microsoft.com/office/drawing/2014/main" id="{7A9DC14A-AA4C-41B0-9E5B-BDDE7823CEE7}"/>
                </a:ext>
              </a:extLst>
            </p:cNvPr>
            <p:cNvSpPr txBox="1"/>
            <p:nvPr/>
          </p:nvSpPr>
          <p:spPr>
            <a:xfrm>
              <a:off x="5317890" y="1021161"/>
              <a:ext cx="741586" cy="362299"/>
            </a:xfrm>
            <a:prstGeom prst="rect">
              <a:avLst/>
            </a:prstGeom>
            <a:noFill/>
          </p:spPr>
          <p:txBody>
            <a:bodyPr wrap="square" rtlCol="0">
              <a:spAutoFit/>
            </a:bodyPr>
            <a:lstStyle/>
            <a:p>
              <a:r>
                <a:rPr lang="fr-FR" sz="1600" b="1">
                  <a:solidFill>
                    <a:srgbClr val="FC7400"/>
                  </a:solidFill>
                  <a:latin typeface="Gill Sans Nova" panose="020B0602020104020203" pitchFamily="34" charset="0"/>
                </a:rPr>
                <a:t>  218</a:t>
              </a:r>
            </a:p>
          </p:txBody>
        </p:sp>
      </p:grpSp>
      <p:sp>
        <p:nvSpPr>
          <p:cNvPr id="158" name="TextBox 157">
            <a:extLst>
              <a:ext uri="{FF2B5EF4-FFF2-40B4-BE49-F238E27FC236}">
                <a16:creationId xmlns:a16="http://schemas.microsoft.com/office/drawing/2014/main" id="{C4AD812D-C5D8-40DE-B237-ED33B82C4936}"/>
              </a:ext>
            </a:extLst>
          </p:cNvPr>
          <p:cNvSpPr txBox="1"/>
          <p:nvPr/>
        </p:nvSpPr>
        <p:spPr>
          <a:xfrm>
            <a:off x="4908671" y="622969"/>
            <a:ext cx="2365134" cy="215315"/>
          </a:xfrm>
          <a:prstGeom prst="rect">
            <a:avLst/>
          </a:prstGeom>
          <a:noFill/>
        </p:spPr>
        <p:txBody>
          <a:bodyPr wrap="square" rtlCol="0">
            <a:spAutoFit/>
          </a:bodyPr>
          <a:lstStyle/>
          <a:p>
            <a:pPr algn="ctr"/>
            <a:r>
              <a:rPr lang="fr-FR" sz="799" b="1">
                <a:solidFill>
                  <a:schemeClr val="accent2"/>
                </a:solidFill>
                <a:latin typeface="Gill Sans Nova" panose="020B0602020104020203" pitchFamily="34" charset="0"/>
              </a:rPr>
              <a:t>TRAVELLER PROFILES</a:t>
            </a:r>
          </a:p>
        </p:txBody>
      </p:sp>
      <p:grpSp>
        <p:nvGrpSpPr>
          <p:cNvPr id="177" name="Group 176">
            <a:extLst>
              <a:ext uri="{FF2B5EF4-FFF2-40B4-BE49-F238E27FC236}">
                <a16:creationId xmlns:a16="http://schemas.microsoft.com/office/drawing/2014/main" id="{04BFEAF2-D4F6-4202-82B8-24D3D1680FEA}"/>
              </a:ext>
            </a:extLst>
          </p:cNvPr>
          <p:cNvGrpSpPr/>
          <p:nvPr/>
        </p:nvGrpSpPr>
        <p:grpSpPr>
          <a:xfrm>
            <a:off x="5103763" y="1328798"/>
            <a:ext cx="2050580" cy="669545"/>
            <a:chOff x="5011485" y="1523673"/>
            <a:chExt cx="1995105" cy="760071"/>
          </a:xfrm>
          <a:solidFill>
            <a:schemeClr val="bg1">
              <a:lumMod val="85000"/>
            </a:schemeClr>
          </a:solidFill>
        </p:grpSpPr>
        <p:sp>
          <p:nvSpPr>
            <p:cNvPr id="207" name="Rectangle 206">
              <a:extLst>
                <a:ext uri="{FF2B5EF4-FFF2-40B4-BE49-F238E27FC236}">
                  <a16:creationId xmlns:a16="http://schemas.microsoft.com/office/drawing/2014/main" id="{99083A94-C1E1-4219-9BBE-EBAADBE9739F}"/>
                </a:ext>
              </a:extLst>
            </p:cNvPr>
            <p:cNvSpPr/>
            <p:nvPr/>
          </p:nvSpPr>
          <p:spPr>
            <a:xfrm>
              <a:off x="5075126" y="1523673"/>
              <a:ext cx="1919291" cy="709458"/>
            </a:xfrm>
            <a:prstGeom prst="rect">
              <a:avLst/>
            </a:prstGeom>
            <a:solidFill>
              <a:srgbClr val="CDDE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Gill Sans Nova" panose="020B0602020104020203" pitchFamily="34" charset="0"/>
              </a:endParaRPr>
            </a:p>
          </p:txBody>
        </p:sp>
        <p:cxnSp>
          <p:nvCxnSpPr>
            <p:cNvPr id="208" name="Straight Connector 207">
              <a:extLst>
                <a:ext uri="{FF2B5EF4-FFF2-40B4-BE49-F238E27FC236}">
                  <a16:creationId xmlns:a16="http://schemas.microsoft.com/office/drawing/2014/main" id="{A6CF1BED-D61D-4A1E-BF7A-9C7F7AA0492D}"/>
                </a:ext>
              </a:extLst>
            </p:cNvPr>
            <p:cNvCxnSpPr>
              <a:cxnSpLocks/>
            </p:cNvCxnSpPr>
            <p:nvPr/>
          </p:nvCxnSpPr>
          <p:spPr>
            <a:xfrm>
              <a:off x="6046356" y="1523673"/>
              <a:ext cx="0" cy="709459"/>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391905F6-077F-4D99-870E-006A202B1F21}"/>
                </a:ext>
              </a:extLst>
            </p:cNvPr>
            <p:cNvCxnSpPr>
              <a:cxnSpLocks/>
            </p:cNvCxnSpPr>
            <p:nvPr/>
          </p:nvCxnSpPr>
          <p:spPr>
            <a:xfrm flipH="1">
              <a:off x="5022851" y="1887667"/>
              <a:ext cx="1983739"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210" name="TextBox 209">
              <a:extLst>
                <a:ext uri="{FF2B5EF4-FFF2-40B4-BE49-F238E27FC236}">
                  <a16:creationId xmlns:a16="http://schemas.microsoft.com/office/drawing/2014/main" id="{ABE6B80C-4821-4304-9C01-893615349070}"/>
                </a:ext>
              </a:extLst>
            </p:cNvPr>
            <p:cNvSpPr txBox="1"/>
            <p:nvPr/>
          </p:nvSpPr>
          <p:spPr>
            <a:xfrm>
              <a:off x="5011485" y="1858834"/>
              <a:ext cx="688758" cy="424910"/>
            </a:xfrm>
            <a:prstGeom prst="rect">
              <a:avLst/>
            </a:prstGeom>
            <a:noFill/>
          </p:spPr>
          <p:txBody>
            <a:bodyPr wrap="square" rtlCol="0">
              <a:spAutoFit/>
            </a:bodyPr>
            <a:lstStyle/>
            <a:p>
              <a:r>
                <a:rPr lang="fr-FR" sz="799" b="1" err="1">
                  <a:solidFill>
                    <a:srgbClr val="FC7400"/>
                  </a:solidFill>
                  <a:latin typeface="Gill Sans Nova" panose="020B0602020104020203" pitchFamily="34" charset="0"/>
                </a:rPr>
                <a:t>Female</a:t>
              </a:r>
              <a:endParaRPr lang="fr-FR" sz="799" b="1">
                <a:solidFill>
                  <a:srgbClr val="FC7400"/>
                </a:solidFill>
                <a:latin typeface="Gill Sans Nova" panose="020B0602020104020203" pitchFamily="34" charset="0"/>
              </a:endParaRPr>
            </a:p>
            <a:p>
              <a:r>
                <a:rPr lang="fr-FR" sz="799" b="1">
                  <a:solidFill>
                    <a:srgbClr val="0039A6"/>
                  </a:solidFill>
                  <a:latin typeface="Gill Sans Nova" panose="020B0602020104020203" pitchFamily="34" charset="0"/>
                </a:rPr>
                <a:t>Male</a:t>
              </a:r>
            </a:p>
          </p:txBody>
        </p:sp>
        <p:sp>
          <p:nvSpPr>
            <p:cNvPr id="211" name="TextBox 210">
              <a:extLst>
                <a:ext uri="{FF2B5EF4-FFF2-40B4-BE49-F238E27FC236}">
                  <a16:creationId xmlns:a16="http://schemas.microsoft.com/office/drawing/2014/main" id="{98B1061F-273E-4202-9A5C-9ED15C8DAEED}"/>
                </a:ext>
              </a:extLst>
            </p:cNvPr>
            <p:cNvSpPr txBox="1"/>
            <p:nvPr/>
          </p:nvSpPr>
          <p:spPr>
            <a:xfrm>
              <a:off x="5460852" y="1586787"/>
              <a:ext cx="583118" cy="270442"/>
            </a:xfrm>
            <a:prstGeom prst="rect">
              <a:avLst/>
            </a:prstGeom>
            <a:noFill/>
          </p:spPr>
          <p:txBody>
            <a:bodyPr wrap="square" rtlCol="0">
              <a:spAutoFit/>
            </a:bodyPr>
            <a:lstStyle/>
            <a:p>
              <a:r>
                <a:rPr lang="fr-FR" sz="799" b="1" err="1">
                  <a:solidFill>
                    <a:schemeClr val="tx1">
                      <a:lumMod val="65000"/>
                      <a:lumOff val="35000"/>
                    </a:schemeClr>
                  </a:solidFill>
                  <a:latin typeface="Gill Sans Nova" panose="020B0602020104020203" pitchFamily="34" charset="0"/>
                </a:rPr>
                <a:t>Adults</a:t>
              </a:r>
              <a:endParaRPr lang="fr-FR" sz="799" b="1">
                <a:solidFill>
                  <a:schemeClr val="tx1">
                    <a:lumMod val="65000"/>
                    <a:lumOff val="35000"/>
                  </a:schemeClr>
                </a:solidFill>
                <a:latin typeface="Gill Sans Nova" panose="020B0602020104020203" pitchFamily="34" charset="0"/>
              </a:endParaRPr>
            </a:p>
          </p:txBody>
        </p:sp>
        <p:sp>
          <p:nvSpPr>
            <p:cNvPr id="212" name="TextBox 211">
              <a:extLst>
                <a:ext uri="{FF2B5EF4-FFF2-40B4-BE49-F238E27FC236}">
                  <a16:creationId xmlns:a16="http://schemas.microsoft.com/office/drawing/2014/main" id="{57F3CFC3-60CF-4B66-A87A-215BFADB5CCF}"/>
                </a:ext>
              </a:extLst>
            </p:cNvPr>
            <p:cNvSpPr txBox="1"/>
            <p:nvPr/>
          </p:nvSpPr>
          <p:spPr>
            <a:xfrm>
              <a:off x="6366465" y="1592098"/>
              <a:ext cx="616774" cy="270442"/>
            </a:xfrm>
            <a:prstGeom prst="rect">
              <a:avLst/>
            </a:prstGeom>
            <a:noFill/>
          </p:spPr>
          <p:txBody>
            <a:bodyPr wrap="square" rtlCol="0">
              <a:spAutoFit/>
            </a:bodyPr>
            <a:lstStyle/>
            <a:p>
              <a:r>
                <a:rPr lang="fr-FR" sz="799" b="1" err="1">
                  <a:solidFill>
                    <a:schemeClr val="tx1">
                      <a:lumMod val="65000"/>
                      <a:lumOff val="35000"/>
                    </a:schemeClr>
                  </a:solidFill>
                  <a:latin typeface="Gill Sans Nova" panose="020B0602020104020203" pitchFamily="34" charset="0"/>
                </a:rPr>
                <a:t>Children</a:t>
              </a:r>
              <a:r>
                <a:rPr lang="fr-FR" sz="799" b="1">
                  <a:solidFill>
                    <a:schemeClr val="tx1">
                      <a:lumMod val="65000"/>
                      <a:lumOff val="35000"/>
                    </a:schemeClr>
                  </a:solidFill>
                  <a:latin typeface="Gill Sans Nova" panose="020B0602020104020203" pitchFamily="34" charset="0"/>
                </a:rPr>
                <a:t> </a:t>
              </a:r>
            </a:p>
          </p:txBody>
        </p:sp>
        <p:sp>
          <p:nvSpPr>
            <p:cNvPr id="213" name="Rectangle 212">
              <a:extLst>
                <a:ext uri="{FF2B5EF4-FFF2-40B4-BE49-F238E27FC236}">
                  <a16:creationId xmlns:a16="http://schemas.microsoft.com/office/drawing/2014/main" id="{DDA63E8E-9C70-4DC3-ACF5-900A079B5024}"/>
                </a:ext>
              </a:extLst>
            </p:cNvPr>
            <p:cNvSpPr/>
            <p:nvPr/>
          </p:nvSpPr>
          <p:spPr>
            <a:xfrm>
              <a:off x="5615286" y="1834989"/>
              <a:ext cx="485141" cy="419268"/>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solidFill>
                    <a:srgbClr val="FC7400"/>
                  </a:solidFill>
                  <a:latin typeface="Gill Sans Nova" panose="020B0602020104020203" pitchFamily="34" charset="0"/>
                </a:rPr>
                <a:t>25% </a:t>
              </a:r>
              <a:r>
                <a:rPr lang="en-GB" sz="900">
                  <a:solidFill>
                    <a:srgbClr val="0039A6"/>
                  </a:solidFill>
                  <a:latin typeface="Gill Sans Nova" panose="020B0602020104020203" pitchFamily="34" charset="0"/>
                </a:rPr>
                <a:t>58%</a:t>
              </a:r>
            </a:p>
          </p:txBody>
        </p:sp>
        <p:sp>
          <p:nvSpPr>
            <p:cNvPr id="214" name="Rectangle 213">
              <a:extLst>
                <a:ext uri="{FF2B5EF4-FFF2-40B4-BE49-F238E27FC236}">
                  <a16:creationId xmlns:a16="http://schemas.microsoft.com/office/drawing/2014/main" id="{FC1451C9-22A3-4D81-9B37-BAF6A073023D}"/>
                </a:ext>
              </a:extLst>
            </p:cNvPr>
            <p:cNvSpPr/>
            <p:nvPr/>
          </p:nvSpPr>
          <p:spPr>
            <a:xfrm>
              <a:off x="6334380" y="1834988"/>
              <a:ext cx="479049" cy="419268"/>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solidFill>
                    <a:srgbClr val="FC7400"/>
                  </a:solidFill>
                  <a:latin typeface="Gill Sans Nova" panose="020B0602020104020203" pitchFamily="34" charset="0"/>
                </a:rPr>
                <a:t>8% </a:t>
              </a:r>
            </a:p>
            <a:p>
              <a:r>
                <a:rPr lang="en-GB" sz="900">
                  <a:solidFill>
                    <a:srgbClr val="0039A6"/>
                  </a:solidFill>
                  <a:latin typeface="Gill Sans Nova" panose="020B0602020104020203" pitchFamily="34" charset="0"/>
                </a:rPr>
                <a:t>10%</a:t>
              </a:r>
            </a:p>
          </p:txBody>
        </p:sp>
      </p:grpSp>
      <p:pic>
        <p:nvPicPr>
          <p:cNvPr id="178" name="Picture 177">
            <a:extLst>
              <a:ext uri="{FF2B5EF4-FFF2-40B4-BE49-F238E27FC236}">
                <a16:creationId xmlns:a16="http://schemas.microsoft.com/office/drawing/2014/main" id="{F351A9F4-AF04-4336-9CD9-A41FE3C12D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5665" y="1329611"/>
            <a:ext cx="306143" cy="312146"/>
          </a:xfrm>
          <a:prstGeom prst="rect">
            <a:avLst/>
          </a:prstGeom>
        </p:spPr>
      </p:pic>
      <p:pic>
        <p:nvPicPr>
          <p:cNvPr id="205" name="Picture 204">
            <a:extLst>
              <a:ext uri="{FF2B5EF4-FFF2-40B4-BE49-F238E27FC236}">
                <a16:creationId xmlns:a16="http://schemas.microsoft.com/office/drawing/2014/main" id="{F701987F-8826-4C9C-B765-1F9440D1CC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48143" y="1316968"/>
            <a:ext cx="314395" cy="320560"/>
          </a:xfrm>
          <a:prstGeom prst="rect">
            <a:avLst/>
          </a:prstGeom>
        </p:spPr>
      </p:pic>
      <p:pic>
        <p:nvPicPr>
          <p:cNvPr id="206" name="Picture 205">
            <a:extLst>
              <a:ext uri="{FF2B5EF4-FFF2-40B4-BE49-F238E27FC236}">
                <a16:creationId xmlns:a16="http://schemas.microsoft.com/office/drawing/2014/main" id="{01032D0F-EFCC-4835-878F-8133B3F9315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42321" y="1316400"/>
            <a:ext cx="315510" cy="321697"/>
          </a:xfrm>
          <a:prstGeom prst="rect">
            <a:avLst/>
          </a:prstGeom>
        </p:spPr>
      </p:pic>
      <p:sp>
        <p:nvSpPr>
          <p:cNvPr id="230" name="Rectangle 229">
            <a:extLst>
              <a:ext uri="{FF2B5EF4-FFF2-40B4-BE49-F238E27FC236}">
                <a16:creationId xmlns:a16="http://schemas.microsoft.com/office/drawing/2014/main" id="{CEB88539-DD54-49AB-83C0-CBB02FE644FA}"/>
              </a:ext>
            </a:extLst>
          </p:cNvPr>
          <p:cNvSpPr/>
          <p:nvPr/>
        </p:nvSpPr>
        <p:spPr>
          <a:xfrm>
            <a:off x="4932680" y="3091737"/>
            <a:ext cx="4680000" cy="215315"/>
          </a:xfrm>
          <a:prstGeom prst="rect">
            <a:avLst/>
          </a:prstGeom>
        </p:spPr>
        <p:txBody>
          <a:bodyPr wrap="square">
            <a:spAutoFit/>
          </a:bodyPr>
          <a:lstStyle/>
          <a:p>
            <a:pPr algn="ctr"/>
            <a:r>
              <a:rPr lang="fr-FR" sz="799" b="1">
                <a:solidFill>
                  <a:schemeClr val="accent2"/>
                </a:solidFill>
                <a:latin typeface="Gill Sans Nova" panose="020B0602020104020203" pitchFamily="34" charset="0"/>
              </a:rPr>
              <a:t>DIRECTION OF FLOWS</a:t>
            </a:r>
            <a:endParaRPr lang="fr-FR" sz="1400">
              <a:latin typeface="Gill Sans Nova" panose="020B0602020104020203" pitchFamily="34" charset="0"/>
            </a:endParaRPr>
          </a:p>
        </p:txBody>
      </p:sp>
      <p:grpSp>
        <p:nvGrpSpPr>
          <p:cNvPr id="231" name="Group 230">
            <a:extLst>
              <a:ext uri="{FF2B5EF4-FFF2-40B4-BE49-F238E27FC236}">
                <a16:creationId xmlns:a16="http://schemas.microsoft.com/office/drawing/2014/main" id="{56ED24FC-407A-4B6D-908C-CCACF36B18B7}"/>
              </a:ext>
            </a:extLst>
          </p:cNvPr>
          <p:cNvGrpSpPr/>
          <p:nvPr/>
        </p:nvGrpSpPr>
        <p:grpSpPr>
          <a:xfrm>
            <a:off x="4859235" y="1144879"/>
            <a:ext cx="307648" cy="4837047"/>
            <a:chOff x="4859237" y="1144877"/>
            <a:chExt cx="307648" cy="4837048"/>
          </a:xfrm>
        </p:grpSpPr>
        <p:sp>
          <p:nvSpPr>
            <p:cNvPr id="233" name="TextBox 232">
              <a:extLst>
                <a:ext uri="{FF2B5EF4-FFF2-40B4-BE49-F238E27FC236}">
                  <a16:creationId xmlns:a16="http://schemas.microsoft.com/office/drawing/2014/main" id="{0EEB3EDC-20C8-4626-9F0D-CA2473DC5621}"/>
                </a:ext>
              </a:extLst>
            </p:cNvPr>
            <p:cNvSpPr txBox="1"/>
            <p:nvPr/>
          </p:nvSpPr>
          <p:spPr>
            <a:xfrm>
              <a:off x="4859237" y="1144877"/>
              <a:ext cx="307648" cy="1092607"/>
            </a:xfrm>
            <a:prstGeom prst="rect">
              <a:avLst/>
            </a:prstGeom>
            <a:noFill/>
          </p:spPr>
          <p:txBody>
            <a:bodyPr vert="vert270" wrap="none" rtlCol="0">
              <a:spAutoFit/>
            </a:bodyPr>
            <a:lstStyle/>
            <a:p>
              <a:pPr algn="ctr"/>
              <a:r>
                <a:rPr lang="fr-FR" sz="799" i="1">
                  <a:solidFill>
                    <a:schemeClr val="tx1">
                      <a:lumMod val="65000"/>
                      <a:lumOff val="35000"/>
                    </a:schemeClr>
                  </a:solidFill>
                  <a:latin typeface="Gill Sans MT" panose="020B0502020104020203" pitchFamily="34" charset="0"/>
                </a:rPr>
                <a:t>DEMOGRAPHIC PROFILE</a:t>
              </a:r>
              <a:endParaRPr lang="en-GB" sz="799" i="1">
                <a:solidFill>
                  <a:schemeClr val="tx1">
                    <a:lumMod val="65000"/>
                    <a:lumOff val="35000"/>
                  </a:schemeClr>
                </a:solidFill>
                <a:latin typeface="Gill Sans MT" panose="020B0502020104020203" pitchFamily="34" charset="0"/>
              </a:endParaRPr>
            </a:p>
          </p:txBody>
        </p:sp>
        <p:sp>
          <p:nvSpPr>
            <p:cNvPr id="234" name="TextBox 10">
              <a:extLst>
                <a:ext uri="{FF2B5EF4-FFF2-40B4-BE49-F238E27FC236}">
                  <a16:creationId xmlns:a16="http://schemas.microsoft.com/office/drawing/2014/main" id="{CB9EFF81-0A9F-43EA-968E-F56E45B48735}"/>
                </a:ext>
              </a:extLst>
            </p:cNvPr>
            <p:cNvSpPr txBox="1"/>
            <p:nvPr/>
          </p:nvSpPr>
          <p:spPr>
            <a:xfrm>
              <a:off x="4859237" y="3222734"/>
              <a:ext cx="307648" cy="1151010"/>
            </a:xfrm>
            <a:prstGeom prst="rect">
              <a:avLst/>
            </a:prstGeom>
            <a:noFill/>
          </p:spPr>
          <p:txBody>
            <a:bodyPr vert="vert270" wrap="square" rtlCol="0">
              <a:spAutoFit/>
            </a:bodyPr>
            <a:lstStyle/>
            <a:p>
              <a:r>
                <a:rPr lang="fr-FR" sz="799" i="1">
                  <a:solidFill>
                    <a:schemeClr val="tx1">
                      <a:lumMod val="65000"/>
                      <a:lumOff val="35000"/>
                    </a:schemeClr>
                  </a:solidFill>
                  <a:latin typeface="Gill Sans MT" panose="020B0502020104020203" pitchFamily="34" charset="0"/>
                </a:rPr>
                <a:t>REGISTERED FLOWS</a:t>
              </a:r>
              <a:endParaRPr lang="en-GB" sz="799" i="1">
                <a:solidFill>
                  <a:schemeClr val="tx1">
                    <a:lumMod val="65000"/>
                    <a:lumOff val="35000"/>
                  </a:schemeClr>
                </a:solidFill>
                <a:latin typeface="Gill Sans MT" panose="020B0502020104020203" pitchFamily="34" charset="0"/>
              </a:endParaRPr>
            </a:p>
          </p:txBody>
        </p:sp>
        <p:sp>
          <p:nvSpPr>
            <p:cNvPr id="235" name="TextBox 10">
              <a:extLst>
                <a:ext uri="{FF2B5EF4-FFF2-40B4-BE49-F238E27FC236}">
                  <a16:creationId xmlns:a16="http://schemas.microsoft.com/office/drawing/2014/main" id="{80A120A3-0CD2-4E39-918A-BDB8ACDB83C2}"/>
                </a:ext>
              </a:extLst>
            </p:cNvPr>
            <p:cNvSpPr txBox="1"/>
            <p:nvPr/>
          </p:nvSpPr>
          <p:spPr>
            <a:xfrm>
              <a:off x="4859237" y="4834532"/>
              <a:ext cx="307648" cy="1147393"/>
            </a:xfrm>
            <a:prstGeom prst="rect">
              <a:avLst/>
            </a:prstGeom>
            <a:noFill/>
          </p:spPr>
          <p:txBody>
            <a:bodyPr vert="vert270" wrap="square" rtlCol="0">
              <a:spAutoFit/>
            </a:bodyPr>
            <a:lstStyle/>
            <a:p>
              <a:r>
                <a:rPr lang="fr-FR" sz="799" i="1">
                  <a:solidFill>
                    <a:schemeClr val="tx1">
                      <a:lumMod val="65000"/>
                      <a:lumOff val="35000"/>
                    </a:schemeClr>
                  </a:solidFill>
                  <a:latin typeface="Gill Sans MT" panose="020B0502020104020203" pitchFamily="34" charset="0"/>
                </a:rPr>
                <a:t>DAILY MOVEMENTS</a:t>
              </a:r>
              <a:endParaRPr lang="en-GB" sz="799" i="1">
                <a:solidFill>
                  <a:schemeClr val="tx1">
                    <a:lumMod val="65000"/>
                    <a:lumOff val="35000"/>
                  </a:schemeClr>
                </a:solidFill>
                <a:latin typeface="Gill Sans MT" panose="020B0502020104020203" pitchFamily="34" charset="0"/>
              </a:endParaRPr>
            </a:p>
          </p:txBody>
        </p:sp>
      </p:grpSp>
      <p:sp>
        <p:nvSpPr>
          <p:cNvPr id="238" name="TextBox 89">
            <a:extLst>
              <a:ext uri="{FF2B5EF4-FFF2-40B4-BE49-F238E27FC236}">
                <a16:creationId xmlns:a16="http://schemas.microsoft.com/office/drawing/2014/main" id="{6A056681-E4DF-4871-B1DF-06D0868240F6}"/>
              </a:ext>
            </a:extLst>
          </p:cNvPr>
          <p:cNvSpPr txBox="1"/>
          <p:nvPr/>
        </p:nvSpPr>
        <p:spPr>
          <a:xfrm>
            <a:off x="7089696" y="622968"/>
            <a:ext cx="2716713" cy="215444"/>
          </a:xfrm>
          <a:prstGeom prst="rect">
            <a:avLst/>
          </a:prstGeom>
          <a:noFill/>
        </p:spPr>
        <p:txBody>
          <a:bodyPr wrap="square" rtlCol="0">
            <a:spAutoFit/>
          </a:bodyPr>
          <a:lstStyle/>
          <a:p>
            <a:pPr algn="ctr"/>
            <a:r>
              <a:rPr lang="fr-FR" sz="800" b="1">
                <a:solidFill>
                  <a:schemeClr val="accent2"/>
                </a:solidFill>
                <a:latin typeface="Gill Sans Nova" panose="020B0602020104020203" pitchFamily="34" charset="0"/>
              </a:rPr>
              <a:t>PROVENANCE &amp; DESTINATION OF FLOWS</a:t>
            </a:r>
          </a:p>
        </p:txBody>
      </p:sp>
      <p:graphicFrame>
        <p:nvGraphicFramePr>
          <p:cNvPr id="240" name="Table 227">
            <a:extLst>
              <a:ext uri="{FF2B5EF4-FFF2-40B4-BE49-F238E27FC236}">
                <a16:creationId xmlns:a16="http://schemas.microsoft.com/office/drawing/2014/main" id="{F58030F5-7C97-485F-8791-7BBA4B89D985}"/>
              </a:ext>
            </a:extLst>
          </p:cNvPr>
          <p:cNvGraphicFramePr>
            <a:graphicFrameLocks noGrp="1"/>
          </p:cNvGraphicFramePr>
          <p:nvPr>
            <p:extLst>
              <p:ext uri="{D42A27DB-BD31-4B8C-83A1-F6EECF244321}">
                <p14:modId xmlns:p14="http://schemas.microsoft.com/office/powerpoint/2010/main" val="3005722238"/>
              </p:ext>
            </p:extLst>
          </p:nvPr>
        </p:nvGraphicFramePr>
        <p:xfrm>
          <a:off x="7365746" y="897237"/>
          <a:ext cx="2136166" cy="853440"/>
        </p:xfrm>
        <a:graphic>
          <a:graphicData uri="http://schemas.openxmlformats.org/drawingml/2006/table">
            <a:tbl>
              <a:tblPr firstRow="1" bandRow="1">
                <a:tableStyleId>{5C22544A-7EE6-4342-B048-85BDC9FD1C3A}</a:tableStyleId>
              </a:tblPr>
              <a:tblGrid>
                <a:gridCol w="1068083">
                  <a:extLst>
                    <a:ext uri="{9D8B030D-6E8A-4147-A177-3AD203B41FA5}">
                      <a16:colId xmlns:a16="http://schemas.microsoft.com/office/drawing/2014/main" val="199193260"/>
                    </a:ext>
                  </a:extLst>
                </a:gridCol>
                <a:gridCol w="1068083">
                  <a:extLst>
                    <a:ext uri="{9D8B030D-6E8A-4147-A177-3AD203B41FA5}">
                      <a16:colId xmlns:a16="http://schemas.microsoft.com/office/drawing/2014/main" val="2013897918"/>
                    </a:ext>
                  </a:extLst>
                </a:gridCol>
              </a:tblGrid>
              <a:tr h="149337">
                <a:tc gridSpan="2">
                  <a:txBody>
                    <a:bodyPr/>
                    <a:lstStyle/>
                    <a:p>
                      <a:r>
                        <a:rPr lang="fr-FR" sz="800" kern="1200">
                          <a:solidFill>
                            <a:schemeClr val="bg1"/>
                          </a:solidFill>
                          <a:latin typeface="Gill Sans Nova" panose="020B0602020104020203" pitchFamily="34" charset="0"/>
                          <a:ea typeface="+mn-ea"/>
                          <a:cs typeface="+mn-cs"/>
                        </a:rPr>
                        <a:t>Origin of flows</a:t>
                      </a:r>
                      <a:endParaRPr lang="en-GB" sz="800" kern="1200">
                        <a:solidFill>
                          <a:schemeClr val="bg1"/>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9A0"/>
                    </a:solidFill>
                  </a:tcPr>
                </a:tc>
                <a:tc hMerge="1">
                  <a:txBody>
                    <a:bodyPr/>
                    <a:lstStyle/>
                    <a:p>
                      <a:endParaRPr lang="en-GB" sz="900" kern="1200">
                        <a:solidFill>
                          <a:sysClr val="windowText" lastClr="000000"/>
                        </a:solidFill>
                        <a:latin typeface="+mn-lt"/>
                        <a:ea typeface="+mn-ea"/>
                        <a:cs typeface="+mn-cs"/>
                      </a:endParaRPr>
                    </a:p>
                  </a:txBody>
                  <a:tcPr/>
                </a:tc>
                <a:extLst>
                  <a:ext uri="{0D108BD9-81ED-4DB2-BD59-A6C34878D82A}">
                    <a16:rowId xmlns:a16="http://schemas.microsoft.com/office/drawing/2014/main" val="157509137"/>
                  </a:ext>
                </a:extLst>
              </a:tr>
              <a:tr h="149337">
                <a:tc>
                  <a:txBody>
                    <a:bodyPr/>
                    <a:lstStyle/>
                    <a:p>
                      <a:r>
                        <a:rPr lang="fr-FR" sz="800" kern="1200">
                          <a:solidFill>
                            <a:sysClr val="windowText" lastClr="000000"/>
                          </a:solidFill>
                          <a:latin typeface="Gill Sans Nova" panose="020B0602020104020203" pitchFamily="34" charset="0"/>
                          <a:ea typeface="+mn-ea"/>
                          <a:cs typeface="+mn-cs"/>
                        </a:rPr>
                        <a:t>Country</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fr-FR" sz="800" kern="1200">
                          <a:solidFill>
                            <a:sysClr val="windowText" lastClr="000000"/>
                          </a:solidFill>
                          <a:latin typeface="Gill Sans Nova" panose="020B0602020104020203" pitchFamily="34" charset="0"/>
                          <a:ea typeface="+mn-ea"/>
                          <a:cs typeface="+mn-cs"/>
                        </a:rPr>
                        <a:t>% of flows</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97849937"/>
                  </a:ext>
                </a:extLst>
              </a:tr>
              <a:tr h="149337">
                <a:tc>
                  <a:txBody>
                    <a:bodyPr/>
                    <a:lstStyle/>
                    <a:p>
                      <a:r>
                        <a:rPr lang="fr-FR" sz="800" kern="1200">
                          <a:solidFill>
                            <a:sysClr val="windowText" lastClr="000000"/>
                          </a:solidFill>
                          <a:latin typeface="Gill Sans Nova" panose="020B0602020104020203" pitchFamily="34" charset="0"/>
                          <a:ea typeface="+mn-ea"/>
                          <a:cs typeface="+mn-cs"/>
                        </a:rPr>
                        <a:t>Niger</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mn-ea"/>
                          <a:cs typeface="+mn-cs"/>
                        </a:rPr>
                        <a:t>55%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838485337"/>
                  </a:ext>
                </a:extLst>
              </a:tr>
              <a:tr h="149337">
                <a:tc>
                  <a:txBody>
                    <a:bodyPr/>
                    <a:lstStyle/>
                    <a:p>
                      <a:r>
                        <a:rPr lang="fr-FR" sz="800" kern="1200">
                          <a:solidFill>
                            <a:sysClr val="windowText" lastClr="000000"/>
                          </a:solidFill>
                          <a:latin typeface="Gill Sans Nova" panose="020B0602020104020203" pitchFamily="34" charset="0"/>
                          <a:ea typeface="+mn-ea"/>
                          <a:cs typeface="+mn-cs"/>
                        </a:rPr>
                        <a:t>Nigeria</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mn-ea"/>
                          <a:cs typeface="+mn-cs"/>
                        </a:rPr>
                        <a:t>45%</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3387110750"/>
                  </a:ext>
                </a:extLst>
              </a:tr>
            </a:tbl>
          </a:graphicData>
        </a:graphic>
      </p:graphicFrame>
      <p:graphicFrame>
        <p:nvGraphicFramePr>
          <p:cNvPr id="241" name="Table 227">
            <a:extLst>
              <a:ext uri="{FF2B5EF4-FFF2-40B4-BE49-F238E27FC236}">
                <a16:creationId xmlns:a16="http://schemas.microsoft.com/office/drawing/2014/main" id="{8977425C-F5E1-4786-9516-FA72E68317DD}"/>
              </a:ext>
            </a:extLst>
          </p:cNvPr>
          <p:cNvGraphicFramePr>
            <a:graphicFrameLocks noGrp="1"/>
          </p:cNvGraphicFramePr>
          <p:nvPr>
            <p:extLst>
              <p:ext uri="{D42A27DB-BD31-4B8C-83A1-F6EECF244321}">
                <p14:modId xmlns:p14="http://schemas.microsoft.com/office/powerpoint/2010/main" val="1871604503"/>
              </p:ext>
            </p:extLst>
          </p:nvPr>
        </p:nvGraphicFramePr>
        <p:xfrm>
          <a:off x="7365746" y="2003917"/>
          <a:ext cx="2136166" cy="853440"/>
        </p:xfrm>
        <a:graphic>
          <a:graphicData uri="http://schemas.openxmlformats.org/drawingml/2006/table">
            <a:tbl>
              <a:tblPr firstRow="1" bandRow="1">
                <a:tableStyleId>{5C22544A-7EE6-4342-B048-85BDC9FD1C3A}</a:tableStyleId>
              </a:tblPr>
              <a:tblGrid>
                <a:gridCol w="1068083">
                  <a:extLst>
                    <a:ext uri="{9D8B030D-6E8A-4147-A177-3AD203B41FA5}">
                      <a16:colId xmlns:a16="http://schemas.microsoft.com/office/drawing/2014/main" val="199193260"/>
                    </a:ext>
                  </a:extLst>
                </a:gridCol>
                <a:gridCol w="1068083">
                  <a:extLst>
                    <a:ext uri="{9D8B030D-6E8A-4147-A177-3AD203B41FA5}">
                      <a16:colId xmlns:a16="http://schemas.microsoft.com/office/drawing/2014/main" val="2013897918"/>
                    </a:ext>
                  </a:extLst>
                </a:gridCol>
              </a:tblGrid>
              <a:tr h="213360">
                <a:tc gridSpan="2">
                  <a:txBody>
                    <a:bodyPr/>
                    <a:lstStyle/>
                    <a:p>
                      <a:r>
                        <a:rPr lang="fr-FR" sz="800" kern="1200">
                          <a:solidFill>
                            <a:schemeClr val="bg1"/>
                          </a:solidFill>
                          <a:latin typeface="Gill Sans Nova" panose="020B0602020104020203" pitchFamily="34" charset="0"/>
                          <a:ea typeface="+mn-ea"/>
                          <a:cs typeface="+mn-cs"/>
                        </a:rPr>
                        <a:t>Destination of flows</a:t>
                      </a:r>
                      <a:endParaRPr lang="en-GB" sz="800" kern="1200">
                        <a:solidFill>
                          <a:schemeClr val="bg1"/>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7400"/>
                    </a:solidFill>
                  </a:tcPr>
                </a:tc>
                <a:tc hMerge="1">
                  <a:txBody>
                    <a:bodyPr/>
                    <a:lstStyle/>
                    <a:p>
                      <a:endParaRPr lang="en-GB" sz="900" kern="1200">
                        <a:solidFill>
                          <a:sysClr val="windowText" lastClr="000000"/>
                        </a:solidFill>
                        <a:latin typeface="+mn-lt"/>
                        <a:ea typeface="+mn-ea"/>
                        <a:cs typeface="+mn-cs"/>
                      </a:endParaRPr>
                    </a:p>
                  </a:txBody>
                  <a:tcPr/>
                </a:tc>
                <a:extLst>
                  <a:ext uri="{0D108BD9-81ED-4DB2-BD59-A6C34878D82A}">
                    <a16:rowId xmlns:a16="http://schemas.microsoft.com/office/drawing/2014/main" val="157509137"/>
                  </a:ext>
                </a:extLst>
              </a:tr>
              <a:tr h="213360">
                <a:tc>
                  <a:txBody>
                    <a:bodyPr/>
                    <a:lstStyle/>
                    <a:p>
                      <a:r>
                        <a:rPr lang="fr-FR" sz="800" kern="1200">
                          <a:solidFill>
                            <a:sysClr val="windowText" lastClr="000000"/>
                          </a:solidFill>
                          <a:latin typeface="Gill Sans Nova" panose="020B0602020104020203" pitchFamily="34" charset="0"/>
                          <a:ea typeface="+mn-ea"/>
                          <a:cs typeface="+mn-cs"/>
                        </a:rPr>
                        <a:t>Country</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fr-FR" sz="800" kern="1200">
                          <a:solidFill>
                            <a:sysClr val="windowText" lastClr="000000"/>
                          </a:solidFill>
                          <a:latin typeface="Gill Sans Nova" panose="020B0602020104020203" pitchFamily="34" charset="0"/>
                          <a:ea typeface="+mn-ea"/>
                          <a:cs typeface="+mn-cs"/>
                        </a:rPr>
                        <a:t>% of flows</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97849937"/>
                  </a:ext>
                </a:extLst>
              </a:tr>
              <a:tr h="213360">
                <a:tc>
                  <a:txBody>
                    <a:bodyPr/>
                    <a:lstStyle/>
                    <a:p>
                      <a:r>
                        <a:rPr lang="fr-FR" sz="800" kern="1200">
                          <a:solidFill>
                            <a:sysClr val="windowText" lastClr="000000"/>
                          </a:solidFill>
                          <a:latin typeface="Gill Sans Nova" panose="020B0602020104020203" pitchFamily="34" charset="0"/>
                          <a:ea typeface="+mn-ea"/>
                          <a:cs typeface="+mn-cs"/>
                        </a:rPr>
                        <a:t>Nigeria</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fr-FR" sz="800" kern="1200">
                          <a:solidFill>
                            <a:sysClr val="windowText" lastClr="000000"/>
                          </a:solidFill>
                          <a:latin typeface="Gill Sans Nova" panose="020B0602020104020203" pitchFamily="34" charset="0"/>
                          <a:ea typeface="+mn-ea"/>
                          <a:cs typeface="+mn-cs"/>
                        </a:rPr>
                        <a:t>55% </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838485337"/>
                  </a:ext>
                </a:extLst>
              </a:tr>
              <a:tr h="213360">
                <a:tc>
                  <a:txBody>
                    <a:bodyPr/>
                    <a:lstStyle/>
                    <a:p>
                      <a:r>
                        <a:rPr lang="fr-FR" sz="800" kern="1200">
                          <a:solidFill>
                            <a:sysClr val="windowText" lastClr="000000"/>
                          </a:solidFill>
                          <a:latin typeface="Gill Sans Nova" panose="020B0602020104020203" pitchFamily="34" charset="0"/>
                          <a:ea typeface="+mn-ea"/>
                          <a:cs typeface="+mn-cs"/>
                        </a:rPr>
                        <a:t>Niger</a:t>
                      </a:r>
                      <a:endParaRPr lang="en-GB" sz="800" kern="1200">
                        <a:solidFill>
                          <a:sysClr val="windowText" lastClr="000000"/>
                        </a:solidFill>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mn-ea"/>
                          <a:cs typeface="+mn-cs"/>
                        </a:rPr>
                        <a:t>45%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387110750"/>
                  </a:ext>
                </a:extLst>
              </a:tr>
            </a:tbl>
          </a:graphicData>
        </a:graphic>
      </p:graphicFrame>
      <p:sp>
        <p:nvSpPr>
          <p:cNvPr id="86" name="Rectangle 85">
            <a:extLst>
              <a:ext uri="{FF2B5EF4-FFF2-40B4-BE49-F238E27FC236}">
                <a16:creationId xmlns:a16="http://schemas.microsoft.com/office/drawing/2014/main" id="{62D16D90-C56B-4009-B16D-21C0B308C1D7}"/>
              </a:ext>
            </a:extLst>
          </p:cNvPr>
          <p:cNvSpPr/>
          <p:nvPr/>
        </p:nvSpPr>
        <p:spPr>
          <a:xfrm>
            <a:off x="255001" y="120385"/>
            <a:ext cx="9396000" cy="469385"/>
          </a:xfrm>
          <a:prstGeom prst="rect">
            <a:avLst/>
          </a:prstGeom>
          <a:solidFill>
            <a:srgbClr val="003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r>
              <a:rPr lang="fr-FR" sz="1500" b="1" spc="300">
                <a:solidFill>
                  <a:schemeClr val="bg1"/>
                </a:solidFill>
                <a:latin typeface="Gill Sans Nova "/>
              </a:rPr>
              <a:t>FLOW MONITORING </a:t>
            </a:r>
            <a:r>
              <a:rPr lang="fr-FR" sz="1500" b="1" spc="300">
                <a:solidFill>
                  <a:prstClr val="white"/>
                </a:solidFill>
                <a:latin typeface="Gill Sans Nova "/>
                <a:cs typeface="Calibri" panose="020F0502020204030204" pitchFamily="34" charset="0"/>
              </a:rPr>
              <a:t>—</a:t>
            </a:r>
            <a:r>
              <a:rPr lang="fr-FR" sz="1500" b="1" spc="300">
                <a:solidFill>
                  <a:schemeClr val="bg1"/>
                </a:solidFill>
                <a:latin typeface="Gill Sans Nova "/>
              </a:rPr>
              <a:t> </a:t>
            </a:r>
            <a:r>
              <a:rPr lang="fr-FR" sz="1500" b="1" spc="300">
                <a:solidFill>
                  <a:srgbClr val="FC7400"/>
                </a:solidFill>
                <a:latin typeface="Gill Sans Nova "/>
              </a:rPr>
              <a:t>NIGERIA</a:t>
            </a:r>
            <a:endParaRPr lang="fr-FR" sz="1500" b="1" spc="300">
              <a:solidFill>
                <a:schemeClr val="bg1"/>
              </a:solidFill>
              <a:latin typeface="Gill Sans Nova "/>
            </a:endParaRPr>
          </a:p>
          <a:p>
            <a:pPr marL="1433505"/>
            <a:r>
              <a:rPr lang="fr-FR" sz="1500" b="1" spc="300">
                <a:solidFill>
                  <a:prstClr val="white"/>
                </a:solidFill>
                <a:latin typeface="Gill Sans Nova "/>
              </a:rPr>
              <a:t>FEBRUARY </a:t>
            </a:r>
            <a:r>
              <a:rPr lang="fr-FR" sz="1600" b="1" spc="300">
                <a:solidFill>
                  <a:schemeClr val="bg1"/>
                </a:solidFill>
                <a:latin typeface="Gill Sans Nova" panose="020B0602020104020203" pitchFamily="34" charset="0"/>
              </a:rPr>
              <a:t>—</a:t>
            </a:r>
            <a:r>
              <a:rPr lang="fr-FR" sz="1500" b="1" spc="300">
                <a:solidFill>
                  <a:prstClr val="white"/>
                </a:solidFill>
                <a:latin typeface="Gill Sans Nova "/>
              </a:rPr>
              <a:t> MARCH 2022 </a:t>
            </a:r>
            <a:r>
              <a:rPr lang="fr-FR" sz="1500" b="1" spc="300">
                <a:solidFill>
                  <a:prstClr val="white"/>
                </a:solidFill>
                <a:latin typeface="Gill Sans Nova "/>
                <a:cs typeface="Calibri" panose="020F0502020204030204" pitchFamily="34" charset="0"/>
              </a:rPr>
              <a:t>— </a:t>
            </a:r>
            <a:r>
              <a:rPr lang="fr-FR" sz="1500" b="1" spc="300">
                <a:solidFill>
                  <a:prstClr val="white"/>
                </a:solidFill>
                <a:latin typeface="Gill Sans Nova" panose="020B0602020104020203" pitchFamily="34" charset="0"/>
                <a:cs typeface="Calibri" panose="020F0502020204030204" pitchFamily="34" charset="0"/>
              </a:rPr>
              <a:t>REGISTRY</a:t>
            </a:r>
            <a:endParaRPr lang="en-GB" sz="1500" b="1" spc="300">
              <a:solidFill>
                <a:srgbClr val="FC7400"/>
              </a:solidFill>
              <a:latin typeface="Gill Sans Nova" panose="020B0602020104020203" pitchFamily="34" charset="0"/>
            </a:endParaRPr>
          </a:p>
        </p:txBody>
      </p:sp>
      <p:sp>
        <p:nvSpPr>
          <p:cNvPr id="87" name="Rectangle 86">
            <a:extLst>
              <a:ext uri="{FF2B5EF4-FFF2-40B4-BE49-F238E27FC236}">
                <a16:creationId xmlns:a16="http://schemas.microsoft.com/office/drawing/2014/main" id="{F415E193-5EBE-436F-8031-95C7D5779FDC}"/>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chemeClr val="bg1"/>
                </a:solidFill>
                <a:latin typeface="Gill Sans Nova" panose="020B0602020104020203" pitchFamily="34" charset="0"/>
              </a:rPr>
              <a:t> </a:t>
            </a:r>
            <a:r>
              <a:rPr lang="fr-FR" sz="900">
                <a:solidFill>
                  <a:schemeClr val="bg1"/>
                </a:solidFill>
                <a:latin typeface="Gill Sans Nova" panose="020B0602020104020203" pitchFamily="34" charset="0"/>
              </a:rPr>
              <a:t>Report</a:t>
            </a:r>
            <a:r>
              <a:rPr lang="fr-FR" sz="900" b="1">
                <a:solidFill>
                  <a:schemeClr val="bg1"/>
                </a:solidFill>
                <a:latin typeface="Gill Sans Nova" panose="020B0602020104020203" pitchFamily="34" charset="0"/>
              </a:rPr>
              <a:t> </a:t>
            </a:r>
            <a:r>
              <a:rPr lang="fr-FR" sz="900">
                <a:solidFill>
                  <a:schemeClr val="bg1"/>
                </a:solidFill>
                <a:latin typeface="Gill Sans Nova" panose="020B0602020104020203" pitchFamily="34" charset="0"/>
              </a:rPr>
              <a:t># 51 </a:t>
            </a:r>
          </a:p>
          <a:p>
            <a:pPr algn="r"/>
            <a:r>
              <a:rPr lang="fr-FR" sz="900">
                <a:solidFill>
                  <a:schemeClr val="bg1"/>
                </a:solidFill>
                <a:latin typeface="Gill Sans Nova" panose="020B0602020104020203" pitchFamily="34" charset="0"/>
              </a:rPr>
              <a:t>Publication Date</a:t>
            </a:r>
            <a:r>
              <a:rPr lang="en-US" sz="900">
                <a:solidFill>
                  <a:schemeClr val="bg1"/>
                </a:solidFill>
                <a:latin typeface="Gill Sans Nova" panose="020B0602020104020203" pitchFamily="34" charset="0"/>
              </a:rPr>
              <a:t>: May</a:t>
            </a:r>
            <a:r>
              <a:rPr lang="en-GB" sz="900">
                <a:solidFill>
                  <a:schemeClr val="bg1"/>
                </a:solidFill>
                <a:latin typeface="Gill Sans Nova" panose="020B0602020104020203" pitchFamily="34" charset="0"/>
              </a:rPr>
              <a:t> </a:t>
            </a:r>
            <a:r>
              <a:rPr lang="fr-FR" sz="900">
                <a:solidFill>
                  <a:schemeClr val="bg1"/>
                </a:solidFill>
                <a:latin typeface="Gill Sans Nova" panose="020B0602020104020203" pitchFamily="34" charset="0"/>
              </a:rPr>
              <a:t>2022</a:t>
            </a:r>
            <a:endParaRPr lang="en-GB" sz="900">
              <a:solidFill>
                <a:schemeClr val="bg1"/>
              </a:solidFill>
              <a:latin typeface="Gill Sans Nova" panose="020B0602020104020203" pitchFamily="34" charset="0"/>
            </a:endParaRPr>
          </a:p>
        </p:txBody>
      </p:sp>
      <p:sp>
        <p:nvSpPr>
          <p:cNvPr id="89" name="TextBox 88">
            <a:extLst>
              <a:ext uri="{FF2B5EF4-FFF2-40B4-BE49-F238E27FC236}">
                <a16:creationId xmlns:a16="http://schemas.microsoft.com/office/drawing/2014/main" id="{121F4C70-A91E-4C0C-AA76-F96D3824C578}"/>
              </a:ext>
            </a:extLst>
          </p:cNvPr>
          <p:cNvSpPr txBox="1"/>
          <p:nvPr/>
        </p:nvSpPr>
        <p:spPr>
          <a:xfrm>
            <a:off x="-130255" y="606857"/>
            <a:ext cx="5433775" cy="276999"/>
          </a:xfrm>
          <a:prstGeom prst="rect">
            <a:avLst/>
          </a:prstGeom>
          <a:noFill/>
        </p:spPr>
        <p:txBody>
          <a:bodyPr>
            <a:spAutoFit/>
          </a:bodyPr>
          <a:lstStyle/>
          <a:p>
            <a:pPr algn="ctr" eaLnBrk="1" fontAlgn="auto" hangingPunct="1">
              <a:spcBef>
                <a:spcPts val="0"/>
              </a:spcBef>
              <a:spcAft>
                <a:spcPts val="0"/>
              </a:spcAft>
              <a:defRPr/>
            </a:pPr>
            <a:r>
              <a:rPr lang="fr-FR" sz="1200" b="1">
                <a:solidFill>
                  <a:srgbClr val="FF671F"/>
                </a:solidFill>
                <a:latin typeface="Gill Sans Nova" panose="020B0602020104020203" pitchFamily="34" charset="0"/>
              </a:rPr>
              <a:t>SOKOTO</a:t>
            </a:r>
            <a:endParaRPr lang="fr-FR" sz="1200" b="1" strike="sngStrike">
              <a:solidFill>
                <a:srgbClr val="FF671F"/>
              </a:solidFill>
              <a:latin typeface="Gill Sans Nova" panose="020B0602020104020203" pitchFamily="34" charset="0"/>
            </a:endParaRPr>
          </a:p>
        </p:txBody>
      </p:sp>
      <p:pic>
        <p:nvPicPr>
          <p:cNvPr id="88" name="Picture 87" descr="A picture containing drawing&#10;&#10;Description automatically generated">
            <a:extLst>
              <a:ext uri="{FF2B5EF4-FFF2-40B4-BE49-F238E27FC236}">
                <a16:creationId xmlns:a16="http://schemas.microsoft.com/office/drawing/2014/main" id="{CA7A04E6-5B6E-4AE1-BF41-35FC51FB45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4938" y="103933"/>
            <a:ext cx="1358724" cy="517036"/>
          </a:xfrm>
          <a:prstGeom prst="rect">
            <a:avLst/>
          </a:prstGeom>
        </p:spPr>
      </p:pic>
      <p:sp>
        <p:nvSpPr>
          <p:cNvPr id="91" name="Rectangle 90">
            <a:extLst>
              <a:ext uri="{FF2B5EF4-FFF2-40B4-BE49-F238E27FC236}">
                <a16:creationId xmlns:a16="http://schemas.microsoft.com/office/drawing/2014/main" id="{7C89E992-A1AC-4730-82D7-4B8921E144FE}"/>
              </a:ext>
            </a:extLst>
          </p:cNvPr>
          <p:cNvSpPr/>
          <p:nvPr/>
        </p:nvSpPr>
        <p:spPr>
          <a:xfrm>
            <a:off x="4932680" y="4736916"/>
            <a:ext cx="4680000" cy="215315"/>
          </a:xfrm>
          <a:prstGeom prst="rect">
            <a:avLst/>
          </a:prstGeom>
        </p:spPr>
        <p:txBody>
          <a:bodyPr wrap="square">
            <a:spAutoFit/>
          </a:bodyPr>
          <a:lstStyle/>
          <a:p>
            <a:pPr algn="ctr"/>
            <a:r>
              <a:rPr lang="fr-FR" sz="799" b="1">
                <a:solidFill>
                  <a:schemeClr val="accent2"/>
                </a:solidFill>
                <a:latin typeface="Gill Sans Nova" panose="020B0602020104020203" pitchFamily="34" charset="0"/>
              </a:rPr>
              <a:t>DAILY EVOLUTION OF FLOWS</a:t>
            </a:r>
            <a:endParaRPr lang="fr-FR" sz="1400">
              <a:latin typeface="Gill Sans Nova" panose="020B0602020104020203" pitchFamily="34" charset="0"/>
            </a:endParaRPr>
          </a:p>
        </p:txBody>
      </p:sp>
      <p:sp>
        <p:nvSpPr>
          <p:cNvPr id="90" name="Rectangle 89">
            <a:extLst>
              <a:ext uri="{FF2B5EF4-FFF2-40B4-BE49-F238E27FC236}">
                <a16:creationId xmlns:a16="http://schemas.microsoft.com/office/drawing/2014/main" id="{E422C4E1-B1F2-426E-9830-C486AD03296C}"/>
              </a:ext>
            </a:extLst>
          </p:cNvPr>
          <p:cNvSpPr/>
          <p:nvPr/>
        </p:nvSpPr>
        <p:spPr>
          <a:xfrm>
            <a:off x="255001" y="6434466"/>
            <a:ext cx="9396000" cy="329469"/>
          </a:xfrm>
          <a:prstGeom prst="rect">
            <a:avLst/>
          </a:prstGeom>
          <a:solidFill>
            <a:srgbClr val="003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endParaRPr lang="en-US" sz="500">
              <a:solidFill>
                <a:schemeClr val="bg1"/>
              </a:solidFill>
              <a:latin typeface="Gill Sans MT" panose="020B0502020104020203" pitchFamily="34" charset="0"/>
            </a:endParaRPr>
          </a:p>
        </p:txBody>
      </p:sp>
      <p:sp>
        <p:nvSpPr>
          <p:cNvPr id="93" name="Rectangle 92">
            <a:extLst>
              <a:ext uri="{FF2B5EF4-FFF2-40B4-BE49-F238E27FC236}">
                <a16:creationId xmlns:a16="http://schemas.microsoft.com/office/drawing/2014/main" id="{ECEC0E20-A9CC-4B8C-9102-3AB6EE826C91}"/>
              </a:ext>
            </a:extLst>
          </p:cNvPr>
          <p:cNvSpPr>
            <a:spLocks/>
          </p:cNvSpPr>
          <p:nvPr/>
        </p:nvSpPr>
        <p:spPr>
          <a:xfrm>
            <a:off x="301853" y="6456239"/>
            <a:ext cx="1104194"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12">
            <a:extLst>
              <a:ext uri="{FF2B5EF4-FFF2-40B4-BE49-F238E27FC236}">
                <a16:creationId xmlns:a16="http://schemas.microsoft.com/office/drawing/2014/main" id="{C9B1A89A-B392-4DBA-AB48-94A6DF4F6E39}"/>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95" name="object 62">
            <a:extLst>
              <a:ext uri="{FF2B5EF4-FFF2-40B4-BE49-F238E27FC236}">
                <a16:creationId xmlns:a16="http://schemas.microsoft.com/office/drawing/2014/main" id="{0590E54C-67DB-46EE-8DFA-734A5F2F1E3F}"/>
              </a:ext>
            </a:extLst>
          </p:cNvPr>
          <p:cNvSpPr/>
          <p:nvPr/>
        </p:nvSpPr>
        <p:spPr>
          <a:xfrm>
            <a:off x="906781" y="6451036"/>
            <a:ext cx="464820" cy="296508"/>
          </a:xfrm>
          <a:prstGeom prst="rect">
            <a:avLst/>
          </a:prstGeom>
          <a:blipFill>
            <a:blip r:embed="rId10" cstate="print"/>
            <a:stretch>
              <a:fillRect/>
            </a:stretch>
          </a:blipFill>
        </p:spPr>
        <p:txBody>
          <a:bodyPr wrap="square" lIns="0" tIns="0" rIns="0" bIns="0" rtlCol="0"/>
          <a:lstStyle/>
          <a:p>
            <a:endParaRPr/>
          </a:p>
        </p:txBody>
      </p:sp>
      <p:sp>
        <p:nvSpPr>
          <p:cNvPr id="96" name="Rectangle 95">
            <a:extLst>
              <a:ext uri="{FF2B5EF4-FFF2-40B4-BE49-F238E27FC236}">
                <a16:creationId xmlns:a16="http://schemas.microsoft.com/office/drawing/2014/main" id="{AA98496C-7856-455C-8F67-69E4BE572340}"/>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bject 63">
            <a:extLst>
              <a:ext uri="{FF2B5EF4-FFF2-40B4-BE49-F238E27FC236}">
                <a16:creationId xmlns:a16="http://schemas.microsoft.com/office/drawing/2014/main" id="{026FEAFE-3F77-49AE-8E65-7701537BD775}"/>
              </a:ext>
            </a:extLst>
          </p:cNvPr>
          <p:cNvSpPr/>
          <p:nvPr/>
        </p:nvSpPr>
        <p:spPr>
          <a:xfrm>
            <a:off x="8671000" y="6489066"/>
            <a:ext cx="650397" cy="223175"/>
          </a:xfrm>
          <a:prstGeom prst="rect">
            <a:avLst/>
          </a:prstGeom>
          <a:blipFill>
            <a:blip r:embed="rId11" cstate="print"/>
            <a:stretch>
              <a:fillRect/>
            </a:stretch>
          </a:blipFill>
        </p:spPr>
        <p:txBody>
          <a:bodyPr wrap="square" lIns="0" tIns="0" rIns="0" bIns="0" rtlCol="0"/>
          <a:lstStyle/>
          <a:p>
            <a:endParaRPr/>
          </a:p>
        </p:txBody>
      </p:sp>
      <p:pic>
        <p:nvPicPr>
          <p:cNvPr id="98" name="Picture 97">
            <a:extLst>
              <a:ext uri="{FF2B5EF4-FFF2-40B4-BE49-F238E27FC236}">
                <a16:creationId xmlns:a16="http://schemas.microsoft.com/office/drawing/2014/main" id="{2C53F26E-E12B-4D56-B161-16B20D7A185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sp>
        <p:nvSpPr>
          <p:cNvPr id="99" name="Slide Number Placeholder 224">
            <a:extLst>
              <a:ext uri="{FF2B5EF4-FFF2-40B4-BE49-F238E27FC236}">
                <a16:creationId xmlns:a16="http://schemas.microsoft.com/office/drawing/2014/main" id="{A4ED27EA-70F0-4FDA-8D4E-35D26BBA2F64}"/>
              </a:ext>
            </a:extLst>
          </p:cNvPr>
          <p:cNvSpPr txBox="1">
            <a:spLocks/>
          </p:cNvSpPr>
          <p:nvPr/>
        </p:nvSpPr>
        <p:spPr>
          <a:xfrm>
            <a:off x="9244009" y="6443361"/>
            <a:ext cx="398173" cy="326295"/>
          </a:xfrm>
          <a:prstGeom prst="rect">
            <a:avLst/>
          </a:prstGeom>
        </p:spPr>
        <p:txBody>
          <a:bodyPr vert="horz" lIns="91440" tIns="45720" rIns="91440" bIns="45720" rtlCol="0" anchor="ctr"/>
          <a:lstStyle>
            <a:defPPr>
              <a:defRPr lang="en-US"/>
            </a:defPPr>
            <a:lvl1pPr marL="0" algn="r" defTabSz="457200" rtl="0" eaLnBrk="1" latinLnBrk="0" hangingPunct="1">
              <a:defRPr sz="975"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DC4F7DB-E34D-4501-8B3A-195D9B9AACB9}" type="slidenum">
              <a:rPr lang="en-GB" sz="1050" smtClean="0">
                <a:solidFill>
                  <a:schemeClr val="bg1"/>
                </a:solidFill>
              </a:rPr>
              <a:pPr/>
              <a:t>4</a:t>
            </a:fld>
            <a:endParaRPr lang="en-GB" sz="1050">
              <a:solidFill>
                <a:schemeClr val="bg1"/>
              </a:solidFill>
            </a:endParaRPr>
          </a:p>
        </p:txBody>
      </p:sp>
      <p:sp>
        <p:nvSpPr>
          <p:cNvPr id="115" name="object 2">
            <a:extLst>
              <a:ext uri="{FF2B5EF4-FFF2-40B4-BE49-F238E27FC236}">
                <a16:creationId xmlns:a16="http://schemas.microsoft.com/office/drawing/2014/main" id="{461A6A18-D19E-4F63-BB0A-9D0A3D1D27FE}"/>
              </a:ext>
            </a:extLst>
          </p:cNvPr>
          <p:cNvSpPr txBox="1"/>
          <p:nvPr/>
        </p:nvSpPr>
        <p:spPr>
          <a:xfrm>
            <a:off x="236362" y="6055720"/>
            <a:ext cx="4620632" cy="289823"/>
          </a:xfrm>
          <a:prstGeom prst="rect">
            <a:avLst/>
          </a:prstGeom>
        </p:spPr>
        <p:txBody>
          <a:bodyPr vert="horz" wrap="square" lIns="0" tIns="12700" rIns="0" bIns="0" rtlCol="0" anchor="t">
            <a:spAutoFit/>
          </a:bodyPr>
          <a:lstStyle/>
          <a:p>
            <a:pPr marL="12700" marR="5080" algn="just">
              <a:spcBef>
                <a:spcPts val="100"/>
              </a:spcBef>
            </a:pPr>
            <a:r>
              <a:rPr sz="600" i="1">
                <a:solidFill>
                  <a:srgbClr val="585858"/>
                </a:solidFill>
                <a:latin typeface="Gill Sans Nova" panose="020B0602020104020203" pitchFamily="34" charset="0"/>
                <a:cs typeface="Calibri"/>
              </a:rPr>
              <a:t>Base </a:t>
            </a:r>
            <a:r>
              <a:rPr sz="600" i="1" spc="-5">
                <a:solidFill>
                  <a:srgbClr val="585858"/>
                </a:solidFill>
                <a:latin typeface="Gill Sans Nova" panose="020B0602020104020203" pitchFamily="34" charset="0"/>
                <a:cs typeface="Calibri"/>
              </a:rPr>
              <a:t>Map Source </a:t>
            </a:r>
            <a:r>
              <a:rPr sz="600" i="1">
                <a:solidFill>
                  <a:srgbClr val="585858"/>
                </a:solidFill>
                <a:latin typeface="Gill Sans Nova" panose="020B0602020104020203" pitchFamily="34" charset="0"/>
                <a:cs typeface="Calibri"/>
              </a:rPr>
              <a:t>: </a:t>
            </a:r>
            <a:r>
              <a:rPr sz="600" i="1" spc="-5">
                <a:solidFill>
                  <a:srgbClr val="585858"/>
                </a:solidFill>
                <a:latin typeface="Gill Sans Nova" panose="020B0602020104020203" pitchFamily="34" charset="0"/>
                <a:cs typeface="Calibri"/>
              </a:rPr>
              <a:t>ESRI. The </a:t>
            </a:r>
            <a:r>
              <a:rPr sz="600" i="1">
                <a:solidFill>
                  <a:srgbClr val="585858"/>
                </a:solidFill>
                <a:latin typeface="Gill Sans Nova" panose="020B0602020104020203" pitchFamily="34" charset="0"/>
                <a:cs typeface="Calibri"/>
              </a:rPr>
              <a:t>maps in </a:t>
            </a:r>
            <a:r>
              <a:rPr sz="600" i="1" spc="-5">
                <a:solidFill>
                  <a:srgbClr val="585858"/>
                </a:solidFill>
                <a:latin typeface="Gill Sans Nova" panose="020B0602020104020203" pitchFamily="34" charset="0"/>
                <a:cs typeface="Calibri"/>
              </a:rPr>
              <a:t>this </a:t>
            </a:r>
            <a:r>
              <a:rPr sz="600" i="1">
                <a:solidFill>
                  <a:srgbClr val="585858"/>
                </a:solidFill>
                <a:latin typeface="Gill Sans Nova" panose="020B0602020104020203" pitchFamily="34" charset="0"/>
                <a:cs typeface="Calibri"/>
              </a:rPr>
              <a:t>report are </a:t>
            </a:r>
            <a:r>
              <a:rPr sz="600" i="1" spc="-10">
                <a:solidFill>
                  <a:srgbClr val="585858"/>
                </a:solidFill>
                <a:latin typeface="Gill Sans Nova" panose="020B0602020104020203" pitchFamily="34" charset="0"/>
                <a:cs typeface="Calibri"/>
              </a:rPr>
              <a:t>for </a:t>
            </a:r>
            <a:r>
              <a:rPr sz="600" i="1" spc="-5">
                <a:solidFill>
                  <a:srgbClr val="585858"/>
                </a:solidFill>
                <a:latin typeface="Gill Sans Nova" panose="020B0602020104020203" pitchFamily="34" charset="0"/>
                <a:cs typeface="Calibri"/>
              </a:rPr>
              <a:t>illustration </a:t>
            </a:r>
            <a:r>
              <a:rPr sz="600" i="1">
                <a:solidFill>
                  <a:srgbClr val="585858"/>
                </a:solidFill>
                <a:latin typeface="Gill Sans Nova" panose="020B0602020104020203" pitchFamily="34" charset="0"/>
                <a:cs typeface="Calibri"/>
              </a:rPr>
              <a:t>purposes </a:t>
            </a:r>
            <a:r>
              <a:rPr sz="600" i="1" spc="-5">
                <a:solidFill>
                  <a:srgbClr val="585858"/>
                </a:solidFill>
                <a:latin typeface="Gill Sans Nova" panose="020B0602020104020203" pitchFamily="34" charset="0"/>
                <a:cs typeface="Calibri"/>
              </a:rPr>
              <a:t>only. The depiction </a:t>
            </a:r>
            <a:r>
              <a:rPr sz="600" i="1" spc="-10">
                <a:solidFill>
                  <a:srgbClr val="585858"/>
                </a:solidFill>
                <a:latin typeface="Gill Sans Nova" panose="020B0602020104020203" pitchFamily="34" charset="0"/>
                <a:cs typeface="Calibri"/>
              </a:rPr>
              <a:t>and </a:t>
            </a:r>
            <a:r>
              <a:rPr sz="600" i="1">
                <a:solidFill>
                  <a:srgbClr val="585858"/>
                </a:solidFill>
                <a:latin typeface="Gill Sans Nova" panose="020B0602020104020203" pitchFamily="34" charset="0"/>
                <a:cs typeface="Calibri"/>
              </a:rPr>
              <a:t>use of </a:t>
            </a:r>
            <a:r>
              <a:rPr sz="600" i="1" spc="-5">
                <a:solidFill>
                  <a:srgbClr val="585858"/>
                </a:solidFill>
                <a:latin typeface="Gill Sans Nova" panose="020B0602020104020203" pitchFamily="34" charset="0"/>
                <a:cs typeface="Calibri"/>
              </a:rPr>
              <a:t>boundaries, geographic </a:t>
            </a:r>
            <a:r>
              <a:rPr sz="600" i="1">
                <a:solidFill>
                  <a:srgbClr val="585858"/>
                </a:solidFill>
                <a:latin typeface="Gill Sans Nova" panose="020B0602020104020203" pitchFamily="34" charset="0"/>
                <a:cs typeface="Calibri"/>
              </a:rPr>
              <a:t>names, and </a:t>
            </a:r>
            <a:r>
              <a:rPr sz="600" i="1" spc="-5">
                <a:solidFill>
                  <a:srgbClr val="585858"/>
                </a:solidFill>
                <a:latin typeface="Gill Sans Nova" panose="020B0602020104020203" pitchFamily="34" charset="0"/>
                <a:cs typeface="Calibri"/>
              </a:rPr>
              <a:t>related</a:t>
            </a:r>
            <a:r>
              <a:rPr lang="en-US" sz="600" i="1" spc="-5">
                <a:solidFill>
                  <a:srgbClr val="585858"/>
                </a:solidFill>
                <a:latin typeface="Gill Sans Nova" panose="020B0602020104020203" pitchFamily="34" charset="0"/>
                <a:cs typeface="Calibri"/>
              </a:rPr>
              <a:t> </a:t>
            </a:r>
            <a:r>
              <a:rPr sz="600" i="1" spc="-5">
                <a:solidFill>
                  <a:srgbClr val="585858"/>
                </a:solidFill>
                <a:latin typeface="Gill Sans Nova" panose="020B0602020104020203" pitchFamily="34" charset="0"/>
                <a:cs typeface="Calibri"/>
              </a:rPr>
              <a:t>data shown </a:t>
            </a:r>
            <a:r>
              <a:rPr sz="600" i="1">
                <a:solidFill>
                  <a:srgbClr val="585858"/>
                </a:solidFill>
                <a:latin typeface="Gill Sans Nova" panose="020B0602020104020203" pitchFamily="34" charset="0"/>
                <a:cs typeface="Calibri"/>
              </a:rPr>
              <a:t>on maps and </a:t>
            </a:r>
            <a:r>
              <a:rPr sz="600" i="1" spc="-5">
                <a:solidFill>
                  <a:srgbClr val="585858"/>
                </a:solidFill>
                <a:latin typeface="Gill Sans Nova" panose="020B0602020104020203" pitchFamily="34" charset="0"/>
                <a:cs typeface="Calibri"/>
              </a:rPr>
              <a:t>included </a:t>
            </a:r>
            <a:r>
              <a:rPr sz="600" i="1">
                <a:solidFill>
                  <a:srgbClr val="585858"/>
                </a:solidFill>
                <a:latin typeface="Gill Sans Nova" panose="020B0602020104020203" pitchFamily="34" charset="0"/>
                <a:cs typeface="Calibri"/>
              </a:rPr>
              <a:t>in </a:t>
            </a:r>
            <a:r>
              <a:rPr sz="600" i="1" spc="-5">
                <a:solidFill>
                  <a:srgbClr val="585858"/>
                </a:solidFill>
                <a:latin typeface="Gill Sans Nova" panose="020B0602020104020203" pitchFamily="34" charset="0"/>
                <a:cs typeface="Calibri"/>
              </a:rPr>
              <a:t>this report </a:t>
            </a:r>
            <a:r>
              <a:rPr sz="600" i="1" spc="-10">
                <a:solidFill>
                  <a:srgbClr val="585858"/>
                </a:solidFill>
                <a:latin typeface="Gill Sans Nova" panose="020B0602020104020203" pitchFamily="34" charset="0"/>
                <a:cs typeface="Calibri"/>
              </a:rPr>
              <a:t>are </a:t>
            </a:r>
            <a:r>
              <a:rPr sz="600" i="1">
                <a:solidFill>
                  <a:srgbClr val="585858"/>
                </a:solidFill>
                <a:latin typeface="Gill Sans Nova" panose="020B0602020104020203" pitchFamily="34" charset="0"/>
                <a:cs typeface="Calibri"/>
              </a:rPr>
              <a:t>not </a:t>
            </a:r>
            <a:r>
              <a:rPr sz="600" i="1" spc="-5">
                <a:solidFill>
                  <a:srgbClr val="585858"/>
                </a:solidFill>
                <a:latin typeface="Gill Sans Nova" panose="020B0602020104020203" pitchFamily="34" charset="0"/>
                <a:cs typeface="Calibri"/>
              </a:rPr>
              <a:t>warranted to </a:t>
            </a:r>
            <a:r>
              <a:rPr sz="600" i="1">
                <a:solidFill>
                  <a:srgbClr val="585858"/>
                </a:solidFill>
                <a:latin typeface="Gill Sans Nova" panose="020B0602020104020203" pitchFamily="34" charset="0"/>
                <a:cs typeface="Calibri"/>
              </a:rPr>
              <a:t>be </a:t>
            </a:r>
            <a:r>
              <a:rPr sz="600" i="1" spc="-10">
                <a:solidFill>
                  <a:srgbClr val="585858"/>
                </a:solidFill>
                <a:latin typeface="Gill Sans Nova" panose="020B0602020104020203" pitchFamily="34" charset="0"/>
                <a:cs typeface="Calibri"/>
              </a:rPr>
              <a:t>error </a:t>
            </a:r>
            <a:r>
              <a:rPr sz="600" i="1">
                <a:solidFill>
                  <a:srgbClr val="585858"/>
                </a:solidFill>
                <a:latin typeface="Gill Sans Nova" panose="020B0602020104020203" pitchFamily="34" charset="0"/>
                <a:cs typeface="Calibri"/>
              </a:rPr>
              <a:t>free </a:t>
            </a:r>
            <a:r>
              <a:rPr sz="600" i="1" spc="-10">
                <a:solidFill>
                  <a:srgbClr val="585858"/>
                </a:solidFill>
                <a:latin typeface="Gill Sans Nova" panose="020B0602020104020203" pitchFamily="34" charset="0"/>
                <a:cs typeface="Calibri"/>
              </a:rPr>
              <a:t>nor </a:t>
            </a:r>
            <a:r>
              <a:rPr sz="600" i="1">
                <a:solidFill>
                  <a:srgbClr val="585858"/>
                </a:solidFill>
                <a:latin typeface="Gill Sans Nova" panose="020B0602020104020203" pitchFamily="34" charset="0"/>
                <a:cs typeface="Calibri"/>
              </a:rPr>
              <a:t>do </a:t>
            </a:r>
            <a:r>
              <a:rPr sz="600" i="1" spc="-5">
                <a:solidFill>
                  <a:srgbClr val="585858"/>
                </a:solidFill>
                <a:latin typeface="Gill Sans Nova" panose="020B0602020104020203" pitchFamily="34" charset="0"/>
                <a:cs typeface="Calibri"/>
              </a:rPr>
              <a:t>they </a:t>
            </a:r>
            <a:r>
              <a:rPr sz="600" i="1">
                <a:solidFill>
                  <a:srgbClr val="585858"/>
                </a:solidFill>
                <a:latin typeface="Gill Sans Nova" panose="020B0602020104020203" pitchFamily="34" charset="0"/>
                <a:cs typeface="Calibri"/>
              </a:rPr>
              <a:t>imply </a:t>
            </a:r>
            <a:r>
              <a:rPr sz="600" i="1" spc="-5">
                <a:solidFill>
                  <a:srgbClr val="585858"/>
                </a:solidFill>
                <a:latin typeface="Gill Sans Nova" panose="020B0602020104020203" pitchFamily="34" charset="0"/>
                <a:cs typeface="Calibri"/>
              </a:rPr>
              <a:t>judgment </a:t>
            </a:r>
            <a:r>
              <a:rPr sz="600" i="1">
                <a:solidFill>
                  <a:srgbClr val="585858"/>
                </a:solidFill>
                <a:latin typeface="Gill Sans Nova" panose="020B0602020104020203" pitchFamily="34" charset="0"/>
                <a:cs typeface="Calibri"/>
              </a:rPr>
              <a:t>on </a:t>
            </a:r>
            <a:r>
              <a:rPr sz="600" i="1" spc="-5">
                <a:solidFill>
                  <a:srgbClr val="585858"/>
                </a:solidFill>
                <a:latin typeface="Gill Sans Nova" panose="020B0602020104020203" pitchFamily="34" charset="0"/>
                <a:cs typeface="Calibri"/>
              </a:rPr>
              <a:t>the legal status </a:t>
            </a:r>
            <a:r>
              <a:rPr sz="600" i="1">
                <a:solidFill>
                  <a:srgbClr val="585858"/>
                </a:solidFill>
                <a:latin typeface="Gill Sans Nova" panose="020B0602020104020203" pitchFamily="34" charset="0"/>
                <a:cs typeface="Calibri"/>
              </a:rPr>
              <a:t>of </a:t>
            </a:r>
            <a:r>
              <a:rPr sz="600" i="1" spc="-10">
                <a:solidFill>
                  <a:srgbClr val="585858"/>
                </a:solidFill>
                <a:latin typeface="Gill Sans Nova" panose="020B0602020104020203" pitchFamily="34" charset="0"/>
                <a:cs typeface="Calibri"/>
              </a:rPr>
              <a:t>any</a:t>
            </a:r>
            <a:r>
              <a:rPr lang="en-US" sz="600" i="1" spc="-10">
                <a:solidFill>
                  <a:srgbClr val="585858"/>
                </a:solidFill>
                <a:latin typeface="Gill Sans Nova" panose="020B0602020104020203" pitchFamily="34" charset="0"/>
                <a:cs typeface="Calibri"/>
              </a:rPr>
              <a:t> </a:t>
            </a:r>
            <a:r>
              <a:rPr sz="600" i="1" spc="-5">
                <a:solidFill>
                  <a:srgbClr val="585858"/>
                </a:solidFill>
                <a:latin typeface="Gill Sans Nova" panose="020B0602020104020203" pitchFamily="34" charset="0"/>
                <a:cs typeface="Calibri"/>
              </a:rPr>
              <a:t>territory, </a:t>
            </a:r>
            <a:r>
              <a:rPr sz="600" i="1">
                <a:solidFill>
                  <a:srgbClr val="585858"/>
                </a:solidFill>
                <a:latin typeface="Gill Sans Nova" panose="020B0602020104020203" pitchFamily="34" charset="0"/>
                <a:cs typeface="Calibri"/>
              </a:rPr>
              <a:t>or any endorsement or </a:t>
            </a:r>
            <a:r>
              <a:rPr sz="600" i="1" spc="-5">
                <a:solidFill>
                  <a:srgbClr val="585858"/>
                </a:solidFill>
                <a:latin typeface="Gill Sans Nova" panose="020B0602020104020203" pitchFamily="34" charset="0"/>
                <a:cs typeface="Calibri"/>
              </a:rPr>
              <a:t>acceptance </a:t>
            </a:r>
            <a:r>
              <a:rPr sz="600" i="1">
                <a:solidFill>
                  <a:srgbClr val="585858"/>
                </a:solidFill>
                <a:latin typeface="Gill Sans Nova" panose="020B0602020104020203" pitchFamily="34" charset="0"/>
                <a:cs typeface="Calibri"/>
              </a:rPr>
              <a:t>of </a:t>
            </a:r>
            <a:r>
              <a:rPr sz="600" i="1" spc="-5">
                <a:solidFill>
                  <a:srgbClr val="585858"/>
                </a:solidFill>
                <a:latin typeface="Gill Sans Nova" panose="020B0602020104020203" pitchFamily="34" charset="0"/>
                <a:cs typeface="Calibri"/>
              </a:rPr>
              <a:t>such </a:t>
            </a:r>
            <a:r>
              <a:rPr sz="600" i="1">
                <a:solidFill>
                  <a:srgbClr val="585858"/>
                </a:solidFill>
                <a:latin typeface="Gill Sans Nova" panose="020B0602020104020203" pitchFamily="34" charset="0"/>
                <a:cs typeface="Calibri"/>
              </a:rPr>
              <a:t>boundaries by</a:t>
            </a:r>
            <a:r>
              <a:rPr sz="600" i="1" spc="-5">
                <a:solidFill>
                  <a:srgbClr val="585858"/>
                </a:solidFill>
                <a:latin typeface="Gill Sans Nova" panose="020B0602020104020203" pitchFamily="34" charset="0"/>
                <a:cs typeface="Calibri"/>
              </a:rPr>
              <a:t> </a:t>
            </a:r>
            <a:r>
              <a:rPr sz="600" i="1" spc="-10">
                <a:solidFill>
                  <a:srgbClr val="585858"/>
                </a:solidFill>
                <a:latin typeface="Gill Sans Nova" panose="020B0602020104020203" pitchFamily="34" charset="0"/>
                <a:cs typeface="Calibri"/>
              </a:rPr>
              <a:t>IOM.</a:t>
            </a:r>
            <a:endParaRPr sz="600">
              <a:latin typeface="Gill Sans Nova" panose="020B0602020104020203" pitchFamily="34" charset="0"/>
              <a:cs typeface="Calibri"/>
            </a:endParaRPr>
          </a:p>
        </p:txBody>
      </p:sp>
      <p:sp>
        <p:nvSpPr>
          <p:cNvPr id="71" name="TextBox 70">
            <a:extLst>
              <a:ext uri="{FF2B5EF4-FFF2-40B4-BE49-F238E27FC236}">
                <a16:creationId xmlns:a16="http://schemas.microsoft.com/office/drawing/2014/main" id="{AEFD3743-853B-4B12-AEBD-C6FF89F8BA71}"/>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chemeClr val="bg1"/>
                </a:solidFill>
                <a:latin typeface="Gill Sans MT" panose="020B0502020104020203" pitchFamily="34" charset="0"/>
              </a:rPr>
              <a:t>	     INTERNATIONAL ORGANIZATION FOR MIGRATION </a:t>
            </a:r>
            <a:r>
              <a:rPr lang="fr-FR" sz="650">
                <a:solidFill>
                  <a:schemeClr val="bg1"/>
                </a:solidFill>
                <a:latin typeface="Gill Sans MT" panose="020B0502020104020203" pitchFamily="34" charset="0"/>
              </a:rPr>
              <a:t>–  </a:t>
            </a:r>
            <a:r>
              <a:rPr lang="en-US" sz="650" u="sng" spc="-10" err="1">
                <a:solidFill>
                  <a:schemeClr val="bg1"/>
                </a:solidFill>
                <a:latin typeface="Gill Sans MT"/>
                <a:cs typeface="Gill Sans MT"/>
              </a:rPr>
              <a:t>DTMNigeria</a:t>
            </a:r>
            <a:r>
              <a:rPr lang="fr-FR" sz="650">
                <a:solidFill>
                  <a:schemeClr val="bg1"/>
                </a:solidFill>
                <a:latin typeface="Gill Sans MT" panose="020B0502020104020203" pitchFamily="34" charset="0"/>
              </a:rPr>
              <a:t>@iom.int – https:/dtm.iom.int/</a:t>
            </a:r>
            <a:r>
              <a:rPr lang="fr-FR" sz="650" err="1">
                <a:solidFill>
                  <a:schemeClr val="bg1"/>
                </a:solidFill>
                <a:latin typeface="Gill Sans MT" panose="020B0502020104020203" pitchFamily="34" charset="0"/>
              </a:rPr>
              <a:t>nigeria</a:t>
            </a:r>
            <a:r>
              <a:rPr lang="fr-FR" sz="650">
                <a:solidFill>
                  <a:schemeClr val="bg1"/>
                </a:solidFill>
                <a:latin typeface="Gill Sans MT" panose="020B0502020104020203" pitchFamily="34" charset="0"/>
              </a:rPr>
              <a:t> – https://migration.iom.int</a:t>
            </a:r>
          </a:p>
          <a:p>
            <a:pPr marL="2241537"/>
            <a:r>
              <a:rPr lang="en-US" sz="650">
                <a:solidFill>
                  <a:schemeClr val="bg1"/>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chemeClr val="bg1"/>
                </a:solidFill>
                <a:latin typeface="Gill Sans MT" panose="020B0502020104020203" pitchFamily="34" charset="0"/>
              </a:rPr>
              <a:t>   	            “Source: The International Organization for Migration [Month, Year], Displacement Tracking Matrix (DTM)”</a:t>
            </a:r>
          </a:p>
          <a:p>
            <a:endParaRPr lang="en-NG" sz="650"/>
          </a:p>
        </p:txBody>
      </p:sp>
      <p:sp>
        <p:nvSpPr>
          <p:cNvPr id="76" name="TextBox 29">
            <a:extLst>
              <a:ext uri="{FF2B5EF4-FFF2-40B4-BE49-F238E27FC236}">
                <a16:creationId xmlns:a16="http://schemas.microsoft.com/office/drawing/2014/main" id="{5553C65A-D535-446A-BBBD-A1D4F1F20AF2}"/>
              </a:ext>
            </a:extLst>
          </p:cNvPr>
          <p:cNvSpPr txBox="1"/>
          <p:nvPr/>
        </p:nvSpPr>
        <p:spPr>
          <a:xfrm>
            <a:off x="5292128" y="1970449"/>
            <a:ext cx="1774011" cy="200055"/>
          </a:xfrm>
          <a:prstGeom prst="rect">
            <a:avLst/>
          </a:prstGeom>
          <a:noFill/>
        </p:spPr>
        <p:txBody>
          <a:bodyPr wrap="square" rtlCol="0">
            <a:spAutoFit/>
          </a:bodyPr>
          <a:lstStyle/>
          <a:p>
            <a:pPr algn="ctr"/>
            <a:r>
              <a:rPr lang="fr-FR" sz="700" b="1">
                <a:latin typeface="Gill Sans MT" panose="020B0502020104020203" pitchFamily="34" charset="0"/>
                <a:ea typeface="Gill Sans Nova Book" panose="020B0502020204020203" pitchFamily="34" charset="-128"/>
                <a:cs typeface="Gill Sans Nova Book" panose="020B0502020204020203" pitchFamily="34" charset="-128"/>
              </a:rPr>
              <a:t>MAIN MODES OF TRANSPORT</a:t>
            </a:r>
          </a:p>
        </p:txBody>
      </p:sp>
      <p:pic>
        <p:nvPicPr>
          <p:cNvPr id="77" name="Picture 76">
            <a:extLst>
              <a:ext uri="{FF2B5EF4-FFF2-40B4-BE49-F238E27FC236}">
                <a16:creationId xmlns:a16="http://schemas.microsoft.com/office/drawing/2014/main" id="{AAF5928E-F1CE-4194-ACF7-2CF98D25BBA7}"/>
              </a:ext>
            </a:extLst>
          </p:cNvPr>
          <p:cNvPicPr/>
          <p:nvPr/>
        </p:nvPicPr>
        <p:blipFill rotWithShape="1">
          <a:blip r:embed="rId13">
            <a:lum contrast="-40000"/>
            <a:extLst>
              <a:ext uri="{28A0092B-C50C-407E-A947-70E740481C1C}">
                <a14:useLocalDpi xmlns:a14="http://schemas.microsoft.com/office/drawing/2010/main" val="0"/>
              </a:ext>
            </a:extLst>
          </a:blip>
          <a:srcRect t="21392" b="26321"/>
          <a:stretch/>
        </p:blipFill>
        <p:spPr bwMode="auto">
          <a:xfrm>
            <a:off x="5596604" y="2433017"/>
            <a:ext cx="406400" cy="212492"/>
          </a:xfrm>
          <a:prstGeom prst="rect">
            <a:avLst/>
          </a:prstGeom>
          <a:noFill/>
          <a:ln>
            <a:noFill/>
          </a:ln>
        </p:spPr>
      </p:pic>
      <p:pic>
        <p:nvPicPr>
          <p:cNvPr id="79" name="Picture 78">
            <a:extLst>
              <a:ext uri="{FF2B5EF4-FFF2-40B4-BE49-F238E27FC236}">
                <a16:creationId xmlns:a16="http://schemas.microsoft.com/office/drawing/2014/main" id="{D11C4F49-3C55-4B0B-AE70-C3F38FD7091A}"/>
              </a:ext>
            </a:extLst>
          </p:cNvPr>
          <p:cNvPicPr>
            <a:picLocks noChangeAspect="1"/>
          </p:cNvPicPr>
          <p:nvPr/>
        </p:nvPicPr>
        <p:blipFill>
          <a:blip r:embed="rId14" cstate="hqprint">
            <a:extLst>
              <a:ext uri="{BEBA8EAE-BF5A-486C-A8C5-ECC9F3942E4B}">
                <a14:imgProps xmlns:a14="http://schemas.microsoft.com/office/drawing/2010/main">
                  <a14:imgLayer r:embed="rId15">
                    <a14:imgEffect>
                      <a14:colorTemperature colorTemp="88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5226098" y="2451169"/>
            <a:ext cx="202344" cy="176189"/>
          </a:xfrm>
          <a:prstGeom prst="rect">
            <a:avLst/>
          </a:prstGeom>
        </p:spPr>
      </p:pic>
      <p:sp>
        <p:nvSpPr>
          <p:cNvPr id="80" name="TextBox 79">
            <a:extLst>
              <a:ext uri="{FF2B5EF4-FFF2-40B4-BE49-F238E27FC236}">
                <a16:creationId xmlns:a16="http://schemas.microsoft.com/office/drawing/2014/main" id="{2DB376A2-342E-4190-A847-D4E7B2E36B3C}"/>
              </a:ext>
            </a:extLst>
          </p:cNvPr>
          <p:cNvSpPr txBox="1"/>
          <p:nvPr/>
        </p:nvSpPr>
        <p:spPr>
          <a:xfrm>
            <a:off x="5156885" y="2691521"/>
            <a:ext cx="411185" cy="215315"/>
          </a:xfrm>
          <a:prstGeom prst="rect">
            <a:avLst/>
          </a:prstGeom>
          <a:noFill/>
        </p:spPr>
        <p:txBody>
          <a:bodyPr wrap="square" rtlCol="0">
            <a:spAutoFit/>
          </a:bodyPr>
          <a:lstStyle/>
          <a:p>
            <a:r>
              <a:rPr lang="en-GB" sz="799">
                <a:latin typeface="Gill Sans MT" panose="020B0502020104020203" pitchFamily="34" charset="0"/>
                <a:ea typeface="Gill Sans Nova Book" panose="020B0502020204020203" pitchFamily="34" charset="-128"/>
                <a:cs typeface="Gill Sans Nova Book" panose="020B0502020204020203" pitchFamily="34" charset="-128"/>
              </a:rPr>
              <a:t>44%</a:t>
            </a:r>
          </a:p>
        </p:txBody>
      </p:sp>
      <p:sp>
        <p:nvSpPr>
          <p:cNvPr id="81" name="TextBox 80">
            <a:extLst>
              <a:ext uri="{FF2B5EF4-FFF2-40B4-BE49-F238E27FC236}">
                <a16:creationId xmlns:a16="http://schemas.microsoft.com/office/drawing/2014/main" id="{A0721EF6-00AF-4D35-86B5-C0C8C9A167CD}"/>
              </a:ext>
            </a:extLst>
          </p:cNvPr>
          <p:cNvSpPr txBox="1"/>
          <p:nvPr/>
        </p:nvSpPr>
        <p:spPr>
          <a:xfrm>
            <a:off x="5608201" y="2680768"/>
            <a:ext cx="371902" cy="215315"/>
          </a:xfrm>
          <a:prstGeom prst="rect">
            <a:avLst/>
          </a:prstGeom>
          <a:noFill/>
        </p:spPr>
        <p:txBody>
          <a:bodyPr wrap="square" rtlCol="0">
            <a:spAutoFit/>
          </a:bodyPr>
          <a:lstStyle/>
          <a:p>
            <a:r>
              <a:rPr lang="en-GB" sz="799">
                <a:latin typeface="Gill Sans MT" panose="020B0502020104020203" pitchFamily="34" charset="0"/>
                <a:ea typeface="Gill Sans Nova Book" panose="020B0502020204020203" pitchFamily="34" charset="-128"/>
                <a:cs typeface="Gill Sans Nova Book" panose="020B0502020204020203" pitchFamily="34" charset="-128"/>
              </a:rPr>
              <a:t>38%</a:t>
            </a:r>
          </a:p>
        </p:txBody>
      </p:sp>
      <p:sp>
        <p:nvSpPr>
          <p:cNvPr id="82" name="TextBox 81">
            <a:extLst>
              <a:ext uri="{FF2B5EF4-FFF2-40B4-BE49-F238E27FC236}">
                <a16:creationId xmlns:a16="http://schemas.microsoft.com/office/drawing/2014/main" id="{54A917B5-228D-40E1-BCDD-80C3D61815C0}"/>
              </a:ext>
            </a:extLst>
          </p:cNvPr>
          <p:cNvSpPr txBox="1"/>
          <p:nvPr/>
        </p:nvSpPr>
        <p:spPr>
          <a:xfrm>
            <a:off x="5622858" y="2182443"/>
            <a:ext cx="335348" cy="215315"/>
          </a:xfrm>
          <a:prstGeom prst="rect">
            <a:avLst/>
          </a:prstGeom>
          <a:noFill/>
        </p:spPr>
        <p:txBody>
          <a:bodyPr wrap="none" rtlCol="0">
            <a:spAutoFit/>
          </a:bodyPr>
          <a:lstStyle/>
          <a:p>
            <a:r>
              <a:rPr lang="fr-FR" sz="799">
                <a:latin typeface="Gill Sans MT" panose="020B0502020104020203" pitchFamily="34" charset="0"/>
                <a:ea typeface="Gill Sans Nova Book" panose="020B0502020204020203" pitchFamily="34" charset="-128"/>
                <a:cs typeface="Gill Sans Nova Book" panose="020B0502020204020203" pitchFamily="34" charset="-128"/>
              </a:rPr>
              <a:t>Bus</a:t>
            </a:r>
          </a:p>
        </p:txBody>
      </p:sp>
      <p:pic>
        <p:nvPicPr>
          <p:cNvPr id="85" name="Picture 84">
            <a:extLst>
              <a:ext uri="{FF2B5EF4-FFF2-40B4-BE49-F238E27FC236}">
                <a16:creationId xmlns:a16="http://schemas.microsoft.com/office/drawing/2014/main" id="{07B14D9C-E82C-4609-A22E-4387226B2800}"/>
              </a:ext>
            </a:extLst>
          </p:cNvPr>
          <p:cNvPicPr>
            <a:picLocks noChangeAspect="1"/>
          </p:cNvPicPr>
          <p:nvPr/>
        </p:nvPicPr>
        <p:blipFill rotWithShape="1">
          <a:blip r:embed="rId16">
            <a:duotone>
              <a:schemeClr val="accent5">
                <a:shade val="45000"/>
                <a:satMod val="135000"/>
              </a:schemeClr>
              <a:prstClr val="white"/>
            </a:duotone>
          </a:blip>
          <a:srcRect l="29604" t="12826" r="28624" b="32423"/>
          <a:stretch/>
        </p:blipFill>
        <p:spPr>
          <a:xfrm>
            <a:off x="6857055" y="2435561"/>
            <a:ext cx="156745" cy="205447"/>
          </a:xfrm>
          <a:prstGeom prst="rect">
            <a:avLst/>
          </a:prstGeom>
        </p:spPr>
      </p:pic>
      <p:sp>
        <p:nvSpPr>
          <p:cNvPr id="92" name="TextBox 91">
            <a:extLst>
              <a:ext uri="{FF2B5EF4-FFF2-40B4-BE49-F238E27FC236}">
                <a16:creationId xmlns:a16="http://schemas.microsoft.com/office/drawing/2014/main" id="{4C4D0E68-B14D-4D02-BECF-549DA119DC49}"/>
              </a:ext>
            </a:extLst>
          </p:cNvPr>
          <p:cNvSpPr txBox="1"/>
          <p:nvPr/>
        </p:nvSpPr>
        <p:spPr>
          <a:xfrm>
            <a:off x="5156885" y="2189308"/>
            <a:ext cx="340158" cy="215315"/>
          </a:xfrm>
          <a:prstGeom prst="rect">
            <a:avLst/>
          </a:prstGeom>
          <a:noFill/>
        </p:spPr>
        <p:txBody>
          <a:bodyPr wrap="none" rtlCol="0">
            <a:spAutoFit/>
          </a:bodyPr>
          <a:lstStyle/>
          <a:p>
            <a:r>
              <a:rPr lang="fr-FR" sz="799">
                <a:latin typeface="Gill Sans MT" panose="020B0502020104020203" pitchFamily="34" charset="0"/>
                <a:ea typeface="Gill Sans Nova Book" panose="020B0502020204020203" pitchFamily="34" charset="-128"/>
                <a:cs typeface="Gill Sans Nova Book" panose="020B0502020204020203" pitchFamily="34" charset="-128"/>
              </a:rPr>
              <a:t>Car</a:t>
            </a:r>
          </a:p>
        </p:txBody>
      </p:sp>
      <p:sp>
        <p:nvSpPr>
          <p:cNvPr id="112" name="TextBox 111">
            <a:extLst>
              <a:ext uri="{FF2B5EF4-FFF2-40B4-BE49-F238E27FC236}">
                <a16:creationId xmlns:a16="http://schemas.microsoft.com/office/drawing/2014/main" id="{0CBD5248-6BB5-4052-9530-3BF69F7CE6DF}"/>
              </a:ext>
            </a:extLst>
          </p:cNvPr>
          <p:cNvSpPr txBox="1"/>
          <p:nvPr/>
        </p:nvSpPr>
        <p:spPr>
          <a:xfrm>
            <a:off x="6680242" y="2182291"/>
            <a:ext cx="465192" cy="207749"/>
          </a:xfrm>
          <a:prstGeom prst="rect">
            <a:avLst/>
          </a:prstGeom>
          <a:noFill/>
        </p:spPr>
        <p:txBody>
          <a:bodyPr wrap="none" lIns="91440" tIns="45720" rIns="91440" bIns="45720" rtlCol="0" anchor="t">
            <a:spAutoFit/>
          </a:bodyPr>
          <a:lstStyle/>
          <a:p>
            <a:r>
              <a:rPr lang="fr-FR" sz="750" err="1">
                <a:latin typeface="Gill Sans MT"/>
                <a:ea typeface="Gill Sans Nova Book"/>
              </a:rPr>
              <a:t>Others</a:t>
            </a:r>
            <a:endParaRPr lang="en-US" err="1"/>
          </a:p>
        </p:txBody>
      </p:sp>
      <p:sp>
        <p:nvSpPr>
          <p:cNvPr id="113" name="TextBox 112">
            <a:extLst>
              <a:ext uri="{FF2B5EF4-FFF2-40B4-BE49-F238E27FC236}">
                <a16:creationId xmlns:a16="http://schemas.microsoft.com/office/drawing/2014/main" id="{FC11485C-AD7A-415E-8F3C-939F9659A63F}"/>
              </a:ext>
            </a:extLst>
          </p:cNvPr>
          <p:cNvSpPr txBox="1"/>
          <p:nvPr/>
        </p:nvSpPr>
        <p:spPr>
          <a:xfrm>
            <a:off x="6786906" y="2660492"/>
            <a:ext cx="388189" cy="215315"/>
          </a:xfrm>
          <a:prstGeom prst="rect">
            <a:avLst/>
          </a:prstGeom>
          <a:noFill/>
        </p:spPr>
        <p:txBody>
          <a:bodyPr wrap="square" lIns="91440" tIns="45720" rIns="91440" bIns="45720" rtlCol="0" anchor="t">
            <a:spAutoFit/>
          </a:bodyPr>
          <a:lstStyle/>
          <a:p>
            <a:r>
              <a:rPr lang="en-GB" sz="750">
                <a:latin typeface="Gill Sans MT"/>
                <a:ea typeface="Gill Sans Nova Book"/>
                <a:cs typeface="Gill Sans Nova Book" panose="020B0502020204020203" pitchFamily="34" charset="-128"/>
              </a:rPr>
              <a:t>18%</a:t>
            </a:r>
          </a:p>
        </p:txBody>
      </p:sp>
      <p:graphicFrame>
        <p:nvGraphicFramePr>
          <p:cNvPr id="74" name="Chart 73">
            <a:extLst>
              <a:ext uri="{FF2B5EF4-FFF2-40B4-BE49-F238E27FC236}">
                <a16:creationId xmlns:a16="http://schemas.microsoft.com/office/drawing/2014/main" id="{09730EBB-6690-469C-BCC1-FA0302C9D334}"/>
              </a:ext>
            </a:extLst>
          </p:cNvPr>
          <p:cNvGraphicFramePr>
            <a:graphicFrameLocks/>
          </p:cNvGraphicFramePr>
          <p:nvPr>
            <p:extLst>
              <p:ext uri="{D42A27DB-BD31-4B8C-83A1-F6EECF244321}">
                <p14:modId xmlns:p14="http://schemas.microsoft.com/office/powerpoint/2010/main" val="4041328305"/>
              </p:ext>
            </p:extLst>
          </p:nvPr>
        </p:nvGraphicFramePr>
        <p:xfrm>
          <a:off x="5144416" y="4952232"/>
          <a:ext cx="4555213" cy="1445512"/>
        </p:xfrm>
        <a:graphic>
          <a:graphicData uri="http://schemas.openxmlformats.org/drawingml/2006/chart">
            <c:chart xmlns:c="http://schemas.openxmlformats.org/drawingml/2006/chart" xmlns:r="http://schemas.openxmlformats.org/officeDocument/2006/relationships" r:id="rId17"/>
          </a:graphicData>
        </a:graphic>
      </p:graphicFrame>
      <p:graphicFrame>
        <p:nvGraphicFramePr>
          <p:cNvPr id="75" name="Chart 74">
            <a:extLst>
              <a:ext uri="{FF2B5EF4-FFF2-40B4-BE49-F238E27FC236}">
                <a16:creationId xmlns:a16="http://schemas.microsoft.com/office/drawing/2014/main" id="{64CF4C5F-F950-4189-884D-DCEBEDA3EC9B}"/>
              </a:ext>
            </a:extLst>
          </p:cNvPr>
          <p:cNvGraphicFramePr>
            <a:graphicFrameLocks/>
          </p:cNvGraphicFramePr>
          <p:nvPr>
            <p:extLst>
              <p:ext uri="{D42A27DB-BD31-4B8C-83A1-F6EECF244321}">
                <p14:modId xmlns:p14="http://schemas.microsoft.com/office/powerpoint/2010/main" val="756594144"/>
              </p:ext>
            </p:extLst>
          </p:nvPr>
        </p:nvGraphicFramePr>
        <p:xfrm>
          <a:off x="5164935" y="3281684"/>
          <a:ext cx="4528683" cy="1301288"/>
        </p:xfrm>
        <a:graphic>
          <a:graphicData uri="http://schemas.openxmlformats.org/drawingml/2006/chart">
            <c:chart xmlns:c="http://schemas.openxmlformats.org/drawingml/2006/chart" xmlns:r="http://schemas.openxmlformats.org/officeDocument/2006/relationships" r:id="rId18"/>
          </a:graphicData>
        </a:graphic>
      </p:graphicFrame>
    </p:spTree>
    <p:extLst>
      <p:ext uri="{BB962C8B-B14F-4D97-AF65-F5344CB8AC3E}">
        <p14:creationId xmlns:p14="http://schemas.microsoft.com/office/powerpoint/2010/main" val="2958840927"/>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Rectangle 242">
            <a:extLst>
              <a:ext uri="{FF2B5EF4-FFF2-40B4-BE49-F238E27FC236}">
                <a16:creationId xmlns:a16="http://schemas.microsoft.com/office/drawing/2014/main" id="{8A971DD6-98E5-46FA-A328-162EC8B9FE68}"/>
              </a:ext>
            </a:extLst>
          </p:cNvPr>
          <p:cNvSpPr/>
          <p:nvPr/>
        </p:nvSpPr>
        <p:spPr>
          <a:xfrm>
            <a:off x="255001" y="854104"/>
            <a:ext cx="4620632" cy="2338071"/>
          </a:xfrm>
          <a:prstGeom prst="rect">
            <a:avLst/>
          </a:prstGeom>
          <a:solidFill>
            <a:srgbClr val="EA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2700" marR="5080" lvl="0" algn="just" defTabSz="914400">
              <a:spcBef>
                <a:spcPts val="310"/>
              </a:spcBef>
            </a:pPr>
            <a:r>
              <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PRESENTATION OF FMP</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en-US"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Kano FMP (</a:t>
            </a:r>
            <a:r>
              <a:rPr lang="en-US"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Kofar</a:t>
            </a:r>
            <a:r>
              <a:rPr lang="en-US"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Ruwa Park and </a:t>
            </a:r>
            <a:r>
              <a:rPr lang="en-US"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Yankaba</a:t>
            </a:r>
            <a:r>
              <a:rPr lang="en-US"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Park) has been collecting data since March 2017, covering two migratory routes passing through </a:t>
            </a:r>
            <a:r>
              <a:rPr lang="en-US"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Dala</a:t>
            </a:r>
            <a:r>
              <a:rPr lang="en-US"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Nasarawa Local Government Areas in Kano state. </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FMP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was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installed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monitor cross-border flows of migrants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between</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Nigeria and Niger and to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better</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understand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dynamics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migration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covering</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these</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routes</a:t>
            </a:r>
            <a:r>
              <a:rPr lang="en-US" sz="750"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a:t>
            </a:r>
          </a:p>
          <a:p>
            <a:pPr algn="just"/>
            <a:endPar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5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Mobility</a:t>
            </a:r>
            <a:r>
              <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trends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In the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reporting</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period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the Kano FMP, on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average</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946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individuals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observed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daily</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rPr>
              <a:t>Between</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March, dips in the flow were </a:t>
            </a:r>
            <a:r>
              <a:rPr lang="fr-FR" sz="750" err="1">
                <a:solidFill>
                  <a:schemeClr val="tx1"/>
                </a:solidFill>
                <a:latin typeface="Gill Sans Nova" panose="020B0602020104020203" pitchFamily="34" charset="0"/>
              </a:rPr>
              <a:t>observed</a:t>
            </a:r>
            <a:r>
              <a:rPr lang="fr-FR" sz="750">
                <a:solidFill>
                  <a:schemeClr val="tx1"/>
                </a:solidFill>
                <a:latin typeface="Gill Sans Nova" panose="020B0602020104020203" pitchFamily="34" charset="0"/>
              </a:rPr>
              <a:t> on (8th and 18th)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(4th, 11th, and 23rd) March </a:t>
            </a:r>
            <a:r>
              <a:rPr lang="fr-FR" sz="750" err="1">
                <a:solidFill>
                  <a:schemeClr val="tx1"/>
                </a:solidFill>
                <a:latin typeface="Gill Sans Nova" panose="020B0602020104020203" pitchFamily="34" charset="0"/>
              </a:rPr>
              <a:t>which</a:t>
            </a:r>
            <a:r>
              <a:rPr lang="fr-FR" sz="750">
                <a:solidFill>
                  <a:schemeClr val="tx1"/>
                </a:solidFill>
                <a:latin typeface="Gill Sans Nova" panose="020B0602020104020203" pitchFamily="34" charset="0"/>
              </a:rPr>
              <a:t> were a </a:t>
            </a:r>
            <a:r>
              <a:rPr lang="fr-FR" sz="750" err="1">
                <a:solidFill>
                  <a:schemeClr val="tx1"/>
                </a:solidFill>
                <a:latin typeface="Gill Sans Nova" panose="020B0602020104020203" pitchFamily="34" charset="0"/>
              </a:rPr>
              <a:t>result</a:t>
            </a:r>
            <a:r>
              <a:rPr lang="fr-FR" sz="750">
                <a:solidFill>
                  <a:schemeClr val="tx1"/>
                </a:solidFill>
                <a:latin typeface="Gill Sans Nova" panose="020B0602020104020203" pitchFamily="34" charset="0"/>
              </a:rPr>
              <a:t> of </a:t>
            </a:r>
            <a:r>
              <a:rPr lang="fr-FR" sz="750" err="1">
                <a:solidFill>
                  <a:schemeClr val="tx1"/>
                </a:solidFill>
                <a:latin typeface="Gill Sans Nova" panose="020B0602020104020203" pitchFamily="34" charset="0"/>
              </a:rPr>
              <a:t>unfavourable</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weather</a:t>
            </a:r>
            <a:r>
              <a:rPr lang="fr-FR" sz="750">
                <a:solidFill>
                  <a:schemeClr val="tx1"/>
                </a:solidFill>
                <a:latin typeface="Gill Sans Nova" panose="020B0602020104020203" pitchFamily="34" charset="0"/>
              </a:rPr>
              <a:t> conditions </a:t>
            </a:r>
            <a:r>
              <a:rPr lang="fr-FR" sz="750" err="1">
                <a:solidFill>
                  <a:schemeClr val="tx1"/>
                </a:solidFill>
                <a:latin typeface="Gill Sans Nova" panose="020B0602020104020203" pitchFamily="34" charset="0"/>
              </a:rPr>
              <a:t>along</a:t>
            </a:r>
            <a:r>
              <a:rPr lang="fr-FR" sz="750">
                <a:solidFill>
                  <a:schemeClr val="tx1"/>
                </a:solidFill>
                <a:latin typeface="Gill Sans Nova" panose="020B0602020104020203" pitchFamily="34" charset="0"/>
              </a:rPr>
              <a:t> the routes.</a:t>
            </a:r>
            <a:endParaRPr lang="en-US" sz="750">
              <a:solidFill>
                <a:schemeClr val="tx1"/>
              </a:solidFill>
              <a:highlight>
                <a:srgbClr val="FFFF00"/>
              </a:highlight>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endPar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Types of flows: </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All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observed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undertaking</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 trans-</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boundary</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movement</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(26%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entering</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country,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while</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74%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leaving</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country). </a:t>
            </a:r>
          </a:p>
          <a:p>
            <a:pPr algn="just"/>
            <a:endPar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5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Departure</a:t>
            </a:r>
            <a:r>
              <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/Origin and destination</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rPr>
              <a:t>Between</a:t>
            </a:r>
            <a:r>
              <a:rPr lang="fr-FR" sz="750">
                <a:solidFill>
                  <a:schemeClr val="tx1"/>
                </a:solidFill>
                <a:latin typeface="Gill Sans Nova" panose="020B0602020104020203" pitchFamily="34" charset="0"/>
              </a:rPr>
              <a:t> </a:t>
            </a:r>
            <a:r>
              <a:rPr lang="fr-FR" sz="750" err="1">
                <a:solidFill>
                  <a:schemeClr val="tx1"/>
                </a:solidFill>
                <a:latin typeface="Gill Sans Nova" panose="020B0602020104020203" pitchFamily="34" charset="0"/>
              </a:rPr>
              <a:t>February</a:t>
            </a:r>
            <a:r>
              <a:rPr lang="fr-FR" sz="750">
                <a:solidFill>
                  <a:schemeClr val="tx1"/>
                </a:solidFill>
                <a:latin typeface="Gill Sans Nova" panose="020B0602020104020203" pitchFamily="34" charset="0"/>
              </a:rPr>
              <a:t> and March </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2022, the main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cities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from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which</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individuals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inflow</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Zinder (48%), Maradi (40%) and Diffa (8%) in Niger.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from Nigeria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outflow</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primarily</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headed</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Zinder (54%), Maradi (38%) and Diffa (5%) in Niger. The modes of transportation were car (62%) and bus (38%).</a:t>
            </a:r>
          </a:p>
          <a:p>
            <a:pPr algn="just"/>
            <a:endPar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 profiles: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While</a:t>
            </a:r>
            <a:r>
              <a:rPr lang="fr-FR" sz="75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65 per cent of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adult</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male, 19 per cent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adult</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female</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15 per cent were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children</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(7%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female</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children</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8% male </a:t>
            </a:r>
            <a:r>
              <a:rPr lang="fr-FR" sz="75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children</a:t>
            </a:r>
            <a:r>
              <a:rPr lang="fr-FR" sz="75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t>
            </a:r>
          </a:p>
        </p:txBody>
      </p:sp>
      <p:sp>
        <p:nvSpPr>
          <p:cNvPr id="21" name="Rectangle 20"/>
          <p:cNvSpPr/>
          <p:nvPr/>
        </p:nvSpPr>
        <p:spPr>
          <a:xfrm>
            <a:off x="359687" y="3461809"/>
            <a:ext cx="4555214" cy="2613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Gill Sans MT" panose="020B0502020104020203" pitchFamily="34" charset="0"/>
            </a:endParaRPr>
          </a:p>
        </p:txBody>
      </p:sp>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134" t="1388" r="561"/>
          <a:stretch/>
        </p:blipFill>
        <p:spPr>
          <a:xfrm>
            <a:off x="532166" y="3392668"/>
            <a:ext cx="4066902" cy="2845454"/>
          </a:xfrm>
          <a:prstGeom prst="rect">
            <a:avLst/>
          </a:prstGeom>
        </p:spPr>
      </p:pic>
      <p:sp>
        <p:nvSpPr>
          <p:cNvPr id="165" name="TextBox 164"/>
          <p:cNvSpPr txBox="1"/>
          <p:nvPr/>
        </p:nvSpPr>
        <p:spPr>
          <a:xfrm>
            <a:off x="532166" y="3224162"/>
            <a:ext cx="4027999" cy="215444"/>
          </a:xfrm>
          <a:prstGeom prst="rect">
            <a:avLst/>
          </a:prstGeom>
          <a:noFill/>
        </p:spPr>
        <p:txBody>
          <a:bodyPr wrap="square" rtlCol="0">
            <a:spAutoFit/>
          </a:bodyPr>
          <a:lstStyle/>
          <a:p>
            <a:pPr algn="ctr"/>
            <a:r>
              <a:rPr lang="fr-FR" sz="800" b="1" err="1">
                <a:latin typeface="Gill Sans Nova Book" panose="020B0502020204020203" pitchFamily="34" charset="-128"/>
                <a:ea typeface="Gill Sans Nova Book" panose="020B0502020204020203" pitchFamily="34" charset="-128"/>
                <a:cs typeface="Gill Sans Nova Book" panose="020B0502020204020203" pitchFamily="34" charset="-128"/>
              </a:rPr>
              <a:t>Movements</a:t>
            </a:r>
            <a:r>
              <a:rPr lang="fr-FR" sz="800" b="1">
                <a:latin typeface="Gill Sans Nova Book" panose="020B0502020204020203" pitchFamily="34" charset="-128"/>
                <a:ea typeface="Gill Sans Nova Book" panose="020B0502020204020203" pitchFamily="34" charset="-128"/>
                <a:cs typeface="Gill Sans Nova Book" panose="020B0502020204020203" pitchFamily="34" charset="-128"/>
              </a:rPr>
              <a:t> </a:t>
            </a:r>
            <a:r>
              <a:rPr lang="fr-FR" sz="800" b="1" err="1">
                <a:latin typeface="Gill Sans Nova Book" panose="020B0502020204020203" pitchFamily="34" charset="-128"/>
                <a:ea typeface="Gill Sans Nova Book" panose="020B0502020204020203" pitchFamily="34" charset="-128"/>
                <a:cs typeface="Gill Sans Nova Book" panose="020B0502020204020203" pitchFamily="34" charset="-128"/>
              </a:rPr>
              <a:t>observed</a:t>
            </a:r>
            <a:r>
              <a:rPr lang="fr-FR" sz="800" b="1">
                <a:latin typeface="Gill Sans Nova Book" panose="020B0502020204020203" pitchFamily="34" charset="-128"/>
                <a:ea typeface="Gill Sans Nova Book" panose="020B0502020204020203" pitchFamily="34" charset="-128"/>
                <a:cs typeface="Gill Sans Nova Book" panose="020B0502020204020203" pitchFamily="34" charset="-128"/>
              </a:rPr>
              <a:t> at Kano FMP </a:t>
            </a:r>
            <a:r>
              <a:rPr lang="fr-FR" sz="800" b="1" err="1">
                <a:latin typeface="Gill Sans Nova Book" panose="020B0502020204020203" pitchFamily="34" charset="-128"/>
                <a:ea typeface="Gill Sans Nova Book" panose="020B0502020204020203" pitchFamily="34" charset="-128"/>
                <a:cs typeface="Gill Sans Nova Book" panose="020B0502020204020203" pitchFamily="34" charset="-128"/>
              </a:rPr>
              <a:t>between</a:t>
            </a:r>
            <a:r>
              <a:rPr lang="fr-FR" sz="800" b="1">
                <a:latin typeface="Gill Sans Nova Book" panose="020B0502020204020203" pitchFamily="34" charset="-128"/>
                <a:ea typeface="Gill Sans Nova Book" panose="020B0502020204020203" pitchFamily="34" charset="-128"/>
                <a:cs typeface="Gill Sans Nova Book" panose="020B0502020204020203" pitchFamily="34" charset="-128"/>
              </a:rPr>
              <a:t> </a:t>
            </a:r>
            <a:r>
              <a:rPr lang="fr-FR" sz="800" b="1" err="1">
                <a:latin typeface="Gill Sans Nova Book" panose="020B0502020204020203" pitchFamily="34" charset="-128"/>
                <a:ea typeface="Gill Sans Nova Book" panose="020B0502020204020203" pitchFamily="34" charset="-128"/>
                <a:cs typeface="Gill Sans Nova Book" panose="020B0502020204020203" pitchFamily="34" charset="-128"/>
              </a:rPr>
              <a:t>February</a:t>
            </a:r>
            <a:r>
              <a:rPr lang="fr-FR" sz="800" b="1">
                <a:latin typeface="Gill Sans Nova Book" panose="020B0502020204020203" pitchFamily="34" charset="-128"/>
                <a:ea typeface="Gill Sans Nova Book" panose="020B0502020204020203" pitchFamily="34" charset="-128"/>
                <a:cs typeface="Gill Sans Nova Book" panose="020B0502020204020203" pitchFamily="34" charset="-128"/>
              </a:rPr>
              <a:t> and March 2022</a:t>
            </a:r>
          </a:p>
        </p:txBody>
      </p:sp>
      <p:sp>
        <p:nvSpPr>
          <p:cNvPr id="2" name="TextBox 1">
            <a:extLst>
              <a:ext uri="{FF2B5EF4-FFF2-40B4-BE49-F238E27FC236}">
                <a16:creationId xmlns:a16="http://schemas.microsoft.com/office/drawing/2014/main" id="{D5E8507B-3678-4DC7-8E36-7664E2291629}"/>
              </a:ext>
            </a:extLst>
          </p:cNvPr>
          <p:cNvSpPr txBox="1"/>
          <p:nvPr/>
        </p:nvSpPr>
        <p:spPr>
          <a:xfrm>
            <a:off x="3911128" y="5878476"/>
            <a:ext cx="242047" cy="261610"/>
          </a:xfrm>
          <a:prstGeom prst="rect">
            <a:avLst/>
          </a:prstGeom>
          <a:noFill/>
        </p:spPr>
        <p:txBody>
          <a:bodyPr wrap="square" rtlCol="0">
            <a:spAutoFit/>
          </a:bodyPr>
          <a:lstStyle/>
          <a:p>
            <a:r>
              <a:rPr lang="en-GB" sz="1100">
                <a:solidFill>
                  <a:schemeClr val="tx1">
                    <a:lumMod val="50000"/>
                    <a:lumOff val="50000"/>
                  </a:schemeClr>
                </a:solidFill>
              </a:rPr>
              <a:t>’</a:t>
            </a:r>
            <a:endParaRPr lang="en-US" sz="1100">
              <a:solidFill>
                <a:schemeClr val="tx1">
                  <a:lumMod val="50000"/>
                  <a:lumOff val="50000"/>
                </a:schemeClr>
              </a:solidFill>
            </a:endParaRPr>
          </a:p>
        </p:txBody>
      </p:sp>
      <p:sp>
        <p:nvSpPr>
          <p:cNvPr id="119" name="Rectangle 118">
            <a:extLst>
              <a:ext uri="{FF2B5EF4-FFF2-40B4-BE49-F238E27FC236}">
                <a16:creationId xmlns:a16="http://schemas.microsoft.com/office/drawing/2014/main" id="{00B7A070-4806-4CAC-97CE-8DF989AB1E7F}"/>
              </a:ext>
            </a:extLst>
          </p:cNvPr>
          <p:cNvSpPr/>
          <p:nvPr/>
        </p:nvSpPr>
        <p:spPr>
          <a:xfrm>
            <a:off x="238790" y="121665"/>
            <a:ext cx="9460839" cy="448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en-GB" sz="1600" b="1" spc="300">
              <a:solidFill>
                <a:srgbClr val="FC7400"/>
              </a:solidFill>
              <a:latin typeface="Gill Sans Nova Light" panose="020B0302020104020203" pitchFamily="34" charset="0"/>
            </a:endParaRPr>
          </a:p>
        </p:txBody>
      </p:sp>
      <p:sp>
        <p:nvSpPr>
          <p:cNvPr id="134" name="Slide Number Placeholder 224">
            <a:extLst>
              <a:ext uri="{FF2B5EF4-FFF2-40B4-BE49-F238E27FC236}">
                <a16:creationId xmlns:a16="http://schemas.microsoft.com/office/drawing/2014/main" id="{B952CF48-F2FF-4F7A-98CC-C872BE4BD469}"/>
              </a:ext>
            </a:extLst>
          </p:cNvPr>
          <p:cNvSpPr>
            <a:spLocks noGrp="1"/>
          </p:cNvSpPr>
          <p:nvPr>
            <p:ph type="sldNum" sz="quarter" idx="12"/>
          </p:nvPr>
        </p:nvSpPr>
        <p:spPr>
          <a:xfrm>
            <a:off x="9244016" y="6437506"/>
            <a:ext cx="398173" cy="326295"/>
          </a:xfrm>
        </p:spPr>
        <p:txBody>
          <a:bodyPr/>
          <a:lstStyle/>
          <a:p>
            <a:fld id="{8DC4F7DB-E34D-4501-8B3A-195D9B9AACB9}" type="slidenum">
              <a:rPr lang="en-GB" sz="900">
                <a:solidFill>
                  <a:schemeClr val="bg1"/>
                </a:solidFill>
              </a:rPr>
              <a:t>5</a:t>
            </a:fld>
            <a:endParaRPr lang="en-GB" sz="900">
              <a:solidFill>
                <a:schemeClr val="bg1"/>
              </a:solidFill>
            </a:endParaRPr>
          </a:p>
        </p:txBody>
      </p:sp>
      <p:cxnSp>
        <p:nvCxnSpPr>
          <p:cNvPr id="135" name="Connecteur droit 12">
            <a:extLst>
              <a:ext uri="{FF2B5EF4-FFF2-40B4-BE49-F238E27FC236}">
                <a16:creationId xmlns:a16="http://schemas.microsoft.com/office/drawing/2014/main" id="{F9120397-B1E0-4B91-94CE-CCDB8D3A59CD}"/>
              </a:ext>
            </a:extLst>
          </p:cNvPr>
          <p:cNvCxnSpPr>
            <a:cxnSpLocks/>
          </p:cNvCxnSpPr>
          <p:nvPr/>
        </p:nvCxnSpPr>
        <p:spPr>
          <a:xfrm>
            <a:off x="7232346" y="688562"/>
            <a:ext cx="0" cy="290574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2EBE6C63-363E-437A-986F-DBC622494047}"/>
              </a:ext>
            </a:extLst>
          </p:cNvPr>
          <p:cNvGrpSpPr/>
          <p:nvPr/>
        </p:nvGrpSpPr>
        <p:grpSpPr>
          <a:xfrm>
            <a:off x="5161141" y="844402"/>
            <a:ext cx="1985016" cy="488343"/>
            <a:chOff x="5059375" y="1010782"/>
            <a:chExt cx="1950617" cy="522597"/>
          </a:xfrm>
          <a:solidFill>
            <a:srgbClr val="CDDEFF">
              <a:alpha val="69804"/>
            </a:srgbClr>
          </a:solidFill>
        </p:grpSpPr>
        <p:sp>
          <p:nvSpPr>
            <p:cNvPr id="145" name="Rectangle 144">
              <a:extLst>
                <a:ext uri="{FF2B5EF4-FFF2-40B4-BE49-F238E27FC236}">
                  <a16:creationId xmlns:a16="http://schemas.microsoft.com/office/drawing/2014/main" id="{7A0D4FCB-AB4D-4634-A8BE-3EEDFCB5FFB1}"/>
                </a:ext>
              </a:extLst>
            </p:cNvPr>
            <p:cNvSpPr/>
            <p:nvPr/>
          </p:nvSpPr>
          <p:spPr>
            <a:xfrm>
              <a:off x="5063104" y="1060523"/>
              <a:ext cx="1946888" cy="4405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ill Sans Nova Book" panose="020B0502020204020203" pitchFamily="34" charset="-128"/>
                <a:ea typeface="Gill Sans Nova Book" panose="020B0502020204020203" pitchFamily="34" charset="-128"/>
                <a:cs typeface="Gill Sans Nova Book" panose="020B0502020204020203" pitchFamily="34" charset="-128"/>
              </a:endParaRPr>
            </a:p>
          </p:txBody>
        </p:sp>
        <p:sp>
          <p:nvSpPr>
            <p:cNvPr id="149" name="TextBox 29">
              <a:extLst>
                <a:ext uri="{FF2B5EF4-FFF2-40B4-BE49-F238E27FC236}">
                  <a16:creationId xmlns:a16="http://schemas.microsoft.com/office/drawing/2014/main" id="{9315D4C3-0244-4CBD-8B22-FA45DCDBA7B8}"/>
                </a:ext>
              </a:extLst>
            </p:cNvPr>
            <p:cNvSpPr txBox="1"/>
            <p:nvPr/>
          </p:nvSpPr>
          <p:spPr>
            <a:xfrm>
              <a:off x="5319821" y="1302962"/>
              <a:ext cx="1577891" cy="230417"/>
            </a:xfrm>
            <a:prstGeom prst="rect">
              <a:avLst/>
            </a:prstGeom>
            <a:noFill/>
          </p:spPr>
          <p:txBody>
            <a:bodyPr wrap="square" rtlCol="0">
              <a:spAutoFit/>
            </a:bodyPr>
            <a:lstStyle/>
            <a:p>
              <a:pPr algn="ctr"/>
              <a:r>
                <a:rPr lang="fr-FR" sz="799" b="1">
                  <a:latin typeface="Gill Sans Nova Book" panose="020B0502020204020203" pitchFamily="34" charset="-128"/>
                  <a:ea typeface="Gill Sans Nova Book" panose="020B0502020204020203" pitchFamily="34" charset="-128"/>
                  <a:cs typeface="Gill Sans Nova Book" panose="020B0502020204020203" pitchFamily="34" charset="-128"/>
                </a:rPr>
                <a:t>INDIVIDUALS OBSERVED </a:t>
              </a:r>
            </a:p>
          </p:txBody>
        </p:sp>
        <p:pic>
          <p:nvPicPr>
            <p:cNvPr id="153" name="Image 153">
              <a:extLst>
                <a:ext uri="{FF2B5EF4-FFF2-40B4-BE49-F238E27FC236}">
                  <a16:creationId xmlns:a16="http://schemas.microsoft.com/office/drawing/2014/main" id="{E6E336D3-6B66-45B9-9CEE-DC95477C404F}"/>
                </a:ext>
              </a:extLst>
            </p:cNvPr>
            <p:cNvPicPr>
              <a:picLocks noChangeAspect="1"/>
            </p:cNvPicPr>
            <p:nvPr/>
          </p:nvPicPr>
          <p:blipFill>
            <a:blip r:embed="rId5" cstate="print">
              <a:clrChange>
                <a:clrFrom>
                  <a:srgbClr val="000000">
                    <a:alpha val="0"/>
                  </a:srgbClr>
                </a:clrFrom>
                <a:clrTo>
                  <a:srgbClr val="000000">
                    <a:alpha val="0"/>
                  </a:srgbClr>
                </a:clrTo>
              </a:clrChange>
              <a:biLevel thresh="75000"/>
              <a:extLst>
                <a:ext uri="{28A0092B-C50C-407E-A947-70E740481C1C}">
                  <a14:useLocalDpi xmlns:a14="http://schemas.microsoft.com/office/drawing/2010/main" val="0"/>
                </a:ext>
              </a:extLst>
            </a:blip>
            <a:stretch>
              <a:fillRect/>
            </a:stretch>
          </p:blipFill>
          <p:spPr>
            <a:xfrm>
              <a:off x="5059375" y="1078230"/>
              <a:ext cx="393700" cy="393700"/>
            </a:xfrm>
            <a:prstGeom prst="rect">
              <a:avLst/>
            </a:prstGeom>
            <a:noFill/>
          </p:spPr>
        </p:pic>
        <p:sp>
          <p:nvSpPr>
            <p:cNvPr id="155" name="Rectangle 154">
              <a:extLst>
                <a:ext uri="{FF2B5EF4-FFF2-40B4-BE49-F238E27FC236}">
                  <a16:creationId xmlns:a16="http://schemas.microsoft.com/office/drawing/2014/main" id="{8C438230-D35A-4F41-B1C9-E975C625D5FA}"/>
                </a:ext>
              </a:extLst>
            </p:cNvPr>
            <p:cNvSpPr/>
            <p:nvPr/>
          </p:nvSpPr>
          <p:spPr>
            <a:xfrm>
              <a:off x="5800894" y="1098262"/>
              <a:ext cx="981023" cy="214088"/>
            </a:xfrm>
            <a:prstGeom prst="rect">
              <a:avLst/>
            </a:prstGeom>
            <a:noFill/>
          </p:spPr>
          <p:txBody>
            <a:bodyPr wrap="square">
              <a:spAutoFit/>
            </a:bodyPr>
            <a:lstStyle/>
            <a:p>
              <a:r>
                <a:rPr lang="fr-FR" sz="700">
                  <a:solidFill>
                    <a:srgbClr val="FC7400"/>
                  </a:solidFill>
                  <a:latin typeface="Gill Sans Nova" panose="020B0602020104020203" pitchFamily="34" charset="0"/>
                  <a:ea typeface="Gill Sans Nova Book" panose="020B0502020204020203" pitchFamily="34" charset="-128"/>
                  <a:cs typeface="Gill Sans Nova Book" panose="020B0502020204020203" pitchFamily="34" charset="-128"/>
                </a:rPr>
                <a:t>AVERAGE / DAY</a:t>
              </a:r>
              <a:endParaRPr lang="en-US" sz="700">
                <a:solidFill>
                  <a:srgbClr val="FC7400"/>
                </a:solidFill>
                <a:latin typeface="Gill Sans Nova" panose="020B0602020104020203" pitchFamily="34" charset="0"/>
                <a:ea typeface="Gill Sans Nova Book" panose="020B0502020204020203" pitchFamily="34" charset="-128"/>
                <a:cs typeface="Gill Sans Nova Book" panose="020B0502020204020203" pitchFamily="34" charset="-128"/>
              </a:endParaRPr>
            </a:p>
          </p:txBody>
        </p:sp>
        <p:sp>
          <p:nvSpPr>
            <p:cNvPr id="156" name="TextBox 28">
              <a:extLst>
                <a:ext uri="{FF2B5EF4-FFF2-40B4-BE49-F238E27FC236}">
                  <a16:creationId xmlns:a16="http://schemas.microsoft.com/office/drawing/2014/main" id="{7A9DC14A-AA4C-41B0-9E5B-BDDE7823CEE7}"/>
                </a:ext>
              </a:extLst>
            </p:cNvPr>
            <p:cNvSpPr txBox="1"/>
            <p:nvPr/>
          </p:nvSpPr>
          <p:spPr>
            <a:xfrm>
              <a:off x="5278077" y="1010782"/>
              <a:ext cx="741586" cy="362301"/>
            </a:xfrm>
            <a:prstGeom prst="rect">
              <a:avLst/>
            </a:prstGeom>
            <a:noFill/>
          </p:spPr>
          <p:txBody>
            <a:bodyPr wrap="square" rtlCol="0">
              <a:spAutoFit/>
            </a:bodyPr>
            <a:lstStyle/>
            <a:p>
              <a:r>
                <a:rPr lang="fr-FR" sz="1600" b="1">
                  <a:solidFill>
                    <a:srgbClr val="FC7400"/>
                  </a:solidFill>
                  <a:latin typeface="Gill Sans Nova Book" panose="020B0502020204020203" pitchFamily="34" charset="-128"/>
                  <a:ea typeface="Gill Sans Nova Book" panose="020B0502020204020203" pitchFamily="34" charset="-128"/>
                  <a:cs typeface="Gill Sans Nova Book" panose="020B0502020204020203" pitchFamily="34" charset="-128"/>
                </a:rPr>
                <a:t>  946</a:t>
              </a:r>
            </a:p>
          </p:txBody>
        </p:sp>
      </p:grpSp>
      <p:sp>
        <p:nvSpPr>
          <p:cNvPr id="158" name="TextBox 157">
            <a:extLst>
              <a:ext uri="{FF2B5EF4-FFF2-40B4-BE49-F238E27FC236}">
                <a16:creationId xmlns:a16="http://schemas.microsoft.com/office/drawing/2014/main" id="{C4AD812D-C5D8-40DE-B237-ED33B82C4936}"/>
              </a:ext>
            </a:extLst>
          </p:cNvPr>
          <p:cNvSpPr txBox="1"/>
          <p:nvPr/>
        </p:nvSpPr>
        <p:spPr>
          <a:xfrm>
            <a:off x="4908671" y="622969"/>
            <a:ext cx="2365134" cy="215315"/>
          </a:xfrm>
          <a:prstGeom prst="rect">
            <a:avLst/>
          </a:prstGeom>
          <a:noFill/>
        </p:spPr>
        <p:txBody>
          <a:bodyPr wrap="square" rtlCol="0">
            <a:spAutoFit/>
          </a:bodyPr>
          <a:lstStyle/>
          <a:p>
            <a:pPr algn="ctr"/>
            <a:r>
              <a:rPr lang="fr-FR" sz="799" b="1">
                <a:solidFill>
                  <a:schemeClr val="accent2"/>
                </a:solidFill>
                <a:latin typeface="Gill Sans MT" panose="020B0502020104020203" pitchFamily="34" charset="0"/>
              </a:rPr>
              <a:t>TRAVELLER PROFILES</a:t>
            </a:r>
          </a:p>
        </p:txBody>
      </p:sp>
      <p:sp>
        <p:nvSpPr>
          <p:cNvPr id="176" name="Rectangle 175">
            <a:extLst>
              <a:ext uri="{FF2B5EF4-FFF2-40B4-BE49-F238E27FC236}">
                <a16:creationId xmlns:a16="http://schemas.microsoft.com/office/drawing/2014/main" id="{86EEA7E3-D7E8-4499-98FE-96AEE4BF9392}"/>
              </a:ext>
            </a:extLst>
          </p:cNvPr>
          <p:cNvSpPr/>
          <p:nvPr/>
        </p:nvSpPr>
        <p:spPr>
          <a:xfrm>
            <a:off x="5164938" y="2556776"/>
            <a:ext cx="1978721" cy="733192"/>
          </a:xfrm>
          <a:prstGeom prst="rect">
            <a:avLst/>
          </a:prstGeom>
          <a:solidFill>
            <a:srgbClr val="D7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ill Sans Nova Book" panose="020B0502020204020203" pitchFamily="34" charset="-128"/>
              <a:ea typeface="Gill Sans Nova Book" panose="020B0502020204020203" pitchFamily="34" charset="-128"/>
              <a:cs typeface="Gill Sans Nova Book" panose="020B0502020204020203" pitchFamily="34" charset="-128"/>
            </a:endParaRPr>
          </a:p>
        </p:txBody>
      </p:sp>
      <p:grpSp>
        <p:nvGrpSpPr>
          <p:cNvPr id="177" name="Group 176">
            <a:extLst>
              <a:ext uri="{FF2B5EF4-FFF2-40B4-BE49-F238E27FC236}">
                <a16:creationId xmlns:a16="http://schemas.microsoft.com/office/drawing/2014/main" id="{04BFEAF2-D4F6-4202-82B8-24D3D1680FEA}"/>
              </a:ext>
            </a:extLst>
          </p:cNvPr>
          <p:cNvGrpSpPr/>
          <p:nvPr/>
        </p:nvGrpSpPr>
        <p:grpSpPr>
          <a:xfrm>
            <a:off x="5103763" y="1328803"/>
            <a:ext cx="2050580" cy="617185"/>
            <a:chOff x="5011485" y="1523673"/>
            <a:chExt cx="1995105" cy="775199"/>
          </a:xfrm>
          <a:solidFill>
            <a:schemeClr val="bg1">
              <a:lumMod val="85000"/>
            </a:schemeClr>
          </a:solidFill>
        </p:grpSpPr>
        <p:sp>
          <p:nvSpPr>
            <p:cNvPr id="207" name="Rectangle 206">
              <a:extLst>
                <a:ext uri="{FF2B5EF4-FFF2-40B4-BE49-F238E27FC236}">
                  <a16:creationId xmlns:a16="http://schemas.microsoft.com/office/drawing/2014/main" id="{99083A94-C1E1-4219-9BBE-EBAADBE9739F}"/>
                </a:ext>
              </a:extLst>
            </p:cNvPr>
            <p:cNvSpPr/>
            <p:nvPr/>
          </p:nvSpPr>
          <p:spPr>
            <a:xfrm>
              <a:off x="5075126" y="1523673"/>
              <a:ext cx="1919291" cy="709458"/>
            </a:xfrm>
            <a:prstGeom prst="rect">
              <a:avLst/>
            </a:prstGeom>
            <a:solidFill>
              <a:srgbClr val="CDDE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Gill Sans Nova Book" panose="020B0502020204020203" pitchFamily="34" charset="-128"/>
                <a:ea typeface="Gill Sans Nova Book" panose="020B0502020204020203" pitchFamily="34" charset="-128"/>
                <a:cs typeface="Gill Sans Nova Book" panose="020B0502020204020203" pitchFamily="34" charset="-128"/>
              </a:endParaRPr>
            </a:p>
          </p:txBody>
        </p:sp>
        <p:cxnSp>
          <p:nvCxnSpPr>
            <p:cNvPr id="208" name="Straight Connector 207">
              <a:extLst>
                <a:ext uri="{FF2B5EF4-FFF2-40B4-BE49-F238E27FC236}">
                  <a16:creationId xmlns:a16="http://schemas.microsoft.com/office/drawing/2014/main" id="{A6CF1BED-D61D-4A1E-BF7A-9C7F7AA0492D}"/>
                </a:ext>
              </a:extLst>
            </p:cNvPr>
            <p:cNvCxnSpPr>
              <a:cxnSpLocks/>
            </p:cNvCxnSpPr>
            <p:nvPr/>
          </p:nvCxnSpPr>
          <p:spPr>
            <a:xfrm>
              <a:off x="6046356" y="1523673"/>
              <a:ext cx="0" cy="709459"/>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391905F6-077F-4D99-870E-006A202B1F21}"/>
                </a:ext>
              </a:extLst>
            </p:cNvPr>
            <p:cNvCxnSpPr>
              <a:cxnSpLocks/>
            </p:cNvCxnSpPr>
            <p:nvPr/>
          </p:nvCxnSpPr>
          <p:spPr>
            <a:xfrm flipH="1">
              <a:off x="5022851" y="1887667"/>
              <a:ext cx="1983739"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210" name="TextBox 209">
              <a:extLst>
                <a:ext uri="{FF2B5EF4-FFF2-40B4-BE49-F238E27FC236}">
                  <a16:creationId xmlns:a16="http://schemas.microsoft.com/office/drawing/2014/main" id="{ABE6B80C-4821-4304-9C01-893615349070}"/>
                </a:ext>
              </a:extLst>
            </p:cNvPr>
            <p:cNvSpPr txBox="1"/>
            <p:nvPr/>
          </p:nvSpPr>
          <p:spPr>
            <a:xfrm>
              <a:off x="5011485" y="1858828"/>
              <a:ext cx="688758" cy="424910"/>
            </a:xfrm>
            <a:prstGeom prst="rect">
              <a:avLst/>
            </a:prstGeom>
            <a:noFill/>
          </p:spPr>
          <p:txBody>
            <a:bodyPr wrap="square" rtlCol="0">
              <a:spAutoFit/>
            </a:bodyPr>
            <a:lstStyle/>
            <a:p>
              <a:r>
                <a:rPr lang="fr-FR" sz="799" b="1" err="1">
                  <a:solidFill>
                    <a:srgbClr val="FC7400"/>
                  </a:solidFill>
                  <a:latin typeface="Gill Sans Nova Book" panose="020B0502020204020203" pitchFamily="34" charset="-128"/>
                  <a:ea typeface="Gill Sans Nova Book" panose="020B0502020204020203" pitchFamily="34" charset="-128"/>
                  <a:cs typeface="Gill Sans Nova Book" panose="020B0502020204020203" pitchFamily="34" charset="-128"/>
                </a:rPr>
                <a:t>Female</a:t>
              </a:r>
              <a:endParaRPr lang="fr-FR" sz="799" b="1">
                <a:solidFill>
                  <a:srgbClr val="FC7400"/>
                </a:solidFill>
                <a:latin typeface="Gill Sans Nova Book" panose="020B0502020204020203" pitchFamily="34" charset="-128"/>
                <a:ea typeface="Gill Sans Nova Book" panose="020B0502020204020203" pitchFamily="34" charset="-128"/>
                <a:cs typeface="Gill Sans Nova Book" panose="020B0502020204020203" pitchFamily="34" charset="-128"/>
              </a:endParaRPr>
            </a:p>
            <a:p>
              <a:r>
                <a:rPr lang="fr-FR" sz="799" b="1">
                  <a:solidFill>
                    <a:srgbClr val="0039A6"/>
                  </a:solidFill>
                  <a:latin typeface="Gill Sans Nova Book" panose="020B0502020204020203" pitchFamily="34" charset="-128"/>
                  <a:ea typeface="Gill Sans Nova Book" panose="020B0502020204020203" pitchFamily="34" charset="-128"/>
                  <a:cs typeface="Gill Sans Nova Book" panose="020B0502020204020203" pitchFamily="34" charset="-128"/>
                </a:rPr>
                <a:t>Male</a:t>
              </a:r>
            </a:p>
          </p:txBody>
        </p:sp>
        <p:sp>
          <p:nvSpPr>
            <p:cNvPr id="211" name="TextBox 210">
              <a:extLst>
                <a:ext uri="{FF2B5EF4-FFF2-40B4-BE49-F238E27FC236}">
                  <a16:creationId xmlns:a16="http://schemas.microsoft.com/office/drawing/2014/main" id="{98B1061F-273E-4202-9A5C-9ED15C8DAEED}"/>
                </a:ext>
              </a:extLst>
            </p:cNvPr>
            <p:cNvSpPr txBox="1"/>
            <p:nvPr/>
          </p:nvSpPr>
          <p:spPr>
            <a:xfrm>
              <a:off x="5460852" y="1586784"/>
              <a:ext cx="583118" cy="270441"/>
            </a:xfrm>
            <a:prstGeom prst="rect">
              <a:avLst/>
            </a:prstGeom>
            <a:noFill/>
          </p:spPr>
          <p:txBody>
            <a:bodyPr wrap="square" rtlCol="0">
              <a:spAutoFit/>
            </a:bodyPr>
            <a:lstStyle/>
            <a:p>
              <a:r>
                <a:rPr lang="fr-FR" sz="799" b="1" err="1">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rPr>
                <a:t>Adults</a:t>
              </a:r>
              <a:endParaRPr lang="fr-FR" sz="799" b="1">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endParaRPr>
            </a:p>
          </p:txBody>
        </p:sp>
        <p:sp>
          <p:nvSpPr>
            <p:cNvPr id="212" name="TextBox 211">
              <a:extLst>
                <a:ext uri="{FF2B5EF4-FFF2-40B4-BE49-F238E27FC236}">
                  <a16:creationId xmlns:a16="http://schemas.microsoft.com/office/drawing/2014/main" id="{57F3CFC3-60CF-4B66-A87A-215BFADB5CCF}"/>
                </a:ext>
              </a:extLst>
            </p:cNvPr>
            <p:cNvSpPr txBox="1"/>
            <p:nvPr/>
          </p:nvSpPr>
          <p:spPr>
            <a:xfrm>
              <a:off x="6366465" y="1592095"/>
              <a:ext cx="616774" cy="270441"/>
            </a:xfrm>
            <a:prstGeom prst="rect">
              <a:avLst/>
            </a:prstGeom>
            <a:noFill/>
          </p:spPr>
          <p:txBody>
            <a:bodyPr wrap="square" rtlCol="0">
              <a:spAutoFit/>
            </a:bodyPr>
            <a:lstStyle/>
            <a:p>
              <a:r>
                <a:rPr lang="fr-FR" sz="799" b="1" err="1">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rPr>
                <a:t>Children</a:t>
              </a:r>
              <a:endParaRPr lang="fr-FR" sz="799" b="1">
                <a:solidFill>
                  <a:schemeClr val="tx1">
                    <a:lumMod val="65000"/>
                    <a:lumOff val="35000"/>
                  </a:schemeClr>
                </a:solidFill>
                <a:latin typeface="Gill Sans Nova Book" panose="020B0502020204020203" pitchFamily="34" charset="-128"/>
                <a:ea typeface="Gill Sans Nova Book" panose="020B0502020204020203" pitchFamily="34" charset="-128"/>
                <a:cs typeface="Gill Sans Nova Book" panose="020B0502020204020203" pitchFamily="34" charset="-128"/>
              </a:endParaRPr>
            </a:p>
          </p:txBody>
        </p:sp>
        <p:sp>
          <p:nvSpPr>
            <p:cNvPr id="213" name="Rectangle 212">
              <a:extLst>
                <a:ext uri="{FF2B5EF4-FFF2-40B4-BE49-F238E27FC236}">
                  <a16:creationId xmlns:a16="http://schemas.microsoft.com/office/drawing/2014/main" id="{DDA63E8E-9C70-4DC3-ACF5-900A079B5024}"/>
                </a:ext>
              </a:extLst>
            </p:cNvPr>
            <p:cNvSpPr/>
            <p:nvPr/>
          </p:nvSpPr>
          <p:spPr>
            <a:xfrm>
              <a:off x="5615286" y="1834982"/>
              <a:ext cx="485141" cy="463890"/>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solidFill>
                    <a:srgbClr val="FC7400"/>
                  </a:solidFill>
                  <a:latin typeface="Gill Sans Nova Book" panose="020B0502020204020203" pitchFamily="34" charset="-128"/>
                  <a:ea typeface="Gill Sans Nova Book" panose="020B0502020204020203" pitchFamily="34" charset="-128"/>
                  <a:cs typeface="Gill Sans Nova Book" panose="020B0502020204020203" pitchFamily="34" charset="-128"/>
                </a:rPr>
                <a:t>19% </a:t>
              </a:r>
              <a:r>
                <a:rPr lang="en-GB" sz="900">
                  <a:solidFill>
                    <a:srgbClr val="0039A6"/>
                  </a:solidFill>
                  <a:latin typeface="Gill Sans Nova Book" panose="020B0502020204020203" pitchFamily="34" charset="-128"/>
                  <a:ea typeface="Gill Sans Nova Book" panose="020B0502020204020203" pitchFamily="34" charset="-128"/>
                  <a:cs typeface="Gill Sans Nova Book" panose="020B0502020204020203" pitchFamily="34" charset="-128"/>
                </a:rPr>
                <a:t>65%</a:t>
              </a:r>
            </a:p>
          </p:txBody>
        </p:sp>
        <p:sp>
          <p:nvSpPr>
            <p:cNvPr id="214" name="Rectangle 213">
              <a:extLst>
                <a:ext uri="{FF2B5EF4-FFF2-40B4-BE49-F238E27FC236}">
                  <a16:creationId xmlns:a16="http://schemas.microsoft.com/office/drawing/2014/main" id="{FC1451C9-22A3-4D81-9B37-BAF6A073023D}"/>
                </a:ext>
              </a:extLst>
            </p:cNvPr>
            <p:cNvSpPr/>
            <p:nvPr/>
          </p:nvSpPr>
          <p:spPr>
            <a:xfrm>
              <a:off x="6334380" y="1834982"/>
              <a:ext cx="479049" cy="463890"/>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solidFill>
                    <a:srgbClr val="FC7400"/>
                  </a:solidFill>
                  <a:latin typeface="Gill Sans Nova Book" panose="020B0502020204020203" pitchFamily="34" charset="-128"/>
                  <a:ea typeface="Gill Sans Nova Book" panose="020B0502020204020203" pitchFamily="34" charset="-128"/>
                  <a:cs typeface="Gill Sans Nova Book" panose="020B0502020204020203" pitchFamily="34" charset="-128"/>
                </a:rPr>
                <a:t>7% </a:t>
              </a:r>
            </a:p>
            <a:p>
              <a:r>
                <a:rPr lang="en-GB" sz="900">
                  <a:solidFill>
                    <a:srgbClr val="0039A6"/>
                  </a:solidFill>
                  <a:latin typeface="Gill Sans Nova Book" panose="020B0502020204020203" pitchFamily="34" charset="-128"/>
                  <a:ea typeface="Gill Sans Nova Book" panose="020B0502020204020203" pitchFamily="34" charset="-128"/>
                  <a:cs typeface="Gill Sans Nova Book" panose="020B0502020204020203" pitchFamily="34" charset="-128"/>
                </a:rPr>
                <a:t>8%</a:t>
              </a:r>
            </a:p>
          </p:txBody>
        </p:sp>
      </p:grpSp>
      <p:pic>
        <p:nvPicPr>
          <p:cNvPr id="178" name="Picture 177">
            <a:extLst>
              <a:ext uri="{FF2B5EF4-FFF2-40B4-BE49-F238E27FC236}">
                <a16:creationId xmlns:a16="http://schemas.microsoft.com/office/drawing/2014/main" id="{F351A9F4-AF04-4336-9CD9-A41FE3C12D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5665" y="1329612"/>
            <a:ext cx="306143" cy="312146"/>
          </a:xfrm>
          <a:prstGeom prst="rect">
            <a:avLst/>
          </a:prstGeom>
        </p:spPr>
      </p:pic>
      <p:pic>
        <p:nvPicPr>
          <p:cNvPr id="205" name="Picture 204">
            <a:extLst>
              <a:ext uri="{FF2B5EF4-FFF2-40B4-BE49-F238E27FC236}">
                <a16:creationId xmlns:a16="http://schemas.microsoft.com/office/drawing/2014/main" id="{F701987F-8826-4C9C-B765-1F9440D1CC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48143" y="1316969"/>
            <a:ext cx="314395" cy="320560"/>
          </a:xfrm>
          <a:prstGeom prst="rect">
            <a:avLst/>
          </a:prstGeom>
        </p:spPr>
      </p:pic>
      <p:pic>
        <p:nvPicPr>
          <p:cNvPr id="206" name="Picture 205">
            <a:extLst>
              <a:ext uri="{FF2B5EF4-FFF2-40B4-BE49-F238E27FC236}">
                <a16:creationId xmlns:a16="http://schemas.microsoft.com/office/drawing/2014/main" id="{01032D0F-EFCC-4835-878F-8133B3F9315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42321" y="1316401"/>
            <a:ext cx="315510" cy="321697"/>
          </a:xfrm>
          <a:prstGeom prst="rect">
            <a:avLst/>
          </a:prstGeom>
        </p:spPr>
      </p:pic>
      <p:sp>
        <p:nvSpPr>
          <p:cNvPr id="228" name="TextBox 29">
            <a:extLst>
              <a:ext uri="{FF2B5EF4-FFF2-40B4-BE49-F238E27FC236}">
                <a16:creationId xmlns:a16="http://schemas.microsoft.com/office/drawing/2014/main" id="{62D7453C-F3E9-4DBD-AF10-C830F98A6D45}"/>
              </a:ext>
            </a:extLst>
          </p:cNvPr>
          <p:cNvSpPr txBox="1"/>
          <p:nvPr/>
        </p:nvSpPr>
        <p:spPr>
          <a:xfrm>
            <a:off x="5287945" y="2344322"/>
            <a:ext cx="1774011" cy="200055"/>
          </a:xfrm>
          <a:prstGeom prst="rect">
            <a:avLst/>
          </a:prstGeom>
          <a:noFill/>
        </p:spPr>
        <p:txBody>
          <a:bodyPr wrap="square" rtlCol="0">
            <a:spAutoFit/>
          </a:bodyPr>
          <a:lstStyle/>
          <a:p>
            <a:pPr algn="ctr"/>
            <a:r>
              <a:rPr lang="fr-FR" sz="700" b="1">
                <a:latin typeface="Gill Sans MT" panose="020B0502020104020203" pitchFamily="34" charset="0"/>
              </a:rPr>
              <a:t>MAIN MODES OF TRANSPORT</a:t>
            </a:r>
          </a:p>
        </p:txBody>
      </p:sp>
      <p:sp>
        <p:nvSpPr>
          <p:cNvPr id="230" name="Rectangle 229">
            <a:extLst>
              <a:ext uri="{FF2B5EF4-FFF2-40B4-BE49-F238E27FC236}">
                <a16:creationId xmlns:a16="http://schemas.microsoft.com/office/drawing/2014/main" id="{CEB88539-DD54-49AB-83C0-CBB02FE644FA}"/>
              </a:ext>
            </a:extLst>
          </p:cNvPr>
          <p:cNvSpPr/>
          <p:nvPr/>
        </p:nvSpPr>
        <p:spPr>
          <a:xfrm>
            <a:off x="4953000" y="3663570"/>
            <a:ext cx="4689186" cy="215315"/>
          </a:xfrm>
          <a:prstGeom prst="rect">
            <a:avLst/>
          </a:prstGeom>
        </p:spPr>
        <p:txBody>
          <a:bodyPr wrap="square">
            <a:spAutoFit/>
          </a:bodyPr>
          <a:lstStyle/>
          <a:p>
            <a:pPr algn="ctr"/>
            <a:r>
              <a:rPr lang="fr-FR" sz="799" b="1">
                <a:solidFill>
                  <a:schemeClr val="accent2"/>
                </a:solidFill>
                <a:latin typeface="Gill Sans MT" panose="020B0502020104020203" pitchFamily="34" charset="0"/>
              </a:rPr>
              <a:t>DIRECTION OF FLOWS</a:t>
            </a:r>
            <a:endParaRPr lang="fr-FR" sz="1400"/>
          </a:p>
        </p:txBody>
      </p:sp>
      <p:grpSp>
        <p:nvGrpSpPr>
          <p:cNvPr id="231" name="Group 230">
            <a:extLst>
              <a:ext uri="{FF2B5EF4-FFF2-40B4-BE49-F238E27FC236}">
                <a16:creationId xmlns:a16="http://schemas.microsoft.com/office/drawing/2014/main" id="{56ED24FC-407A-4B6D-908C-CCACF36B18B7}"/>
              </a:ext>
            </a:extLst>
          </p:cNvPr>
          <p:cNvGrpSpPr/>
          <p:nvPr/>
        </p:nvGrpSpPr>
        <p:grpSpPr>
          <a:xfrm>
            <a:off x="4859235" y="1144879"/>
            <a:ext cx="496536" cy="4990962"/>
            <a:chOff x="4859237" y="1144877"/>
            <a:chExt cx="430631" cy="4990963"/>
          </a:xfrm>
        </p:grpSpPr>
        <p:sp>
          <p:nvSpPr>
            <p:cNvPr id="233" name="TextBox 232">
              <a:extLst>
                <a:ext uri="{FF2B5EF4-FFF2-40B4-BE49-F238E27FC236}">
                  <a16:creationId xmlns:a16="http://schemas.microsoft.com/office/drawing/2014/main" id="{0EEB3EDC-20C8-4626-9F0D-CA2473DC5621}"/>
                </a:ext>
              </a:extLst>
            </p:cNvPr>
            <p:cNvSpPr txBox="1"/>
            <p:nvPr/>
          </p:nvSpPr>
          <p:spPr>
            <a:xfrm>
              <a:off x="4859237" y="1144877"/>
              <a:ext cx="430631" cy="1092607"/>
            </a:xfrm>
            <a:prstGeom prst="rect">
              <a:avLst/>
            </a:prstGeom>
            <a:noFill/>
          </p:spPr>
          <p:txBody>
            <a:bodyPr vert="vert270" wrap="none" rtlCol="0">
              <a:spAutoFit/>
            </a:bodyPr>
            <a:lstStyle/>
            <a:p>
              <a:pPr algn="ctr"/>
              <a:r>
                <a:rPr lang="fr-FR" sz="799" i="1">
                  <a:solidFill>
                    <a:schemeClr val="tx1">
                      <a:lumMod val="65000"/>
                      <a:lumOff val="35000"/>
                    </a:schemeClr>
                  </a:solidFill>
                  <a:latin typeface="Gill Sans MT" panose="020B0502020104020203" pitchFamily="34" charset="0"/>
                </a:rPr>
                <a:t>DEMOGRAPHIC PROFILE</a:t>
              </a:r>
              <a:endParaRPr lang="en-GB" sz="799" i="1">
                <a:solidFill>
                  <a:schemeClr val="tx1">
                    <a:lumMod val="65000"/>
                    <a:lumOff val="35000"/>
                  </a:schemeClr>
                </a:solidFill>
                <a:latin typeface="Gill Sans MT" panose="020B0502020104020203" pitchFamily="34" charset="0"/>
              </a:endParaRPr>
            </a:p>
            <a:p>
              <a:pPr algn="ctr"/>
              <a:endParaRPr lang="en-GB" sz="799" i="1">
                <a:solidFill>
                  <a:schemeClr val="tx1">
                    <a:lumMod val="65000"/>
                    <a:lumOff val="35000"/>
                  </a:schemeClr>
                </a:solidFill>
                <a:latin typeface="Gill Sans MT" panose="020B0502020104020203" pitchFamily="34" charset="0"/>
              </a:endParaRPr>
            </a:p>
          </p:txBody>
        </p:sp>
        <p:sp>
          <p:nvSpPr>
            <p:cNvPr id="234" name="TextBox 10">
              <a:extLst>
                <a:ext uri="{FF2B5EF4-FFF2-40B4-BE49-F238E27FC236}">
                  <a16:creationId xmlns:a16="http://schemas.microsoft.com/office/drawing/2014/main" id="{CB9EFF81-0A9F-43EA-968E-F56E45B48735}"/>
                </a:ext>
              </a:extLst>
            </p:cNvPr>
            <p:cNvSpPr txBox="1"/>
            <p:nvPr/>
          </p:nvSpPr>
          <p:spPr>
            <a:xfrm>
              <a:off x="4859237" y="3697271"/>
              <a:ext cx="307648" cy="1151010"/>
            </a:xfrm>
            <a:prstGeom prst="rect">
              <a:avLst/>
            </a:prstGeom>
            <a:noFill/>
          </p:spPr>
          <p:txBody>
            <a:bodyPr vert="vert270" wrap="square" rtlCol="0">
              <a:spAutoFit/>
            </a:bodyPr>
            <a:lstStyle/>
            <a:p>
              <a:r>
                <a:rPr lang="fr-FR" sz="799" i="1">
                  <a:solidFill>
                    <a:schemeClr val="tx1">
                      <a:lumMod val="65000"/>
                      <a:lumOff val="35000"/>
                    </a:schemeClr>
                  </a:solidFill>
                  <a:latin typeface="Gill Sans MT" panose="020B0502020104020203" pitchFamily="34" charset="0"/>
                </a:rPr>
                <a:t>REGISTERED FLOWS</a:t>
              </a:r>
              <a:endParaRPr lang="en-GB" sz="799" i="1">
                <a:solidFill>
                  <a:schemeClr val="tx1">
                    <a:lumMod val="65000"/>
                    <a:lumOff val="35000"/>
                  </a:schemeClr>
                </a:solidFill>
                <a:latin typeface="Gill Sans MT" panose="020B0502020104020203" pitchFamily="34" charset="0"/>
              </a:endParaRPr>
            </a:p>
          </p:txBody>
        </p:sp>
        <p:sp>
          <p:nvSpPr>
            <p:cNvPr id="235" name="TextBox 10">
              <a:extLst>
                <a:ext uri="{FF2B5EF4-FFF2-40B4-BE49-F238E27FC236}">
                  <a16:creationId xmlns:a16="http://schemas.microsoft.com/office/drawing/2014/main" id="{80A120A3-0CD2-4E39-918A-BDB8ACDB83C2}"/>
                </a:ext>
              </a:extLst>
            </p:cNvPr>
            <p:cNvSpPr txBox="1"/>
            <p:nvPr/>
          </p:nvSpPr>
          <p:spPr>
            <a:xfrm>
              <a:off x="4859237" y="4988447"/>
              <a:ext cx="307648" cy="1147393"/>
            </a:xfrm>
            <a:prstGeom prst="rect">
              <a:avLst/>
            </a:prstGeom>
            <a:noFill/>
          </p:spPr>
          <p:txBody>
            <a:bodyPr vert="vert270" wrap="square" rtlCol="0">
              <a:spAutoFit/>
            </a:bodyPr>
            <a:lstStyle/>
            <a:p>
              <a:r>
                <a:rPr lang="fr-FR" sz="799" i="1">
                  <a:solidFill>
                    <a:schemeClr val="tx1">
                      <a:lumMod val="65000"/>
                      <a:lumOff val="35000"/>
                    </a:schemeClr>
                  </a:solidFill>
                  <a:latin typeface="Gill Sans MT" panose="020B0502020104020203" pitchFamily="34" charset="0"/>
                </a:rPr>
                <a:t>DAILY MOVEMENTS</a:t>
              </a:r>
              <a:endParaRPr lang="en-GB" sz="799" i="1">
                <a:solidFill>
                  <a:schemeClr val="tx1">
                    <a:lumMod val="65000"/>
                    <a:lumOff val="35000"/>
                  </a:schemeClr>
                </a:solidFill>
                <a:latin typeface="Gill Sans MT" panose="020B0502020104020203" pitchFamily="34" charset="0"/>
              </a:endParaRPr>
            </a:p>
          </p:txBody>
        </p:sp>
      </p:grpSp>
      <p:sp>
        <p:nvSpPr>
          <p:cNvPr id="238" name="TextBox 89">
            <a:extLst>
              <a:ext uri="{FF2B5EF4-FFF2-40B4-BE49-F238E27FC236}">
                <a16:creationId xmlns:a16="http://schemas.microsoft.com/office/drawing/2014/main" id="{6A056681-E4DF-4871-B1DF-06D0868240F6}"/>
              </a:ext>
            </a:extLst>
          </p:cNvPr>
          <p:cNvSpPr txBox="1"/>
          <p:nvPr/>
        </p:nvSpPr>
        <p:spPr>
          <a:xfrm>
            <a:off x="7097841" y="622968"/>
            <a:ext cx="2716713" cy="215315"/>
          </a:xfrm>
          <a:prstGeom prst="rect">
            <a:avLst/>
          </a:prstGeom>
          <a:noFill/>
        </p:spPr>
        <p:txBody>
          <a:bodyPr wrap="square" rtlCol="0">
            <a:spAutoFit/>
          </a:bodyPr>
          <a:lstStyle/>
          <a:p>
            <a:pPr algn="ctr"/>
            <a:r>
              <a:rPr lang="fr-FR" sz="799" b="1">
                <a:solidFill>
                  <a:schemeClr val="accent2"/>
                </a:solidFill>
                <a:latin typeface="Gill Sans MT" panose="020B0502020104020203" pitchFamily="34" charset="0"/>
              </a:rPr>
              <a:t>PROVENANCE &amp; DESTINATION OF FLOWS</a:t>
            </a:r>
          </a:p>
        </p:txBody>
      </p:sp>
      <p:graphicFrame>
        <p:nvGraphicFramePr>
          <p:cNvPr id="240" name="Table 227">
            <a:extLst>
              <a:ext uri="{FF2B5EF4-FFF2-40B4-BE49-F238E27FC236}">
                <a16:creationId xmlns:a16="http://schemas.microsoft.com/office/drawing/2014/main" id="{F58030F5-7C97-485F-8791-7BBA4B89D985}"/>
              </a:ext>
            </a:extLst>
          </p:cNvPr>
          <p:cNvGraphicFramePr>
            <a:graphicFrameLocks noGrp="1"/>
          </p:cNvGraphicFramePr>
          <p:nvPr>
            <p:extLst>
              <p:ext uri="{D42A27DB-BD31-4B8C-83A1-F6EECF244321}">
                <p14:modId xmlns:p14="http://schemas.microsoft.com/office/powerpoint/2010/main" val="2210045815"/>
              </p:ext>
            </p:extLst>
          </p:nvPr>
        </p:nvGraphicFramePr>
        <p:xfrm>
          <a:off x="7365746" y="888184"/>
          <a:ext cx="2136166" cy="1280160"/>
        </p:xfrm>
        <a:graphic>
          <a:graphicData uri="http://schemas.openxmlformats.org/drawingml/2006/table">
            <a:tbl>
              <a:tblPr firstRow="1" bandRow="1">
                <a:tableStyleId>{5C22544A-7EE6-4342-B048-85BDC9FD1C3A}</a:tableStyleId>
              </a:tblPr>
              <a:tblGrid>
                <a:gridCol w="1068083">
                  <a:extLst>
                    <a:ext uri="{9D8B030D-6E8A-4147-A177-3AD203B41FA5}">
                      <a16:colId xmlns:a16="http://schemas.microsoft.com/office/drawing/2014/main" val="199193260"/>
                    </a:ext>
                  </a:extLst>
                </a:gridCol>
                <a:gridCol w="1068083">
                  <a:extLst>
                    <a:ext uri="{9D8B030D-6E8A-4147-A177-3AD203B41FA5}">
                      <a16:colId xmlns:a16="http://schemas.microsoft.com/office/drawing/2014/main" val="2013897918"/>
                    </a:ext>
                  </a:extLst>
                </a:gridCol>
              </a:tblGrid>
              <a:tr h="213360">
                <a:tc gridSpan="2">
                  <a:txBody>
                    <a:bodyPr/>
                    <a:lstStyle/>
                    <a:p>
                      <a:r>
                        <a:rPr lang="fr-FR" sz="800" kern="1200">
                          <a:solidFill>
                            <a:schemeClr val="bg1"/>
                          </a:solidFill>
                          <a:latin typeface="Gill Sans Nova" panose="020B0602020104020203" pitchFamily="34" charset="0"/>
                          <a:ea typeface="Gill Sans Nova Book" panose="020B0502020204020203" pitchFamily="34" charset="-128"/>
                          <a:cs typeface="Gill Sans Nova Book" panose="020B0502020204020203" pitchFamily="34" charset="-128"/>
                        </a:rPr>
                        <a:t>Origin of flows</a:t>
                      </a:r>
                      <a:endParaRPr lang="en-GB" sz="800" kern="1200">
                        <a:solidFill>
                          <a:schemeClr val="bg1"/>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9A0"/>
                    </a:solidFill>
                  </a:tcPr>
                </a:tc>
                <a:tc hMerge="1">
                  <a:txBody>
                    <a:bodyPr/>
                    <a:lstStyle/>
                    <a:p>
                      <a:endParaRPr lang="en-GB" sz="900" kern="1200">
                        <a:solidFill>
                          <a:sysClr val="windowText" lastClr="000000"/>
                        </a:solidFill>
                        <a:latin typeface="+mn-lt"/>
                        <a:ea typeface="+mn-ea"/>
                        <a:cs typeface="+mn-cs"/>
                      </a:endParaRPr>
                    </a:p>
                  </a:txBody>
                  <a:tcPr/>
                </a:tc>
                <a:extLst>
                  <a:ext uri="{0D108BD9-81ED-4DB2-BD59-A6C34878D82A}">
                    <a16:rowId xmlns:a16="http://schemas.microsoft.com/office/drawing/2014/main" val="157509137"/>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Country</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 of flows</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97849937"/>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Nigeria</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73%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838485337"/>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Niger</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26%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3387110750"/>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Chad</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&lt;1%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2309203063"/>
                  </a:ext>
                </a:extLst>
              </a:tr>
              <a:tr h="213360">
                <a:tc>
                  <a:txBody>
                    <a:bodyPr/>
                    <a:lstStyle/>
                    <a:p>
                      <a:r>
                        <a:rPr lang="fr-FR" sz="800" kern="1200" err="1">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Cameroon</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&lt;1%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CE8FF"/>
                    </a:solidFill>
                  </a:tcPr>
                </a:tc>
                <a:extLst>
                  <a:ext uri="{0D108BD9-81ED-4DB2-BD59-A6C34878D82A}">
                    <a16:rowId xmlns:a16="http://schemas.microsoft.com/office/drawing/2014/main" val="1498862166"/>
                  </a:ext>
                </a:extLst>
              </a:tr>
            </a:tbl>
          </a:graphicData>
        </a:graphic>
      </p:graphicFrame>
      <p:graphicFrame>
        <p:nvGraphicFramePr>
          <p:cNvPr id="241" name="Table 227">
            <a:extLst>
              <a:ext uri="{FF2B5EF4-FFF2-40B4-BE49-F238E27FC236}">
                <a16:creationId xmlns:a16="http://schemas.microsoft.com/office/drawing/2014/main" id="{8977425C-F5E1-4786-9516-FA72E68317DD}"/>
              </a:ext>
            </a:extLst>
          </p:cNvPr>
          <p:cNvGraphicFramePr>
            <a:graphicFrameLocks noGrp="1"/>
          </p:cNvGraphicFramePr>
          <p:nvPr>
            <p:extLst>
              <p:ext uri="{D42A27DB-BD31-4B8C-83A1-F6EECF244321}">
                <p14:modId xmlns:p14="http://schemas.microsoft.com/office/powerpoint/2010/main" val="2891133281"/>
              </p:ext>
            </p:extLst>
          </p:nvPr>
        </p:nvGraphicFramePr>
        <p:xfrm>
          <a:off x="7365746" y="2273505"/>
          <a:ext cx="2136166" cy="1280160"/>
        </p:xfrm>
        <a:graphic>
          <a:graphicData uri="http://schemas.openxmlformats.org/drawingml/2006/table">
            <a:tbl>
              <a:tblPr firstRow="1" bandRow="1">
                <a:tableStyleId>{5C22544A-7EE6-4342-B048-85BDC9FD1C3A}</a:tableStyleId>
              </a:tblPr>
              <a:tblGrid>
                <a:gridCol w="1068083">
                  <a:extLst>
                    <a:ext uri="{9D8B030D-6E8A-4147-A177-3AD203B41FA5}">
                      <a16:colId xmlns:a16="http://schemas.microsoft.com/office/drawing/2014/main" val="199193260"/>
                    </a:ext>
                  </a:extLst>
                </a:gridCol>
                <a:gridCol w="1068083">
                  <a:extLst>
                    <a:ext uri="{9D8B030D-6E8A-4147-A177-3AD203B41FA5}">
                      <a16:colId xmlns:a16="http://schemas.microsoft.com/office/drawing/2014/main" val="2013897918"/>
                    </a:ext>
                  </a:extLst>
                </a:gridCol>
              </a:tblGrid>
              <a:tr h="213360">
                <a:tc gridSpan="2">
                  <a:txBody>
                    <a:bodyPr/>
                    <a:lstStyle/>
                    <a:p>
                      <a:r>
                        <a:rPr lang="fr-FR" sz="800" kern="1200">
                          <a:solidFill>
                            <a:schemeClr val="bg1"/>
                          </a:solidFill>
                          <a:latin typeface="Gill Sans Nova" panose="020B0602020104020203" pitchFamily="34" charset="0"/>
                          <a:ea typeface="Gill Sans Nova Book" panose="020B0502020204020203" pitchFamily="34" charset="-128"/>
                          <a:cs typeface="Gill Sans Nova Book" panose="020B0502020204020203" pitchFamily="34" charset="-128"/>
                        </a:rPr>
                        <a:t>Destination of flows</a:t>
                      </a:r>
                      <a:endParaRPr lang="en-GB" sz="800" kern="1200">
                        <a:solidFill>
                          <a:schemeClr val="bg1"/>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7400"/>
                    </a:solidFill>
                  </a:tcPr>
                </a:tc>
                <a:tc hMerge="1">
                  <a:txBody>
                    <a:bodyPr/>
                    <a:lstStyle/>
                    <a:p>
                      <a:endParaRPr lang="en-GB" sz="900" kern="1200">
                        <a:solidFill>
                          <a:sysClr val="windowText" lastClr="000000"/>
                        </a:solidFill>
                        <a:latin typeface="+mn-lt"/>
                        <a:ea typeface="+mn-ea"/>
                        <a:cs typeface="+mn-cs"/>
                      </a:endParaRPr>
                    </a:p>
                  </a:txBody>
                  <a:tcPr/>
                </a:tc>
                <a:extLst>
                  <a:ext uri="{0D108BD9-81ED-4DB2-BD59-A6C34878D82A}">
                    <a16:rowId xmlns:a16="http://schemas.microsoft.com/office/drawing/2014/main" val="157509137"/>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Country</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 of flows</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397849937"/>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Niger</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72% </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838485337"/>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Nigeria</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27%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387110750"/>
                  </a:ext>
                </a:extLst>
              </a:tr>
              <a:tr h="213360">
                <a:tc>
                  <a:txBody>
                    <a:bodyPr/>
                    <a:lstStyle/>
                    <a:p>
                      <a:r>
                        <a:rPr lang="fr-FR"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Chad</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&lt;1%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309203063"/>
                  </a:ext>
                </a:extLst>
              </a:tr>
              <a:tr h="213360">
                <a:tc>
                  <a:txBody>
                    <a:bodyPr/>
                    <a:lstStyle/>
                    <a:p>
                      <a:r>
                        <a:rPr lang="fr-FR" sz="800" kern="1200" err="1">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rPr>
                        <a:t>Cameroon</a:t>
                      </a:r>
                      <a:endParaRPr lang="en-GB" sz="800" kern="1200">
                        <a:solidFill>
                          <a:sysClr val="windowText" lastClr="00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rPr>
                        <a:t>&lt;1% </a:t>
                      </a:r>
                      <a:endParaRPr kumimoji="0" lang="en-GB" sz="800" b="0" i="0" u="none" strike="noStrike" kern="1200" cap="none" spc="0" normalizeH="0" baseline="0" noProof="0">
                        <a:ln>
                          <a:noFill/>
                        </a:ln>
                        <a:solidFill>
                          <a:sysClr val="windowText" lastClr="000000"/>
                        </a:solidFill>
                        <a:effectLst/>
                        <a:uLnTx/>
                        <a:uFillTx/>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498862166"/>
                  </a:ext>
                </a:extLst>
              </a:tr>
            </a:tbl>
          </a:graphicData>
        </a:graphic>
      </p:graphicFrame>
      <p:sp>
        <p:nvSpPr>
          <p:cNvPr id="86" name="Rectangle 85">
            <a:extLst>
              <a:ext uri="{FF2B5EF4-FFF2-40B4-BE49-F238E27FC236}">
                <a16:creationId xmlns:a16="http://schemas.microsoft.com/office/drawing/2014/main" id="{62D16D90-C56B-4009-B16D-21C0B308C1D7}"/>
              </a:ext>
            </a:extLst>
          </p:cNvPr>
          <p:cNvSpPr/>
          <p:nvPr/>
        </p:nvSpPr>
        <p:spPr>
          <a:xfrm>
            <a:off x="255001" y="120385"/>
            <a:ext cx="9396000" cy="469385"/>
          </a:xfrm>
          <a:prstGeom prst="rect">
            <a:avLst/>
          </a:prstGeom>
          <a:solidFill>
            <a:srgbClr val="003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r>
              <a:rPr lang="fr-FR" sz="1500" b="1" spc="300">
                <a:solidFill>
                  <a:schemeClr val="bg1"/>
                </a:solidFill>
                <a:latin typeface="Gill Sans Nova "/>
              </a:rPr>
              <a:t>FLOW MONITORING </a:t>
            </a:r>
            <a:r>
              <a:rPr lang="fr-FR" sz="1500" b="1" spc="300">
                <a:solidFill>
                  <a:prstClr val="white"/>
                </a:solidFill>
                <a:latin typeface="Gill Sans Nova "/>
                <a:cs typeface="Calibri" panose="020F0502020204030204" pitchFamily="34" charset="0"/>
              </a:rPr>
              <a:t>—</a:t>
            </a:r>
            <a:r>
              <a:rPr lang="fr-FR" sz="1500" b="1" spc="300">
                <a:solidFill>
                  <a:schemeClr val="bg1"/>
                </a:solidFill>
                <a:latin typeface="Gill Sans Nova "/>
              </a:rPr>
              <a:t> </a:t>
            </a:r>
            <a:r>
              <a:rPr lang="fr-FR" sz="1500" b="1" spc="300">
                <a:solidFill>
                  <a:srgbClr val="FC7400"/>
                </a:solidFill>
                <a:latin typeface="Gill Sans Nova "/>
              </a:rPr>
              <a:t>NIGERIA</a:t>
            </a:r>
            <a:endParaRPr lang="fr-FR" sz="1500" b="1" spc="300">
              <a:solidFill>
                <a:schemeClr val="bg1"/>
              </a:solidFill>
              <a:latin typeface="Gill Sans Nova "/>
            </a:endParaRPr>
          </a:p>
          <a:p>
            <a:pPr marL="1433505"/>
            <a:r>
              <a:rPr lang="fr-FR" sz="1500" b="1" spc="300">
                <a:solidFill>
                  <a:prstClr val="white"/>
                </a:solidFill>
                <a:latin typeface="Gill Sans Nova "/>
              </a:rPr>
              <a:t>FEBRUARY </a:t>
            </a:r>
            <a:r>
              <a:rPr lang="fr-FR" sz="1600" b="1" spc="300">
                <a:solidFill>
                  <a:schemeClr val="bg1"/>
                </a:solidFill>
                <a:latin typeface="Gill Sans Nova" panose="020B0602020104020203" pitchFamily="34" charset="0"/>
              </a:rPr>
              <a:t>—</a:t>
            </a:r>
            <a:r>
              <a:rPr lang="fr-FR" sz="1500" b="1" spc="300">
                <a:solidFill>
                  <a:prstClr val="white"/>
                </a:solidFill>
                <a:latin typeface="Gill Sans Nova "/>
              </a:rPr>
              <a:t> MARCH 2022 </a:t>
            </a:r>
            <a:r>
              <a:rPr lang="fr-FR" sz="1500" b="1" spc="300">
                <a:solidFill>
                  <a:prstClr val="white"/>
                </a:solidFill>
                <a:latin typeface="Gill Sans Nova "/>
                <a:cs typeface="Calibri" panose="020F0502020204030204" pitchFamily="34" charset="0"/>
              </a:rPr>
              <a:t>— </a:t>
            </a:r>
            <a:r>
              <a:rPr lang="fr-FR" sz="1500" b="1" spc="300">
                <a:solidFill>
                  <a:prstClr val="white"/>
                </a:solidFill>
                <a:latin typeface="Gill Sans MT" panose="020B0502020104020203" pitchFamily="34" charset="0"/>
                <a:cs typeface="Calibri" panose="020F0502020204030204" pitchFamily="34" charset="0"/>
              </a:rPr>
              <a:t>REGISTRY</a:t>
            </a:r>
            <a:endParaRPr lang="en-GB" sz="1500" b="1" spc="300">
              <a:solidFill>
                <a:srgbClr val="FC7400"/>
              </a:solidFill>
              <a:latin typeface="Gill Sans MT" panose="020B0502020104020203" pitchFamily="34" charset="0"/>
            </a:endParaRPr>
          </a:p>
        </p:txBody>
      </p:sp>
      <p:sp>
        <p:nvSpPr>
          <p:cNvPr id="87" name="Rectangle 86">
            <a:extLst>
              <a:ext uri="{FF2B5EF4-FFF2-40B4-BE49-F238E27FC236}">
                <a16:creationId xmlns:a16="http://schemas.microsoft.com/office/drawing/2014/main" id="{F415E193-5EBE-436F-8031-95C7D5779FDC}"/>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chemeClr val="bg1"/>
                </a:solidFill>
                <a:latin typeface="Gill Sans MT" panose="020B0502020104020203" pitchFamily="34" charset="0"/>
              </a:rPr>
              <a:t> </a:t>
            </a:r>
            <a:r>
              <a:rPr lang="fr-FR" sz="900">
                <a:solidFill>
                  <a:schemeClr val="bg1"/>
                </a:solidFill>
                <a:latin typeface="Gill Sans MT" panose="020B0502020104020203" pitchFamily="34" charset="0"/>
              </a:rPr>
              <a:t>Report</a:t>
            </a:r>
            <a:r>
              <a:rPr lang="fr-FR" sz="900" b="1">
                <a:solidFill>
                  <a:schemeClr val="bg1"/>
                </a:solidFill>
                <a:latin typeface="Gill Sans MT" panose="020B0502020104020203" pitchFamily="34" charset="0"/>
              </a:rPr>
              <a:t> </a:t>
            </a:r>
            <a:r>
              <a:rPr lang="fr-FR" sz="900">
                <a:solidFill>
                  <a:schemeClr val="bg1"/>
                </a:solidFill>
                <a:latin typeface="Gill Sans MT" panose="020B0502020104020203" pitchFamily="34" charset="0"/>
              </a:rPr>
              <a:t># 51 </a:t>
            </a:r>
          </a:p>
          <a:p>
            <a:pPr algn="r"/>
            <a:r>
              <a:rPr lang="fr-FR" sz="900">
                <a:solidFill>
                  <a:schemeClr val="bg1"/>
                </a:solidFill>
                <a:latin typeface="Gill Sans MT" panose="020B0502020104020203" pitchFamily="34" charset="0"/>
              </a:rPr>
              <a:t>Publication Date</a:t>
            </a:r>
            <a:r>
              <a:rPr lang="en-US" sz="900">
                <a:solidFill>
                  <a:schemeClr val="bg1"/>
                </a:solidFill>
                <a:latin typeface="Gill Sans MT" panose="020B0502020104020203" pitchFamily="34" charset="0"/>
              </a:rPr>
              <a:t>: May </a:t>
            </a:r>
            <a:r>
              <a:rPr lang="fr-FR" sz="900">
                <a:solidFill>
                  <a:schemeClr val="bg1"/>
                </a:solidFill>
                <a:latin typeface="Gill Sans MT" panose="020B0502020104020203" pitchFamily="34" charset="0"/>
              </a:rPr>
              <a:t>2022</a:t>
            </a:r>
            <a:endParaRPr lang="en-GB" sz="900">
              <a:solidFill>
                <a:schemeClr val="bg1"/>
              </a:solidFill>
              <a:latin typeface="Gill Sans MT" panose="020B0502020104020203" pitchFamily="34" charset="0"/>
            </a:endParaRPr>
          </a:p>
        </p:txBody>
      </p:sp>
      <p:sp>
        <p:nvSpPr>
          <p:cNvPr id="89" name="TextBox 88">
            <a:extLst>
              <a:ext uri="{FF2B5EF4-FFF2-40B4-BE49-F238E27FC236}">
                <a16:creationId xmlns:a16="http://schemas.microsoft.com/office/drawing/2014/main" id="{121F4C70-A91E-4C0C-AA76-F96D3824C578}"/>
              </a:ext>
            </a:extLst>
          </p:cNvPr>
          <p:cNvSpPr txBox="1"/>
          <p:nvPr/>
        </p:nvSpPr>
        <p:spPr>
          <a:xfrm>
            <a:off x="-130255" y="606857"/>
            <a:ext cx="5433775" cy="276999"/>
          </a:xfrm>
          <a:prstGeom prst="rect">
            <a:avLst/>
          </a:prstGeom>
          <a:noFill/>
        </p:spPr>
        <p:txBody>
          <a:bodyPr>
            <a:spAutoFit/>
          </a:bodyPr>
          <a:lstStyle/>
          <a:p>
            <a:pPr algn="ctr" eaLnBrk="1" fontAlgn="auto" hangingPunct="1">
              <a:spcBef>
                <a:spcPts val="0"/>
              </a:spcBef>
              <a:spcAft>
                <a:spcPts val="0"/>
              </a:spcAft>
              <a:defRPr/>
            </a:pPr>
            <a:r>
              <a:rPr lang="fr-FR" sz="1200" b="1">
                <a:solidFill>
                  <a:srgbClr val="FF671F"/>
                </a:solidFill>
                <a:latin typeface="Gill Sans MT" panose="020B0502020104020203" pitchFamily="34" charset="0"/>
              </a:rPr>
              <a:t>KANO</a:t>
            </a:r>
            <a:endParaRPr lang="fr-FR" sz="1200" b="1" strike="sngStrike">
              <a:solidFill>
                <a:srgbClr val="FF671F"/>
              </a:solidFill>
              <a:latin typeface="Gill Sans MT" panose="020B0502020104020203" pitchFamily="34" charset="0"/>
            </a:endParaRPr>
          </a:p>
        </p:txBody>
      </p:sp>
      <p:pic>
        <p:nvPicPr>
          <p:cNvPr id="88" name="Picture 87" descr="A picture containing drawing&#10;&#10;Description automatically generated">
            <a:extLst>
              <a:ext uri="{FF2B5EF4-FFF2-40B4-BE49-F238E27FC236}">
                <a16:creationId xmlns:a16="http://schemas.microsoft.com/office/drawing/2014/main" id="{CA7A04E6-5B6E-4AE1-BF41-35FC51FB45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4938" y="103933"/>
            <a:ext cx="1358724" cy="517036"/>
          </a:xfrm>
          <a:prstGeom prst="rect">
            <a:avLst/>
          </a:prstGeom>
        </p:spPr>
      </p:pic>
      <p:sp>
        <p:nvSpPr>
          <p:cNvPr id="91" name="Rectangle 90">
            <a:extLst>
              <a:ext uri="{FF2B5EF4-FFF2-40B4-BE49-F238E27FC236}">
                <a16:creationId xmlns:a16="http://schemas.microsoft.com/office/drawing/2014/main" id="{7C89E992-A1AC-4730-82D7-4B8921E144FE}"/>
              </a:ext>
            </a:extLst>
          </p:cNvPr>
          <p:cNvSpPr/>
          <p:nvPr/>
        </p:nvSpPr>
        <p:spPr>
          <a:xfrm>
            <a:off x="5105400" y="5102017"/>
            <a:ext cx="4689186" cy="215315"/>
          </a:xfrm>
          <a:prstGeom prst="rect">
            <a:avLst/>
          </a:prstGeom>
        </p:spPr>
        <p:txBody>
          <a:bodyPr wrap="square">
            <a:spAutoFit/>
          </a:bodyPr>
          <a:lstStyle/>
          <a:p>
            <a:pPr algn="ctr"/>
            <a:r>
              <a:rPr lang="fr-FR" sz="799" b="1">
                <a:solidFill>
                  <a:schemeClr val="accent2"/>
                </a:solidFill>
                <a:latin typeface="Gill Sans MT" panose="020B0502020104020203" pitchFamily="34" charset="0"/>
              </a:rPr>
              <a:t>DAILY EVOLUTION OF FLOWS</a:t>
            </a:r>
            <a:endParaRPr lang="fr-FR" sz="1400"/>
          </a:p>
        </p:txBody>
      </p:sp>
      <p:sp>
        <p:nvSpPr>
          <p:cNvPr id="101" name="Rectangle 100">
            <a:extLst>
              <a:ext uri="{FF2B5EF4-FFF2-40B4-BE49-F238E27FC236}">
                <a16:creationId xmlns:a16="http://schemas.microsoft.com/office/drawing/2014/main" id="{1526122B-2161-484C-82D6-216EC358DE25}"/>
              </a:ext>
            </a:extLst>
          </p:cNvPr>
          <p:cNvSpPr/>
          <p:nvPr/>
        </p:nvSpPr>
        <p:spPr>
          <a:xfrm>
            <a:off x="255001" y="6434466"/>
            <a:ext cx="9396000" cy="329469"/>
          </a:xfrm>
          <a:prstGeom prst="rect">
            <a:avLst/>
          </a:prstGeom>
          <a:solidFill>
            <a:srgbClr val="003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endParaRPr lang="en-US" sz="500">
              <a:solidFill>
                <a:schemeClr val="bg1"/>
              </a:solidFill>
              <a:latin typeface="Gill Sans MT" panose="020B0502020104020203" pitchFamily="34" charset="0"/>
            </a:endParaRPr>
          </a:p>
        </p:txBody>
      </p:sp>
      <p:sp>
        <p:nvSpPr>
          <p:cNvPr id="102" name="Rectangle 101">
            <a:extLst>
              <a:ext uri="{FF2B5EF4-FFF2-40B4-BE49-F238E27FC236}">
                <a16:creationId xmlns:a16="http://schemas.microsoft.com/office/drawing/2014/main" id="{7EABB3B2-9BBF-43F1-8CCF-E7F18B56CFC4}"/>
              </a:ext>
            </a:extLst>
          </p:cNvPr>
          <p:cNvSpPr>
            <a:spLocks/>
          </p:cNvSpPr>
          <p:nvPr/>
        </p:nvSpPr>
        <p:spPr>
          <a:xfrm>
            <a:off x="301853" y="6456239"/>
            <a:ext cx="1104194"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2">
            <a:extLst>
              <a:ext uri="{FF2B5EF4-FFF2-40B4-BE49-F238E27FC236}">
                <a16:creationId xmlns:a16="http://schemas.microsoft.com/office/drawing/2014/main" id="{93408605-6742-4121-8910-D4E2ECF49336}"/>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104" name="Slide Number Placeholder 224">
            <a:extLst>
              <a:ext uri="{FF2B5EF4-FFF2-40B4-BE49-F238E27FC236}">
                <a16:creationId xmlns:a16="http://schemas.microsoft.com/office/drawing/2014/main" id="{C04A19D5-E288-4945-B97C-AB574B188666}"/>
              </a:ext>
            </a:extLst>
          </p:cNvPr>
          <p:cNvSpPr txBox="1">
            <a:spLocks/>
          </p:cNvSpPr>
          <p:nvPr/>
        </p:nvSpPr>
        <p:spPr>
          <a:xfrm>
            <a:off x="9244016" y="6437506"/>
            <a:ext cx="398173" cy="326295"/>
          </a:xfrm>
          <a:prstGeom prst="rect">
            <a:avLst/>
          </a:prstGeom>
        </p:spPr>
        <p:txBody>
          <a:bodyPr vert="horz" lIns="91440" tIns="45720" rIns="91440" bIns="45720" rtlCol="0" anchor="ctr"/>
          <a:lstStyle>
            <a:defPPr>
              <a:defRPr lang="en-US"/>
            </a:defPPr>
            <a:lvl1pPr marL="0" algn="r" defTabSz="457200" rtl="0" eaLnBrk="1" latinLnBrk="0" hangingPunct="1">
              <a:defRPr sz="975"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DC4F7DB-E34D-4501-8B3A-195D9B9AACB9}" type="slidenum">
              <a:rPr lang="en-GB" sz="1050" smtClean="0">
                <a:solidFill>
                  <a:schemeClr val="bg1"/>
                </a:solidFill>
              </a:rPr>
              <a:pPr/>
              <a:t>5</a:t>
            </a:fld>
            <a:endParaRPr lang="en-GB" sz="1050">
              <a:solidFill>
                <a:schemeClr val="bg1"/>
              </a:solidFill>
            </a:endParaRPr>
          </a:p>
        </p:txBody>
      </p:sp>
      <p:sp>
        <p:nvSpPr>
          <p:cNvPr id="105" name="object 62">
            <a:extLst>
              <a:ext uri="{FF2B5EF4-FFF2-40B4-BE49-F238E27FC236}">
                <a16:creationId xmlns:a16="http://schemas.microsoft.com/office/drawing/2014/main" id="{6DFF9324-9438-4D6B-BD0D-B40090F78A52}"/>
              </a:ext>
            </a:extLst>
          </p:cNvPr>
          <p:cNvSpPr/>
          <p:nvPr/>
        </p:nvSpPr>
        <p:spPr>
          <a:xfrm>
            <a:off x="906781" y="6451036"/>
            <a:ext cx="464820" cy="296508"/>
          </a:xfrm>
          <a:prstGeom prst="rect">
            <a:avLst/>
          </a:prstGeom>
          <a:blipFill>
            <a:blip r:embed="rId10" cstate="print"/>
            <a:stretch>
              <a:fillRect/>
            </a:stretch>
          </a:blipFill>
        </p:spPr>
        <p:txBody>
          <a:bodyPr wrap="square" lIns="0" tIns="0" rIns="0" bIns="0" rtlCol="0"/>
          <a:lstStyle/>
          <a:p>
            <a:endParaRPr/>
          </a:p>
        </p:txBody>
      </p:sp>
      <p:sp>
        <p:nvSpPr>
          <p:cNvPr id="109" name="Rectangle 108">
            <a:extLst>
              <a:ext uri="{FF2B5EF4-FFF2-40B4-BE49-F238E27FC236}">
                <a16:creationId xmlns:a16="http://schemas.microsoft.com/office/drawing/2014/main" id="{37FF086A-E04B-464D-9845-3A7797DDC1DB}"/>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bject 63">
            <a:extLst>
              <a:ext uri="{FF2B5EF4-FFF2-40B4-BE49-F238E27FC236}">
                <a16:creationId xmlns:a16="http://schemas.microsoft.com/office/drawing/2014/main" id="{84673DC2-4681-42D2-BDA7-369B6008B5FD}"/>
              </a:ext>
            </a:extLst>
          </p:cNvPr>
          <p:cNvSpPr/>
          <p:nvPr/>
        </p:nvSpPr>
        <p:spPr>
          <a:xfrm>
            <a:off x="8671000" y="6489066"/>
            <a:ext cx="650397" cy="223175"/>
          </a:xfrm>
          <a:prstGeom prst="rect">
            <a:avLst/>
          </a:prstGeom>
          <a:blipFill>
            <a:blip r:embed="rId11" cstate="print"/>
            <a:stretch>
              <a:fillRect/>
            </a:stretch>
          </a:blipFill>
        </p:spPr>
        <p:txBody>
          <a:bodyPr wrap="square" lIns="0" tIns="0" rIns="0" bIns="0" rtlCol="0"/>
          <a:lstStyle/>
          <a:p>
            <a:endParaRPr/>
          </a:p>
        </p:txBody>
      </p:sp>
      <p:pic>
        <p:nvPicPr>
          <p:cNvPr id="107" name="Picture 106">
            <a:extLst>
              <a:ext uri="{FF2B5EF4-FFF2-40B4-BE49-F238E27FC236}">
                <a16:creationId xmlns:a16="http://schemas.microsoft.com/office/drawing/2014/main" id="{71657E3A-25D7-47A2-8309-A4ACE0C10369}"/>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sp>
        <p:nvSpPr>
          <p:cNvPr id="110" name="object 2">
            <a:extLst>
              <a:ext uri="{FF2B5EF4-FFF2-40B4-BE49-F238E27FC236}">
                <a16:creationId xmlns:a16="http://schemas.microsoft.com/office/drawing/2014/main" id="{162953C2-5325-49B2-B798-A64A610735B3}"/>
              </a:ext>
            </a:extLst>
          </p:cNvPr>
          <p:cNvSpPr txBox="1"/>
          <p:nvPr/>
        </p:nvSpPr>
        <p:spPr>
          <a:xfrm>
            <a:off x="520078" y="6204983"/>
            <a:ext cx="4067504" cy="243656"/>
          </a:xfrm>
          <a:prstGeom prst="rect">
            <a:avLst/>
          </a:prstGeom>
        </p:spPr>
        <p:txBody>
          <a:bodyPr vert="horz" wrap="square" lIns="0" tIns="12700" rIns="0" bIns="0" rtlCol="0" anchor="t">
            <a:spAutoFit/>
          </a:bodyPr>
          <a:lstStyle/>
          <a:p>
            <a:pPr marL="12700" marR="5080" algn="just">
              <a:spcBef>
                <a:spcPts val="100"/>
              </a:spcBef>
            </a:pP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Base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Map Source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ESRI. The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maps in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this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report are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for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illustration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purposes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only. The depiction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and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use of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boundaries, geographic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names, and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related</a:t>
            </a:r>
            <a:r>
              <a:rPr lang="en-US"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data shown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on maps and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included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in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this report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are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not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warranted to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be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error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free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nor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do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they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imply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judgment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on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the legal status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of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any</a:t>
            </a:r>
            <a:r>
              <a:rPr lang="en-US"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territory,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or any endorsement or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acceptance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of </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such </a:t>
            </a:r>
            <a:r>
              <a:rPr sz="500" i="1">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boundaries by</a:t>
            </a:r>
            <a:r>
              <a:rPr sz="500" i="1" spc="-5">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 </a:t>
            </a:r>
            <a:r>
              <a:rPr sz="500" i="1" spc="-10">
                <a:solidFill>
                  <a:srgbClr val="585858"/>
                </a:solidFill>
                <a:latin typeface="Gill Sans Nova Book" panose="020B0502020204020203" pitchFamily="34" charset="-128"/>
                <a:ea typeface="Gill Sans Nova Book" panose="020B0502020204020203" pitchFamily="34" charset="-128"/>
                <a:cs typeface="Gill Sans Nova Book" panose="020B0502020204020203" pitchFamily="34" charset="-128"/>
              </a:rPr>
              <a:t>IOM.</a:t>
            </a:r>
            <a:endParaRPr sz="500">
              <a:latin typeface="Gill Sans Nova Book" panose="020B0502020204020203" pitchFamily="34" charset="-128"/>
              <a:ea typeface="Gill Sans Nova Book" panose="020B0502020204020203" pitchFamily="34" charset="-128"/>
              <a:cs typeface="Gill Sans Nova Book" panose="020B0502020204020203" pitchFamily="34" charset="-128"/>
            </a:endParaRPr>
          </a:p>
        </p:txBody>
      </p:sp>
      <p:sp>
        <p:nvSpPr>
          <p:cNvPr id="73" name="TextBox 72">
            <a:extLst>
              <a:ext uri="{FF2B5EF4-FFF2-40B4-BE49-F238E27FC236}">
                <a16:creationId xmlns:a16="http://schemas.microsoft.com/office/drawing/2014/main" id="{16579C1C-786C-4F0B-8D3E-2EBE4F636852}"/>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chemeClr val="bg1"/>
                </a:solidFill>
                <a:latin typeface="Gill Sans MT" panose="020B0502020104020203" pitchFamily="34" charset="0"/>
              </a:rPr>
              <a:t>	     INTERNATIONAL ORGANIZATION FOR MIGRATION </a:t>
            </a:r>
            <a:r>
              <a:rPr lang="fr-FR" sz="650">
                <a:solidFill>
                  <a:schemeClr val="bg1"/>
                </a:solidFill>
                <a:latin typeface="Gill Sans MT" panose="020B0502020104020203" pitchFamily="34" charset="0"/>
              </a:rPr>
              <a:t>–  </a:t>
            </a:r>
            <a:r>
              <a:rPr lang="en-US" sz="650" u="sng" spc="-10" err="1">
                <a:solidFill>
                  <a:schemeClr val="bg1"/>
                </a:solidFill>
                <a:latin typeface="Gill Sans MT"/>
                <a:cs typeface="Gill Sans MT"/>
              </a:rPr>
              <a:t>DTMNigeria</a:t>
            </a:r>
            <a:r>
              <a:rPr lang="fr-FR" sz="650">
                <a:solidFill>
                  <a:schemeClr val="bg1"/>
                </a:solidFill>
                <a:latin typeface="Gill Sans MT" panose="020B0502020104020203" pitchFamily="34" charset="0"/>
              </a:rPr>
              <a:t>@iom.int – https:/dtm.iom.int/</a:t>
            </a:r>
            <a:r>
              <a:rPr lang="fr-FR" sz="650" err="1">
                <a:solidFill>
                  <a:schemeClr val="bg1"/>
                </a:solidFill>
                <a:latin typeface="Gill Sans MT" panose="020B0502020104020203" pitchFamily="34" charset="0"/>
              </a:rPr>
              <a:t>nigeria</a:t>
            </a:r>
            <a:r>
              <a:rPr lang="fr-FR" sz="650">
                <a:solidFill>
                  <a:schemeClr val="bg1"/>
                </a:solidFill>
                <a:latin typeface="Gill Sans MT" panose="020B0502020104020203" pitchFamily="34" charset="0"/>
              </a:rPr>
              <a:t> – https://migration.iom.int</a:t>
            </a:r>
          </a:p>
          <a:p>
            <a:pPr marL="2241537"/>
            <a:r>
              <a:rPr lang="en-US" sz="650">
                <a:solidFill>
                  <a:schemeClr val="bg1"/>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chemeClr val="bg1"/>
                </a:solidFill>
                <a:latin typeface="Gill Sans MT" panose="020B0502020104020203" pitchFamily="34" charset="0"/>
              </a:rPr>
              <a:t>   	            “Source: The International Organization for Migration [Month, Year], Displacement Tracking Matrix (DTM)”</a:t>
            </a:r>
          </a:p>
          <a:p>
            <a:endParaRPr lang="en-NG" sz="650"/>
          </a:p>
        </p:txBody>
      </p:sp>
      <p:pic>
        <p:nvPicPr>
          <p:cNvPr id="90" name="Picture 89">
            <a:extLst>
              <a:ext uri="{FF2B5EF4-FFF2-40B4-BE49-F238E27FC236}">
                <a16:creationId xmlns:a16="http://schemas.microsoft.com/office/drawing/2014/main" id="{9465E08C-F502-43D6-95D6-96D69F7A2291}"/>
              </a:ext>
            </a:extLst>
          </p:cNvPr>
          <p:cNvPicPr/>
          <p:nvPr/>
        </p:nvPicPr>
        <p:blipFill rotWithShape="1">
          <a:blip r:embed="rId13">
            <a:lum contrast="-40000"/>
            <a:extLst>
              <a:ext uri="{28A0092B-C50C-407E-A947-70E740481C1C}">
                <a14:useLocalDpi xmlns:a14="http://schemas.microsoft.com/office/drawing/2010/main" val="0"/>
              </a:ext>
            </a:extLst>
          </a:blip>
          <a:srcRect t="21392" b="26321"/>
          <a:stretch/>
        </p:blipFill>
        <p:spPr bwMode="auto">
          <a:xfrm>
            <a:off x="6515495" y="2803741"/>
            <a:ext cx="406400" cy="212492"/>
          </a:xfrm>
          <a:prstGeom prst="rect">
            <a:avLst/>
          </a:prstGeom>
          <a:noFill/>
          <a:ln>
            <a:noFill/>
          </a:ln>
        </p:spPr>
      </p:pic>
      <p:pic>
        <p:nvPicPr>
          <p:cNvPr id="93" name="Picture 92">
            <a:extLst>
              <a:ext uri="{FF2B5EF4-FFF2-40B4-BE49-F238E27FC236}">
                <a16:creationId xmlns:a16="http://schemas.microsoft.com/office/drawing/2014/main" id="{0182C6A2-A184-4AF8-9E0D-CB82A18AA224}"/>
              </a:ext>
            </a:extLst>
          </p:cNvPr>
          <p:cNvPicPr>
            <a:picLocks noChangeAspect="1"/>
          </p:cNvPicPr>
          <p:nvPr/>
        </p:nvPicPr>
        <p:blipFill>
          <a:blip r:embed="rId14" cstate="hqprint">
            <a:extLst>
              <a:ext uri="{BEBA8EAE-BF5A-486C-A8C5-ECC9F3942E4B}">
                <a14:imgProps xmlns:a14="http://schemas.microsoft.com/office/drawing/2010/main">
                  <a14:imgLayer r:embed="rId15">
                    <a14:imgEffect>
                      <a14:colorTemperature colorTemp="88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5391847" y="2833981"/>
            <a:ext cx="202344" cy="176189"/>
          </a:xfrm>
          <a:prstGeom prst="rect">
            <a:avLst/>
          </a:prstGeom>
        </p:spPr>
      </p:pic>
      <p:sp>
        <p:nvSpPr>
          <p:cNvPr id="96" name="TextBox 95">
            <a:extLst>
              <a:ext uri="{FF2B5EF4-FFF2-40B4-BE49-F238E27FC236}">
                <a16:creationId xmlns:a16="http://schemas.microsoft.com/office/drawing/2014/main" id="{84B7D2B2-0C86-455E-B3E1-323504EA18E8}"/>
              </a:ext>
            </a:extLst>
          </p:cNvPr>
          <p:cNvSpPr txBox="1"/>
          <p:nvPr/>
        </p:nvSpPr>
        <p:spPr>
          <a:xfrm>
            <a:off x="5322634" y="3074333"/>
            <a:ext cx="473236" cy="230832"/>
          </a:xfrm>
          <a:prstGeom prst="rect">
            <a:avLst/>
          </a:prstGeom>
          <a:noFill/>
        </p:spPr>
        <p:txBody>
          <a:bodyPr wrap="square" rtlCol="0">
            <a:spAutoFit/>
          </a:bodyPr>
          <a:lstStyle/>
          <a:p>
            <a:r>
              <a:rPr lang="en-GB" sz="900">
                <a:latin typeface="Gill Sans MT" panose="020B0502020104020203" pitchFamily="34" charset="0"/>
                <a:ea typeface="Gill Sans Nova Book" panose="020B0502020204020203" pitchFamily="34" charset="-128"/>
                <a:cs typeface="Gill Sans Nova Book" panose="020B0502020204020203" pitchFamily="34" charset="-128"/>
              </a:rPr>
              <a:t>62%</a:t>
            </a:r>
          </a:p>
        </p:txBody>
      </p:sp>
      <p:sp>
        <p:nvSpPr>
          <p:cNvPr id="97" name="TextBox 96">
            <a:extLst>
              <a:ext uri="{FF2B5EF4-FFF2-40B4-BE49-F238E27FC236}">
                <a16:creationId xmlns:a16="http://schemas.microsoft.com/office/drawing/2014/main" id="{3AC0ADBC-36FC-4FC4-9252-3750A540B1D2}"/>
              </a:ext>
            </a:extLst>
          </p:cNvPr>
          <p:cNvSpPr txBox="1"/>
          <p:nvPr/>
        </p:nvSpPr>
        <p:spPr>
          <a:xfrm>
            <a:off x="6527091" y="3051492"/>
            <a:ext cx="428025" cy="230832"/>
          </a:xfrm>
          <a:prstGeom prst="rect">
            <a:avLst/>
          </a:prstGeom>
          <a:noFill/>
        </p:spPr>
        <p:txBody>
          <a:bodyPr wrap="square" rtlCol="0">
            <a:spAutoFit/>
          </a:bodyPr>
          <a:lstStyle/>
          <a:p>
            <a:r>
              <a:rPr lang="en-GB" sz="900">
                <a:latin typeface="Gill Sans MT" panose="020B0502020104020203" pitchFamily="34" charset="0"/>
                <a:ea typeface="Gill Sans Nova Book" panose="020B0502020204020203" pitchFamily="34" charset="-128"/>
                <a:cs typeface="Gill Sans Nova Book" panose="020B0502020204020203" pitchFamily="34" charset="-128"/>
              </a:rPr>
              <a:t>38%</a:t>
            </a:r>
          </a:p>
        </p:txBody>
      </p:sp>
      <p:sp>
        <p:nvSpPr>
          <p:cNvPr id="98" name="TextBox 97">
            <a:extLst>
              <a:ext uri="{FF2B5EF4-FFF2-40B4-BE49-F238E27FC236}">
                <a16:creationId xmlns:a16="http://schemas.microsoft.com/office/drawing/2014/main" id="{1DE5050D-4643-4136-8321-662FDA960839}"/>
              </a:ext>
            </a:extLst>
          </p:cNvPr>
          <p:cNvSpPr txBox="1"/>
          <p:nvPr/>
        </p:nvSpPr>
        <p:spPr>
          <a:xfrm>
            <a:off x="6541749" y="2553167"/>
            <a:ext cx="406250" cy="230832"/>
          </a:xfrm>
          <a:prstGeom prst="rect">
            <a:avLst/>
          </a:prstGeom>
          <a:noFill/>
        </p:spPr>
        <p:txBody>
          <a:bodyPr wrap="square" rtlCol="0">
            <a:spAutoFit/>
          </a:bodyPr>
          <a:lstStyle/>
          <a:p>
            <a:r>
              <a:rPr lang="fr-FR" sz="900">
                <a:latin typeface="Gill Sans MT" panose="020B0502020104020203" pitchFamily="34" charset="0"/>
                <a:ea typeface="Gill Sans Nova Book" panose="020B0502020204020203" pitchFamily="34" charset="-128"/>
                <a:cs typeface="Gill Sans Nova Book" panose="020B0502020204020203" pitchFamily="34" charset="-128"/>
              </a:rPr>
              <a:t>Bus</a:t>
            </a:r>
          </a:p>
        </p:txBody>
      </p:sp>
      <p:sp>
        <p:nvSpPr>
          <p:cNvPr id="111" name="TextBox 110">
            <a:extLst>
              <a:ext uri="{FF2B5EF4-FFF2-40B4-BE49-F238E27FC236}">
                <a16:creationId xmlns:a16="http://schemas.microsoft.com/office/drawing/2014/main" id="{24627557-8B67-4681-85F7-187D9890DC8E}"/>
              </a:ext>
            </a:extLst>
          </p:cNvPr>
          <p:cNvSpPr txBox="1"/>
          <p:nvPr/>
        </p:nvSpPr>
        <p:spPr>
          <a:xfrm>
            <a:off x="5322633" y="2572120"/>
            <a:ext cx="417319" cy="230832"/>
          </a:xfrm>
          <a:prstGeom prst="rect">
            <a:avLst/>
          </a:prstGeom>
          <a:noFill/>
        </p:spPr>
        <p:txBody>
          <a:bodyPr wrap="square" rtlCol="0">
            <a:spAutoFit/>
          </a:bodyPr>
          <a:lstStyle/>
          <a:p>
            <a:r>
              <a:rPr lang="fr-FR" sz="900">
                <a:latin typeface="Gill Sans MT" panose="020B0502020104020203" pitchFamily="34" charset="0"/>
                <a:ea typeface="Gill Sans Nova Book" panose="020B0502020204020203" pitchFamily="34" charset="-128"/>
                <a:cs typeface="Gill Sans Nova Book" panose="020B0502020204020203" pitchFamily="34" charset="-128"/>
              </a:rPr>
              <a:t>Car</a:t>
            </a:r>
          </a:p>
        </p:txBody>
      </p:sp>
      <p:graphicFrame>
        <p:nvGraphicFramePr>
          <p:cNvPr id="65" name="Chart 64">
            <a:extLst>
              <a:ext uri="{FF2B5EF4-FFF2-40B4-BE49-F238E27FC236}">
                <a16:creationId xmlns:a16="http://schemas.microsoft.com/office/drawing/2014/main" id="{39A3E237-D895-4AE4-B114-34F275470EC3}"/>
              </a:ext>
            </a:extLst>
          </p:cNvPr>
          <p:cNvGraphicFramePr>
            <a:graphicFrameLocks/>
          </p:cNvGraphicFramePr>
          <p:nvPr>
            <p:extLst>
              <p:ext uri="{D42A27DB-BD31-4B8C-83A1-F6EECF244321}">
                <p14:modId xmlns:p14="http://schemas.microsoft.com/office/powerpoint/2010/main" val="3900984917"/>
              </p:ext>
            </p:extLst>
          </p:nvPr>
        </p:nvGraphicFramePr>
        <p:xfrm>
          <a:off x="5161141" y="3834344"/>
          <a:ext cx="4464778" cy="1193985"/>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66" name="Chart 65">
            <a:extLst>
              <a:ext uri="{FF2B5EF4-FFF2-40B4-BE49-F238E27FC236}">
                <a16:creationId xmlns:a16="http://schemas.microsoft.com/office/drawing/2014/main" id="{924A967A-BE70-45D2-AA4C-34515DCC0D35}"/>
              </a:ext>
            </a:extLst>
          </p:cNvPr>
          <p:cNvGraphicFramePr>
            <a:graphicFrameLocks/>
          </p:cNvGraphicFramePr>
          <p:nvPr>
            <p:extLst>
              <p:ext uri="{D42A27DB-BD31-4B8C-83A1-F6EECF244321}">
                <p14:modId xmlns:p14="http://schemas.microsoft.com/office/powerpoint/2010/main" val="1168146580"/>
              </p:ext>
            </p:extLst>
          </p:nvPr>
        </p:nvGraphicFramePr>
        <p:xfrm>
          <a:off x="5161141" y="5262359"/>
          <a:ext cx="4489858" cy="1157232"/>
        </p:xfrm>
        <a:graphic>
          <a:graphicData uri="http://schemas.openxmlformats.org/drawingml/2006/chart">
            <c:chart xmlns:c="http://schemas.openxmlformats.org/drawingml/2006/chart" xmlns:r="http://schemas.openxmlformats.org/officeDocument/2006/relationships" r:id="rId17"/>
          </a:graphicData>
        </a:graphic>
      </p:graphicFrame>
    </p:spTree>
    <p:extLst>
      <p:ext uri="{BB962C8B-B14F-4D97-AF65-F5344CB8AC3E}">
        <p14:creationId xmlns:p14="http://schemas.microsoft.com/office/powerpoint/2010/main" val="1781698664"/>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FB6D5DB-0345-4A9E-A904-E658EB6104DD}"/>
              </a:ext>
            </a:extLst>
          </p:cNvPr>
          <p:cNvSpPr/>
          <p:nvPr/>
        </p:nvSpPr>
        <p:spPr>
          <a:xfrm>
            <a:off x="255001" y="839263"/>
            <a:ext cx="4620632" cy="2872228"/>
          </a:xfrm>
          <a:prstGeom prst="rect">
            <a:avLst/>
          </a:prstGeom>
          <a:solidFill>
            <a:srgbClr val="EA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Introduction: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Between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February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March 2022, 319 Flow Monitoring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conducted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two</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Flow Monitoring Points (Kano and Sokoto) in Nigeria.</a:t>
            </a:r>
          </a:p>
          <a:p>
            <a:pPr algn="just"/>
            <a:endPar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99"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Number</a:t>
            </a:r>
            <a:r>
              <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799"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surveys</a:t>
            </a:r>
            <a:r>
              <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by FMP: </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Most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(78%) were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conducted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the Kano FMP. This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because</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Kano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one of 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biggest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commercial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cities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in West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Africa</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the second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largest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city in Nigeria in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terms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population.</a:t>
            </a:r>
            <a:endPar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endPar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Country of </a:t>
            </a:r>
            <a:r>
              <a:rPr lang="fr-FR" sz="799"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departure</a:t>
            </a:r>
            <a:r>
              <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destination: </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majority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(91%)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began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migration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journey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from Nigeria,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followed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by Niger (5%).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These</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findings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reflect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fact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that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border points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between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Nigeria and Niger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gives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room for a lot of short-</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term</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commercial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activities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between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two</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countries.</a:t>
            </a:r>
          </a:p>
          <a:p>
            <a:pPr algn="just"/>
            <a:endPar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results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show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that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43 per cent of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interviewed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individuals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intended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travel to West &amp; Central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Africa</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36 per cent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intended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travel to North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Africa</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20 per cent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intended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travel to Europe as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region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final destination. </a:t>
            </a:r>
            <a:r>
              <a:rPr lang="en-US"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Statistics have shown that many Nigerians heading to Europe explore the North African route, eventually crossing the Mediterranean Sea in boats and ships that carry passengers in excess. However, many migrants go to North Africa to seek job opportunities (construction, domestic work, etc.). </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results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further</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show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that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main countries of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intended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final destination were Niger (24%),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Libya</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(21%), Nigeria (15%), Algeria (14%),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Italy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(9%) and Spain (4%). </a:t>
            </a:r>
            <a:endPar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endPar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799"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Reasons</a:t>
            </a:r>
            <a:r>
              <a:rPr lang="fr-FR" sz="799"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for travel: </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primary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reason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for travel for the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vast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majority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surveyed</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was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economic</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migration (86%),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while</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others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(14%) were travelling for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marriage</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and/or to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rejoin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family</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access</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better</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services, from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conflict</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/violence, to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further</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799"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education</a:t>
            </a:r>
            <a:r>
              <a:rPr lang="fr-FR" sz="799">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etc. </a:t>
            </a:r>
          </a:p>
        </p:txBody>
      </p:sp>
      <p:sp>
        <p:nvSpPr>
          <p:cNvPr id="63" name="Rectangle 62">
            <a:extLst>
              <a:ext uri="{FF2B5EF4-FFF2-40B4-BE49-F238E27FC236}">
                <a16:creationId xmlns:a16="http://schemas.microsoft.com/office/drawing/2014/main" id="{D353DDB3-EC00-43DA-A9C3-661EA6A4F9F1}"/>
              </a:ext>
            </a:extLst>
          </p:cNvPr>
          <p:cNvSpPr/>
          <p:nvPr/>
        </p:nvSpPr>
        <p:spPr>
          <a:xfrm>
            <a:off x="238790" y="121665"/>
            <a:ext cx="9460839" cy="448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en-GB" sz="1600" b="1" spc="300">
              <a:solidFill>
                <a:srgbClr val="FC7400"/>
              </a:solidFill>
              <a:latin typeface="Gill Sans Nova Light" panose="020B0302020104020203" pitchFamily="34" charset="0"/>
            </a:endParaRPr>
          </a:p>
        </p:txBody>
      </p:sp>
      <p:sp>
        <p:nvSpPr>
          <p:cNvPr id="64" name="Rectangle 63">
            <a:extLst>
              <a:ext uri="{FF2B5EF4-FFF2-40B4-BE49-F238E27FC236}">
                <a16:creationId xmlns:a16="http://schemas.microsoft.com/office/drawing/2014/main" id="{AE0137A3-4A04-434B-AE4A-B6C9B7E210FD}"/>
              </a:ext>
            </a:extLst>
          </p:cNvPr>
          <p:cNvSpPr/>
          <p:nvPr/>
        </p:nvSpPr>
        <p:spPr>
          <a:xfrm>
            <a:off x="255001" y="6434466"/>
            <a:ext cx="9396000" cy="3294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endParaRPr lang="en-US" sz="500">
              <a:solidFill>
                <a:srgbClr val="0039A0"/>
              </a:solidFill>
              <a:latin typeface="Gill Sans MT" panose="020B0502020104020203" pitchFamily="34" charset="0"/>
            </a:endParaRPr>
          </a:p>
        </p:txBody>
      </p:sp>
      <p:sp>
        <p:nvSpPr>
          <p:cNvPr id="66" name="Rectangle 65">
            <a:extLst>
              <a:ext uri="{FF2B5EF4-FFF2-40B4-BE49-F238E27FC236}">
                <a16:creationId xmlns:a16="http://schemas.microsoft.com/office/drawing/2014/main" id="{1D591198-0A53-4B1E-AF9F-D07A2601E3B2}"/>
              </a:ext>
            </a:extLst>
          </p:cNvPr>
          <p:cNvSpPr>
            <a:spLocks/>
          </p:cNvSpPr>
          <p:nvPr/>
        </p:nvSpPr>
        <p:spPr>
          <a:xfrm>
            <a:off x="301853" y="6456239"/>
            <a:ext cx="1126898"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Slide Number Placeholder 224">
            <a:extLst>
              <a:ext uri="{FF2B5EF4-FFF2-40B4-BE49-F238E27FC236}">
                <a16:creationId xmlns:a16="http://schemas.microsoft.com/office/drawing/2014/main" id="{B242B83D-ABDA-4592-B572-FF50A7FDF53D}"/>
              </a:ext>
            </a:extLst>
          </p:cNvPr>
          <p:cNvSpPr txBox="1">
            <a:spLocks/>
          </p:cNvSpPr>
          <p:nvPr/>
        </p:nvSpPr>
        <p:spPr>
          <a:xfrm>
            <a:off x="9244016" y="6437506"/>
            <a:ext cx="398173" cy="326295"/>
          </a:xfrm>
          <a:prstGeom prst="rect">
            <a:avLst/>
          </a:prstGeom>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DC4F7DB-E34D-4501-8B3A-195D9B9AACB9}" type="slidenum">
              <a:rPr lang="en-GB" sz="900">
                <a:solidFill>
                  <a:srgbClr val="0039A0"/>
                </a:solidFill>
              </a:rPr>
              <a:pPr algn="r"/>
              <a:t>6</a:t>
            </a:fld>
            <a:endParaRPr lang="en-GB" sz="1050">
              <a:solidFill>
                <a:srgbClr val="0039A0"/>
              </a:solidFill>
            </a:endParaRPr>
          </a:p>
        </p:txBody>
      </p:sp>
      <p:graphicFrame>
        <p:nvGraphicFramePr>
          <p:cNvPr id="8" name="Chart 23">
            <a:extLst>
              <a:ext uri="{FF2B5EF4-FFF2-40B4-BE49-F238E27FC236}">
                <a16:creationId xmlns:a16="http://schemas.microsoft.com/office/drawing/2014/main" id="{E547FC2C-A25E-4EAB-9503-983EBF806FC9}"/>
              </a:ext>
            </a:extLst>
          </p:cNvPr>
          <p:cNvGraphicFramePr/>
          <p:nvPr>
            <p:extLst>
              <p:ext uri="{D42A27DB-BD31-4B8C-83A1-F6EECF244321}">
                <p14:modId xmlns:p14="http://schemas.microsoft.com/office/powerpoint/2010/main" val="882422130"/>
              </p:ext>
            </p:extLst>
          </p:nvPr>
        </p:nvGraphicFramePr>
        <p:xfrm>
          <a:off x="5091062" y="928142"/>
          <a:ext cx="2016000" cy="13926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23">
            <a:extLst>
              <a:ext uri="{FF2B5EF4-FFF2-40B4-BE49-F238E27FC236}">
                <a16:creationId xmlns:a16="http://schemas.microsoft.com/office/drawing/2014/main" id="{827D4CFF-515B-4D27-8F4C-EFEE3D7BC94E}"/>
              </a:ext>
            </a:extLst>
          </p:cNvPr>
          <p:cNvGraphicFramePr/>
          <p:nvPr>
            <p:extLst>
              <p:ext uri="{D42A27DB-BD31-4B8C-83A1-F6EECF244321}">
                <p14:modId xmlns:p14="http://schemas.microsoft.com/office/powerpoint/2010/main" val="3642623651"/>
              </p:ext>
            </p:extLst>
          </p:nvPr>
        </p:nvGraphicFramePr>
        <p:xfrm>
          <a:off x="5037063" y="5150643"/>
          <a:ext cx="4570539" cy="124611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Graphique 19">
            <a:extLst>
              <a:ext uri="{FF2B5EF4-FFF2-40B4-BE49-F238E27FC236}">
                <a16:creationId xmlns:a16="http://schemas.microsoft.com/office/drawing/2014/main" id="{A3D353CE-031F-4A23-8AF8-699B2F44CF04}"/>
              </a:ext>
            </a:extLst>
          </p:cNvPr>
          <p:cNvGraphicFramePr/>
          <p:nvPr>
            <p:extLst>
              <p:ext uri="{D42A27DB-BD31-4B8C-83A1-F6EECF244321}">
                <p14:modId xmlns:p14="http://schemas.microsoft.com/office/powerpoint/2010/main" val="2231658433"/>
              </p:ext>
            </p:extLst>
          </p:nvPr>
        </p:nvGraphicFramePr>
        <p:xfrm>
          <a:off x="5100848" y="2478015"/>
          <a:ext cx="4519137" cy="107450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1" name="Chart 23">
            <a:extLst>
              <a:ext uri="{FF2B5EF4-FFF2-40B4-BE49-F238E27FC236}">
                <a16:creationId xmlns:a16="http://schemas.microsoft.com/office/drawing/2014/main" id="{EB2E5EC0-3693-4E8D-958C-38996A192405}"/>
              </a:ext>
            </a:extLst>
          </p:cNvPr>
          <p:cNvGraphicFramePr/>
          <p:nvPr>
            <p:extLst>
              <p:ext uri="{D42A27DB-BD31-4B8C-83A1-F6EECF244321}">
                <p14:modId xmlns:p14="http://schemas.microsoft.com/office/powerpoint/2010/main" val="4028640702"/>
              </p:ext>
            </p:extLst>
          </p:nvPr>
        </p:nvGraphicFramePr>
        <p:xfrm>
          <a:off x="7322491" y="928142"/>
          <a:ext cx="2285111" cy="139260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 name="Chart 23">
            <a:extLst>
              <a:ext uri="{FF2B5EF4-FFF2-40B4-BE49-F238E27FC236}">
                <a16:creationId xmlns:a16="http://schemas.microsoft.com/office/drawing/2014/main" id="{41294E00-49E2-4310-99F3-3E58DC4E302B}"/>
              </a:ext>
            </a:extLst>
          </p:cNvPr>
          <p:cNvGraphicFramePr/>
          <p:nvPr>
            <p:extLst>
              <p:ext uri="{D42A27DB-BD31-4B8C-83A1-F6EECF244321}">
                <p14:modId xmlns:p14="http://schemas.microsoft.com/office/powerpoint/2010/main" val="529902941"/>
              </p:ext>
            </p:extLst>
          </p:nvPr>
        </p:nvGraphicFramePr>
        <p:xfrm>
          <a:off x="5037063" y="3795500"/>
          <a:ext cx="4570539" cy="1407192"/>
        </p:xfrm>
        <a:graphic>
          <a:graphicData uri="http://schemas.openxmlformats.org/drawingml/2006/chart">
            <c:chart xmlns:c="http://schemas.openxmlformats.org/drawingml/2006/chart" xmlns:r="http://schemas.openxmlformats.org/officeDocument/2006/relationships" r:id="rId8"/>
          </a:graphicData>
        </a:graphic>
      </p:graphicFrame>
      <p:sp>
        <p:nvSpPr>
          <p:cNvPr id="21" name="Rectangle 20">
            <a:extLst>
              <a:ext uri="{FF2B5EF4-FFF2-40B4-BE49-F238E27FC236}">
                <a16:creationId xmlns:a16="http://schemas.microsoft.com/office/drawing/2014/main" id="{A17C1FB4-77D2-49F0-ACBB-005F895E87C1}"/>
              </a:ext>
            </a:extLst>
          </p:cNvPr>
          <p:cNvSpPr/>
          <p:nvPr/>
        </p:nvSpPr>
        <p:spPr>
          <a:xfrm>
            <a:off x="255001" y="110337"/>
            <a:ext cx="9396000" cy="46938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r>
              <a:rPr lang="fr-FR" sz="1600" b="1" spc="300">
                <a:solidFill>
                  <a:srgbClr val="0039A0"/>
                </a:solidFill>
                <a:latin typeface="Gill Sans Nova" panose="020B0602020104020203" pitchFamily="34" charset="0"/>
              </a:rPr>
              <a:t>FLOW MONITORING </a:t>
            </a:r>
            <a:r>
              <a:rPr lang="fr-FR" sz="1600" b="1" spc="300">
                <a:solidFill>
                  <a:srgbClr val="0039A0"/>
                </a:solidFill>
                <a:latin typeface="Gill Sans Nova" panose="020B0602020104020203" pitchFamily="34" charset="0"/>
                <a:cs typeface="Calibri" panose="020F0502020204030204" pitchFamily="34" charset="0"/>
              </a:rPr>
              <a:t>—</a:t>
            </a:r>
            <a:r>
              <a:rPr lang="fr-FR" sz="1600" b="1" spc="300">
                <a:solidFill>
                  <a:srgbClr val="0039A0"/>
                </a:solidFill>
                <a:latin typeface="Gill Sans Nova" panose="020B0602020104020203" pitchFamily="34" charset="0"/>
              </a:rPr>
              <a:t> </a:t>
            </a:r>
            <a:r>
              <a:rPr lang="fr-FR" sz="1600" b="1" spc="300">
                <a:solidFill>
                  <a:srgbClr val="FC7400"/>
                </a:solidFill>
                <a:latin typeface="Gill Sans Nova" panose="020B0602020104020203" pitchFamily="34" charset="0"/>
              </a:rPr>
              <a:t>NIGERIA</a:t>
            </a:r>
            <a:endParaRPr lang="fr-FR" sz="1600" b="1" spc="300">
              <a:solidFill>
                <a:schemeClr val="bg1"/>
              </a:solidFill>
              <a:latin typeface="Gill Sans Nova" panose="020B0602020104020203" pitchFamily="34" charset="0"/>
            </a:endParaRPr>
          </a:p>
          <a:p>
            <a:pPr marL="1433505"/>
            <a:r>
              <a:rPr lang="fr-FR" sz="1400" b="1" spc="300">
                <a:solidFill>
                  <a:srgbClr val="0039A0"/>
                </a:solidFill>
                <a:latin typeface="Gill Sans Nova" panose="020B0602020104020203" pitchFamily="34" charset="0"/>
              </a:rPr>
              <a:t>FEBRUARY — MARCH 2022 </a:t>
            </a:r>
            <a:r>
              <a:rPr lang="fr-FR" sz="1400" b="1" spc="300">
                <a:solidFill>
                  <a:srgbClr val="0039A0"/>
                </a:solidFill>
                <a:latin typeface="Gill Sans Nova" panose="020B0602020104020203" pitchFamily="34" charset="0"/>
                <a:cs typeface="Calibri" panose="020F0502020204030204" pitchFamily="34" charset="0"/>
              </a:rPr>
              <a:t>— INDIVIDUAL SURVEYS</a:t>
            </a:r>
            <a:endParaRPr lang="en-GB" sz="1600" b="1" spc="300">
              <a:solidFill>
                <a:srgbClr val="0039A0"/>
              </a:solidFill>
              <a:latin typeface="Gill Sans Nova" panose="020B0602020104020203" pitchFamily="34" charset="0"/>
            </a:endParaRPr>
          </a:p>
        </p:txBody>
      </p:sp>
      <p:sp>
        <p:nvSpPr>
          <p:cNvPr id="22" name="Rectangle 21">
            <a:extLst>
              <a:ext uri="{FF2B5EF4-FFF2-40B4-BE49-F238E27FC236}">
                <a16:creationId xmlns:a16="http://schemas.microsoft.com/office/drawing/2014/main" id="{22F02419-AF32-48DC-8791-95F387DD328C}"/>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rgbClr val="0039A0"/>
                </a:solidFill>
                <a:latin typeface="Gill Sans MT" panose="020B0502020104020203" pitchFamily="34" charset="0"/>
              </a:rPr>
              <a:t> </a:t>
            </a:r>
            <a:r>
              <a:rPr lang="fr-FR" sz="900">
                <a:solidFill>
                  <a:srgbClr val="0039A0"/>
                </a:solidFill>
                <a:latin typeface="Gill Sans MT" panose="020B0502020104020203" pitchFamily="34" charset="0"/>
              </a:rPr>
              <a:t>Report # 51 </a:t>
            </a:r>
          </a:p>
          <a:p>
            <a:pPr algn="r"/>
            <a:r>
              <a:rPr lang="fr-FR" sz="900">
                <a:solidFill>
                  <a:srgbClr val="0039A0"/>
                </a:solidFill>
                <a:latin typeface="Gill Sans MT" panose="020B0502020104020203" pitchFamily="34" charset="0"/>
              </a:rPr>
              <a:t>Publication Date: May 2022</a:t>
            </a:r>
          </a:p>
        </p:txBody>
      </p:sp>
      <p:sp>
        <p:nvSpPr>
          <p:cNvPr id="24" name="TextBox 23">
            <a:extLst>
              <a:ext uri="{FF2B5EF4-FFF2-40B4-BE49-F238E27FC236}">
                <a16:creationId xmlns:a16="http://schemas.microsoft.com/office/drawing/2014/main" id="{C4175986-66C4-4A03-A301-BAF50601DB02}"/>
              </a:ext>
            </a:extLst>
          </p:cNvPr>
          <p:cNvSpPr txBox="1"/>
          <p:nvPr/>
        </p:nvSpPr>
        <p:spPr>
          <a:xfrm>
            <a:off x="-130255" y="622097"/>
            <a:ext cx="5433775" cy="276999"/>
          </a:xfrm>
          <a:prstGeom prst="rect">
            <a:avLst/>
          </a:prstGeom>
          <a:noFill/>
        </p:spPr>
        <p:txBody>
          <a:bodyPr>
            <a:spAutoFit/>
          </a:bodyPr>
          <a:lstStyle/>
          <a:p>
            <a:pPr algn="ctr" eaLnBrk="1" fontAlgn="auto" hangingPunct="1">
              <a:spcBef>
                <a:spcPts val="0"/>
              </a:spcBef>
              <a:spcAft>
                <a:spcPts val="0"/>
              </a:spcAft>
              <a:defRPr/>
            </a:pPr>
            <a:r>
              <a:rPr lang="fr-FR" sz="1200" b="1">
                <a:solidFill>
                  <a:srgbClr val="FF671F"/>
                </a:solidFill>
                <a:latin typeface="Gill Sans MT" panose="020B0502020104020203" pitchFamily="34" charset="0"/>
              </a:rPr>
              <a:t>MIGRATION JOURNEY</a:t>
            </a:r>
          </a:p>
        </p:txBody>
      </p:sp>
      <p:pic>
        <p:nvPicPr>
          <p:cNvPr id="27" name="Picture 26" descr="A picture containing drawing&#10;&#10;Description automatically generated">
            <a:extLst>
              <a:ext uri="{FF2B5EF4-FFF2-40B4-BE49-F238E27FC236}">
                <a16:creationId xmlns:a16="http://schemas.microsoft.com/office/drawing/2014/main" id="{129D0346-E9F8-40E2-A991-CEDF3DA8E424}"/>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150" y="66130"/>
            <a:ext cx="1414634" cy="538630"/>
          </a:xfrm>
          <a:prstGeom prst="rect">
            <a:avLst/>
          </a:prstGeom>
        </p:spPr>
      </p:pic>
      <p:sp>
        <p:nvSpPr>
          <p:cNvPr id="23" name="Rectangle 12">
            <a:extLst>
              <a:ext uri="{FF2B5EF4-FFF2-40B4-BE49-F238E27FC236}">
                <a16:creationId xmlns:a16="http://schemas.microsoft.com/office/drawing/2014/main" id="{72BA985F-02FE-44AE-9243-56722F342755}"/>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25" name="object 62">
            <a:extLst>
              <a:ext uri="{FF2B5EF4-FFF2-40B4-BE49-F238E27FC236}">
                <a16:creationId xmlns:a16="http://schemas.microsoft.com/office/drawing/2014/main" id="{3DED1614-084B-43FE-B651-970A7C1770E2}"/>
              </a:ext>
            </a:extLst>
          </p:cNvPr>
          <p:cNvSpPr/>
          <p:nvPr/>
        </p:nvSpPr>
        <p:spPr>
          <a:xfrm>
            <a:off x="906781" y="6451036"/>
            <a:ext cx="464820" cy="296508"/>
          </a:xfrm>
          <a:prstGeom prst="rect">
            <a:avLst/>
          </a:prstGeom>
          <a:blipFill>
            <a:blip r:embed="rId10" cstate="print"/>
            <a:stretch>
              <a:fillRect/>
            </a:stretch>
          </a:blipFill>
        </p:spPr>
        <p:txBody>
          <a:bodyPr wrap="square" lIns="0" tIns="0" rIns="0" bIns="0" rtlCol="0"/>
          <a:lstStyle/>
          <a:p>
            <a:endParaRPr/>
          </a:p>
        </p:txBody>
      </p:sp>
      <p:sp>
        <p:nvSpPr>
          <p:cNvPr id="28" name="Rectangle 27">
            <a:extLst>
              <a:ext uri="{FF2B5EF4-FFF2-40B4-BE49-F238E27FC236}">
                <a16:creationId xmlns:a16="http://schemas.microsoft.com/office/drawing/2014/main" id="{6A2B1A1C-7AC9-4EC7-B851-FF3ADB21AAA6}"/>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bject 63">
            <a:extLst>
              <a:ext uri="{FF2B5EF4-FFF2-40B4-BE49-F238E27FC236}">
                <a16:creationId xmlns:a16="http://schemas.microsoft.com/office/drawing/2014/main" id="{E2AA136F-6D02-4EEC-A73B-0B2D5603926B}"/>
              </a:ext>
            </a:extLst>
          </p:cNvPr>
          <p:cNvSpPr/>
          <p:nvPr/>
        </p:nvSpPr>
        <p:spPr>
          <a:xfrm>
            <a:off x="8671000" y="6489066"/>
            <a:ext cx="650397" cy="223175"/>
          </a:xfrm>
          <a:prstGeom prst="rect">
            <a:avLst/>
          </a:prstGeom>
          <a:blipFill>
            <a:blip r:embed="rId11" cstate="print"/>
            <a:stretch>
              <a:fillRect/>
            </a:stretch>
          </a:blipFill>
        </p:spPr>
        <p:txBody>
          <a:bodyPr wrap="square" lIns="0" tIns="0" rIns="0" bIns="0" rtlCol="0"/>
          <a:lstStyle/>
          <a:p>
            <a:endParaRPr/>
          </a:p>
        </p:txBody>
      </p:sp>
      <p:pic>
        <p:nvPicPr>
          <p:cNvPr id="30" name="Picture 29">
            <a:extLst>
              <a:ext uri="{FF2B5EF4-FFF2-40B4-BE49-F238E27FC236}">
                <a16:creationId xmlns:a16="http://schemas.microsoft.com/office/drawing/2014/main" id="{535C34A8-FCF6-4480-B441-12F16AFBAC8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pic>
        <p:nvPicPr>
          <p:cNvPr id="5" name="Picture 4">
            <a:extLst>
              <a:ext uri="{FF2B5EF4-FFF2-40B4-BE49-F238E27FC236}">
                <a16:creationId xmlns:a16="http://schemas.microsoft.com/office/drawing/2014/main" id="{B360D329-460E-4F57-9CB4-235742477D05}"/>
              </a:ext>
            </a:extLst>
          </p:cNvPr>
          <p:cNvPicPr>
            <a:picLocks noChangeAspect="1"/>
          </p:cNvPicPr>
          <p:nvPr/>
        </p:nvPicPr>
        <p:blipFill rotWithShape="1">
          <a:blip r:embed="rId13">
            <a:extLst>
              <a:ext uri="{28A0092B-C50C-407E-A947-70E740481C1C}">
                <a14:useLocalDpi xmlns:a14="http://schemas.microsoft.com/office/drawing/2010/main" val="0"/>
              </a:ext>
            </a:extLst>
          </a:blip>
          <a:srcRect l="1147" t="2151" r="1550" b="1061"/>
          <a:stretch/>
        </p:blipFill>
        <p:spPr>
          <a:xfrm>
            <a:off x="915489" y="3867678"/>
            <a:ext cx="3283776" cy="2307688"/>
          </a:xfrm>
          <a:prstGeom prst="rect">
            <a:avLst/>
          </a:prstGeom>
        </p:spPr>
      </p:pic>
      <p:sp>
        <p:nvSpPr>
          <p:cNvPr id="26" name="object 2">
            <a:extLst>
              <a:ext uri="{FF2B5EF4-FFF2-40B4-BE49-F238E27FC236}">
                <a16:creationId xmlns:a16="http://schemas.microsoft.com/office/drawing/2014/main" id="{A677FEAC-0401-4027-81D5-CECCDEB1C58F}"/>
              </a:ext>
            </a:extLst>
          </p:cNvPr>
          <p:cNvSpPr txBox="1"/>
          <p:nvPr/>
        </p:nvSpPr>
        <p:spPr>
          <a:xfrm>
            <a:off x="915489" y="6157078"/>
            <a:ext cx="3283776" cy="243656"/>
          </a:xfrm>
          <a:prstGeom prst="rect">
            <a:avLst/>
          </a:prstGeom>
        </p:spPr>
        <p:txBody>
          <a:bodyPr vert="horz" wrap="square" lIns="0" tIns="12700" rIns="0" bIns="0" rtlCol="0" anchor="t">
            <a:spAutoFit/>
          </a:bodyPr>
          <a:lstStyle/>
          <a:p>
            <a:pPr marL="12700" marR="5080" algn="just">
              <a:spcBef>
                <a:spcPts val="100"/>
              </a:spcBef>
            </a:pP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Base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Map Source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ESRI. The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maps in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this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report are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for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illustration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purposes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only. The depiction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and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use of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boundaries, geographic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names, and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related</a:t>
            </a:r>
            <a:r>
              <a:rPr lang="en-US"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data shown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on maps and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included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in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this report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are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not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warranted to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be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error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free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nor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do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they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imply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judgment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on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the legal status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of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any</a:t>
            </a:r>
            <a:r>
              <a:rPr lang="en-US"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territory,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or any endorsement or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acceptance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of </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such </a:t>
            </a:r>
            <a:r>
              <a:rPr sz="500" i="1">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boundaries by</a:t>
            </a:r>
            <a:r>
              <a:rPr sz="500" i="1" spc="-5">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sz="500" i="1" spc="-10">
                <a:solidFill>
                  <a:srgbClr val="585858"/>
                </a:solidFill>
                <a:latin typeface="Gill Sans Nova" panose="020B0602020104020203" pitchFamily="34" charset="0"/>
                <a:ea typeface="Gill Sans Nova Book" panose="020B0502020204020203" pitchFamily="34" charset="-128"/>
                <a:cs typeface="Gill Sans Nova Book" panose="020B0502020204020203" pitchFamily="34" charset="-128"/>
              </a:rPr>
              <a:t>IOM.</a:t>
            </a:r>
            <a:endParaRPr sz="500">
              <a:latin typeface="Gill Sans Nova" panose="020B0602020104020203" pitchFamily="34" charset="0"/>
              <a:ea typeface="Gill Sans Nova Book" panose="020B0502020204020203" pitchFamily="34" charset="-128"/>
              <a:cs typeface="Gill Sans Nova Book" panose="020B0502020204020203" pitchFamily="34" charset="-128"/>
            </a:endParaRPr>
          </a:p>
        </p:txBody>
      </p:sp>
      <p:sp>
        <p:nvSpPr>
          <p:cNvPr id="32" name="TextBox 31">
            <a:extLst>
              <a:ext uri="{FF2B5EF4-FFF2-40B4-BE49-F238E27FC236}">
                <a16:creationId xmlns:a16="http://schemas.microsoft.com/office/drawing/2014/main" id="{917B5A5B-A337-4FFA-A13F-22B260C2A452}"/>
              </a:ext>
            </a:extLst>
          </p:cNvPr>
          <p:cNvSpPr txBox="1"/>
          <p:nvPr/>
        </p:nvSpPr>
        <p:spPr>
          <a:xfrm>
            <a:off x="781533" y="3700573"/>
            <a:ext cx="3567567" cy="215444"/>
          </a:xfrm>
          <a:prstGeom prst="rect">
            <a:avLst/>
          </a:prstGeom>
          <a:noFill/>
        </p:spPr>
        <p:txBody>
          <a:bodyPr wrap="square" rtlCol="0">
            <a:spAutoFit/>
          </a:bodyPr>
          <a:lstStyle/>
          <a:p>
            <a:r>
              <a:rPr lang="fr-FR" sz="800" b="1" err="1">
                <a:latin typeface="Gill Sans Nova Book" panose="020B0502020204020203" pitchFamily="34" charset="-128"/>
                <a:ea typeface="Gill Sans Nova Book" panose="020B0502020204020203" pitchFamily="34" charset="-128"/>
                <a:cs typeface="Gill Sans Nova Book" panose="020B0502020204020203" pitchFamily="34" charset="-128"/>
              </a:rPr>
              <a:t>Number</a:t>
            </a:r>
            <a:r>
              <a:rPr lang="fr-FR" sz="800" b="1">
                <a:latin typeface="Gill Sans Nova Book" panose="020B0502020204020203" pitchFamily="34" charset="-128"/>
                <a:ea typeface="Gill Sans Nova Book" panose="020B0502020204020203" pitchFamily="34" charset="-128"/>
                <a:cs typeface="Gill Sans Nova Book" panose="020B0502020204020203" pitchFamily="34" charset="-128"/>
              </a:rPr>
              <a:t> &amp; Percentage of Flow Monitoring Survey </a:t>
            </a:r>
            <a:r>
              <a:rPr lang="fr-FR" sz="800" b="1" err="1">
                <a:latin typeface="Gill Sans Nova Book" panose="020B0502020204020203" pitchFamily="34" charset="-128"/>
                <a:ea typeface="Gill Sans Nova Book" panose="020B0502020204020203" pitchFamily="34" charset="-128"/>
                <a:cs typeface="Gill Sans Nova Book" panose="020B0502020204020203" pitchFamily="34" charset="-128"/>
              </a:rPr>
              <a:t>conducted</a:t>
            </a:r>
            <a:r>
              <a:rPr lang="fr-FR" sz="800" b="1">
                <a:latin typeface="Gill Sans Nova Book" panose="020B0502020204020203" pitchFamily="34" charset="-128"/>
                <a:ea typeface="Gill Sans Nova Book" panose="020B0502020204020203" pitchFamily="34" charset="-128"/>
                <a:cs typeface="Gill Sans Nova Book" panose="020B0502020204020203" pitchFamily="34" charset="-128"/>
              </a:rPr>
              <a:t> by state</a:t>
            </a:r>
          </a:p>
        </p:txBody>
      </p:sp>
      <p:sp>
        <p:nvSpPr>
          <p:cNvPr id="33" name="TextBox 32">
            <a:extLst>
              <a:ext uri="{FF2B5EF4-FFF2-40B4-BE49-F238E27FC236}">
                <a16:creationId xmlns:a16="http://schemas.microsoft.com/office/drawing/2014/main" id="{F500D91A-6A10-4FFD-AF00-E547B2D81D72}"/>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rgbClr val="0039A6"/>
                </a:solidFill>
                <a:latin typeface="Gill Sans MT" panose="020B0502020104020203" pitchFamily="34" charset="0"/>
              </a:rPr>
              <a:t>	     INTERNATIONAL ORGANIZATION FOR MIGRATION </a:t>
            </a:r>
            <a:r>
              <a:rPr lang="fr-FR" sz="650">
                <a:solidFill>
                  <a:srgbClr val="0039A6"/>
                </a:solidFill>
                <a:latin typeface="Gill Sans MT" panose="020B0502020104020203" pitchFamily="34" charset="0"/>
              </a:rPr>
              <a:t>–  </a:t>
            </a:r>
            <a:r>
              <a:rPr lang="en-US" sz="650" u="sng" spc="-10" err="1">
                <a:solidFill>
                  <a:srgbClr val="0039A6"/>
                </a:solidFill>
                <a:latin typeface="Gill Sans MT"/>
                <a:cs typeface="Gill Sans MT"/>
              </a:rPr>
              <a:t>DTMNigeria</a:t>
            </a:r>
            <a:r>
              <a:rPr lang="fr-FR" sz="650">
                <a:solidFill>
                  <a:srgbClr val="0039A6"/>
                </a:solidFill>
                <a:latin typeface="Gill Sans MT" panose="020B0502020104020203" pitchFamily="34" charset="0"/>
              </a:rPr>
              <a:t>@iom.int – https:/dtm.iom.int/</a:t>
            </a:r>
            <a:r>
              <a:rPr lang="fr-FR" sz="650" err="1">
                <a:solidFill>
                  <a:srgbClr val="0039A6"/>
                </a:solidFill>
                <a:latin typeface="Gill Sans MT" panose="020B0502020104020203" pitchFamily="34" charset="0"/>
              </a:rPr>
              <a:t>nigeria</a:t>
            </a:r>
            <a:r>
              <a:rPr lang="fr-FR" sz="650">
                <a:solidFill>
                  <a:srgbClr val="0039A6"/>
                </a:solidFill>
                <a:latin typeface="Gill Sans MT" panose="020B0502020104020203" pitchFamily="34" charset="0"/>
              </a:rPr>
              <a:t> – https://migration.iom.int</a:t>
            </a:r>
          </a:p>
          <a:p>
            <a:pPr marL="2241537"/>
            <a:r>
              <a:rPr lang="en-US" sz="650">
                <a:solidFill>
                  <a:srgbClr val="0039A6"/>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rgbClr val="0039A6"/>
                </a:solidFill>
                <a:latin typeface="Gill Sans MT" panose="020B0502020104020203" pitchFamily="34" charset="0"/>
              </a:rPr>
              <a:t>   	            “Source: The International Organization for Migration [Month, Year], Displacement Tracking Matrix (DTM)”</a:t>
            </a:r>
          </a:p>
          <a:p>
            <a:endParaRPr lang="en-NG" sz="650">
              <a:solidFill>
                <a:srgbClr val="0039A6"/>
              </a:solidFill>
            </a:endParaRPr>
          </a:p>
        </p:txBody>
      </p:sp>
      <p:sp>
        <p:nvSpPr>
          <p:cNvPr id="34" name="Rectangle 33">
            <a:extLst>
              <a:ext uri="{FF2B5EF4-FFF2-40B4-BE49-F238E27FC236}">
                <a16:creationId xmlns:a16="http://schemas.microsoft.com/office/drawing/2014/main" id="{DCE5DC33-0BE9-49DB-8EB0-36680EB566D8}"/>
              </a:ext>
            </a:extLst>
          </p:cNvPr>
          <p:cNvSpPr/>
          <p:nvPr/>
        </p:nvSpPr>
        <p:spPr>
          <a:xfrm>
            <a:off x="5108110" y="3635364"/>
            <a:ext cx="4428443" cy="152895"/>
          </a:xfrm>
          <a:prstGeom prst="rect">
            <a:avLst/>
          </a:prstGeom>
          <a:solidFill>
            <a:srgbClr val="D9D9D9"/>
          </a:solidFill>
          <a:ln>
            <a:solidFill>
              <a:srgbClr val="D9D9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70" b="1">
                <a:solidFill>
                  <a:srgbClr val="0039A0"/>
                </a:solidFill>
                <a:latin typeface="Gill Sans MT" panose="020B0502020104020203" pitchFamily="34" charset="0"/>
              </a:rPr>
              <a:t>INTENDED DESTINATION COUNTRY AND REGION</a:t>
            </a:r>
            <a:endParaRPr lang="en-NG" sz="770" b="1">
              <a:solidFill>
                <a:srgbClr val="0039A0"/>
              </a:solidFill>
              <a:latin typeface="Gill Sans MT" panose="020B0502020104020203" pitchFamily="34" charset="0"/>
            </a:endParaRPr>
          </a:p>
        </p:txBody>
      </p:sp>
    </p:spTree>
    <p:extLst>
      <p:ext uri="{BB962C8B-B14F-4D97-AF65-F5344CB8AC3E}">
        <p14:creationId xmlns:p14="http://schemas.microsoft.com/office/powerpoint/2010/main" val="3812066973"/>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B10B5153-2861-46BF-A35F-A586307E1136}"/>
              </a:ext>
            </a:extLst>
          </p:cNvPr>
          <p:cNvSpPr/>
          <p:nvPr/>
        </p:nvSpPr>
        <p:spPr>
          <a:xfrm>
            <a:off x="5184775" y="2412184"/>
            <a:ext cx="4466224" cy="3963243"/>
          </a:xfrm>
          <a:prstGeom prst="rect">
            <a:avLst/>
          </a:prstGeom>
          <a:solidFill>
            <a:srgbClr val="EA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Nationality</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majority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(79.6%) were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Nigerian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nationals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followed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by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Nigerian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nationals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(20.1%)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Cameroonian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nationals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(0.3%). Nigeria and Niger do not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only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share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boundaries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but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nationals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also</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trade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conduct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commercial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activities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with</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each</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other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which</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leads to a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greater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percentage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movements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t>
            </a:r>
            <a:endPar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endParaRPr lang="fr-FR" sz="900" b="1">
              <a:solidFill>
                <a:srgbClr val="FF0000"/>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Occupational</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status</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prior</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to travel and </a:t>
            </a:r>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current</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Prior to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starting</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migration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journey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most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(73%) were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unemployed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looking</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for jobs.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Meanwhile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16 per cent were self-</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employed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3 per cent were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students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p>
          <a:p>
            <a:pPr algn="just"/>
            <a:endPar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At the time of 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however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most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common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occupational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statuses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unemployed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looking</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for a job (73%), self-</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employed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(17%)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unemployed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not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looking</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for a job (3%). There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no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substantial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difference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in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occupational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statuses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before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travel and at the time of 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show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that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most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retained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occupational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status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until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the commencement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their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migration process. </a:t>
            </a:r>
            <a:r>
              <a:rPr lang="en-US"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Most </a:t>
            </a:r>
            <a:r>
              <a:rPr lang="en-US"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en-US"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prefer employment (for steady flow of income) and are only forced to trade because of lack of employment. </a:t>
            </a:r>
          </a:p>
          <a:p>
            <a:pPr algn="just"/>
            <a:endPar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Field of </a:t>
            </a:r>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work</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Thirty-seven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per cent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surveyed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individuals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were traders,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this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accounts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for  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majority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the short-</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term</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commercial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movements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between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Nigeria and Niger, as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both</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countries have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specific</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market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days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each</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week</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that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promote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short-</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term</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commercial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activities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p>
          <a:p>
            <a:pPr algn="just"/>
            <a:endPar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endParaRPr>
          </a:p>
          <a:p>
            <a:pPr algn="just"/>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Education </a:t>
            </a:r>
            <a:r>
              <a:rPr lang="fr-FR" sz="900" b="1"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level</a:t>
            </a:r>
            <a:r>
              <a:rPr lang="fr-FR" sz="900" b="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vast</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majority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have a high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level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education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Fifty-seven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per cent of the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travellers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completed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secondary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school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education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19 per cent have junior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secondary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school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education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8 per cent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hold</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university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degree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5 per cent are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graduates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religious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school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4 per cent are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professionals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(masters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doctors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of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philosophy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3 percent have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primary</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school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education</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while</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2 per cent are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higher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diploma</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graduates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and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possess</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1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year</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or more </a:t>
            </a:r>
            <a:r>
              <a:rPr lang="fr-FR" sz="900" err="1">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professional</a:t>
            </a:r>
            <a:r>
              <a:rPr lang="fr-FR" sz="900">
                <a:solidFill>
                  <a:schemeClr val="tx1"/>
                </a:solidFill>
                <a:latin typeface="Gill Sans Nova" panose="020B0602020104020203" pitchFamily="34" charset="0"/>
                <a:ea typeface="Gill Sans Nova Book" panose="020B0502020204020203" pitchFamily="34" charset="-128"/>
                <a:cs typeface="Gill Sans Nova Book" panose="020B0502020204020203" pitchFamily="34" charset="-128"/>
              </a:rPr>
              <a:t> training.</a:t>
            </a:r>
          </a:p>
        </p:txBody>
      </p:sp>
      <p:graphicFrame>
        <p:nvGraphicFramePr>
          <p:cNvPr id="2" name="Chart 22">
            <a:extLst>
              <a:ext uri="{FF2B5EF4-FFF2-40B4-BE49-F238E27FC236}">
                <a16:creationId xmlns:a16="http://schemas.microsoft.com/office/drawing/2014/main" id="{144F9840-0249-4D45-9593-2D060F88C0B2}"/>
              </a:ext>
            </a:extLst>
          </p:cNvPr>
          <p:cNvGraphicFramePr/>
          <p:nvPr>
            <p:extLst>
              <p:ext uri="{D42A27DB-BD31-4B8C-83A1-F6EECF244321}">
                <p14:modId xmlns:p14="http://schemas.microsoft.com/office/powerpoint/2010/main" val="1877101038"/>
              </p:ext>
            </p:extLst>
          </p:nvPr>
        </p:nvGraphicFramePr>
        <p:xfrm>
          <a:off x="255001" y="2666214"/>
          <a:ext cx="2772638" cy="1728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Chart 37">
            <a:extLst>
              <a:ext uri="{FF2B5EF4-FFF2-40B4-BE49-F238E27FC236}">
                <a16:creationId xmlns:a16="http://schemas.microsoft.com/office/drawing/2014/main" id="{4AF28717-519A-4CAE-BFA3-E68E53D532B1}"/>
              </a:ext>
            </a:extLst>
          </p:cNvPr>
          <p:cNvGraphicFramePr/>
          <p:nvPr>
            <p:extLst>
              <p:ext uri="{D42A27DB-BD31-4B8C-83A1-F6EECF244321}">
                <p14:modId xmlns:p14="http://schemas.microsoft.com/office/powerpoint/2010/main" val="80620772"/>
              </p:ext>
            </p:extLst>
          </p:nvPr>
        </p:nvGraphicFramePr>
        <p:xfrm>
          <a:off x="272666" y="4630053"/>
          <a:ext cx="2224205" cy="174178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Chart 37">
            <a:extLst>
              <a:ext uri="{FF2B5EF4-FFF2-40B4-BE49-F238E27FC236}">
                <a16:creationId xmlns:a16="http://schemas.microsoft.com/office/drawing/2014/main" id="{A00F9D7B-B427-45B6-9C85-865FF77AE326}"/>
              </a:ext>
            </a:extLst>
          </p:cNvPr>
          <p:cNvGraphicFramePr/>
          <p:nvPr>
            <p:extLst>
              <p:ext uri="{D42A27DB-BD31-4B8C-83A1-F6EECF244321}">
                <p14:modId xmlns:p14="http://schemas.microsoft.com/office/powerpoint/2010/main" val="3488483962"/>
              </p:ext>
            </p:extLst>
          </p:nvPr>
        </p:nvGraphicFramePr>
        <p:xfrm>
          <a:off x="2643188" y="4630053"/>
          <a:ext cx="2224205" cy="174178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 name="Graphique 4">
            <a:extLst>
              <a:ext uri="{FF2B5EF4-FFF2-40B4-BE49-F238E27FC236}">
                <a16:creationId xmlns:a16="http://schemas.microsoft.com/office/drawing/2014/main" id="{5131C977-7F8F-44AA-A7EF-574F78EC92B1}"/>
              </a:ext>
            </a:extLst>
          </p:cNvPr>
          <p:cNvGraphicFramePr/>
          <p:nvPr>
            <p:extLst>
              <p:ext uri="{D42A27DB-BD31-4B8C-83A1-F6EECF244321}">
                <p14:modId xmlns:p14="http://schemas.microsoft.com/office/powerpoint/2010/main" val="1101207700"/>
              </p:ext>
            </p:extLst>
          </p:nvPr>
        </p:nvGraphicFramePr>
        <p:xfrm>
          <a:off x="3215108" y="2699423"/>
          <a:ext cx="1660715" cy="1728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7" name="Chart 22">
            <a:extLst>
              <a:ext uri="{FF2B5EF4-FFF2-40B4-BE49-F238E27FC236}">
                <a16:creationId xmlns:a16="http://schemas.microsoft.com/office/drawing/2014/main" id="{317B9FB7-89F5-4D04-A5D3-5746EE3A447F}"/>
              </a:ext>
            </a:extLst>
          </p:cNvPr>
          <p:cNvGraphicFramePr/>
          <p:nvPr>
            <p:extLst>
              <p:ext uri="{D42A27DB-BD31-4B8C-83A1-F6EECF244321}">
                <p14:modId xmlns:p14="http://schemas.microsoft.com/office/powerpoint/2010/main" val="1702396951"/>
              </p:ext>
            </p:extLst>
          </p:nvPr>
        </p:nvGraphicFramePr>
        <p:xfrm>
          <a:off x="5184775" y="866561"/>
          <a:ext cx="4441144" cy="1259144"/>
        </p:xfrm>
        <a:graphic>
          <a:graphicData uri="http://schemas.openxmlformats.org/drawingml/2006/chart">
            <c:chart xmlns:c="http://schemas.openxmlformats.org/drawingml/2006/chart" xmlns:r="http://schemas.openxmlformats.org/officeDocument/2006/relationships" r:id="rId8"/>
          </a:graphicData>
        </a:graphic>
      </p:graphicFrame>
      <p:sp>
        <p:nvSpPr>
          <p:cNvPr id="26" name="Rectangle 25">
            <a:extLst>
              <a:ext uri="{FF2B5EF4-FFF2-40B4-BE49-F238E27FC236}">
                <a16:creationId xmlns:a16="http://schemas.microsoft.com/office/drawing/2014/main" id="{75C02EAA-DCFD-47ED-B34A-C8BE1F8B34F4}"/>
              </a:ext>
            </a:extLst>
          </p:cNvPr>
          <p:cNvSpPr/>
          <p:nvPr/>
        </p:nvSpPr>
        <p:spPr>
          <a:xfrm>
            <a:off x="238790" y="121665"/>
            <a:ext cx="9460839" cy="448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en-GB" sz="1600" b="1" spc="300">
              <a:solidFill>
                <a:srgbClr val="FC7400"/>
              </a:solidFill>
              <a:latin typeface="Gill Sans Nova Light" panose="020B0302020104020203" pitchFamily="34" charset="0"/>
            </a:endParaRPr>
          </a:p>
        </p:txBody>
      </p:sp>
      <p:sp>
        <p:nvSpPr>
          <p:cNvPr id="27" name="Rectangle 26">
            <a:extLst>
              <a:ext uri="{FF2B5EF4-FFF2-40B4-BE49-F238E27FC236}">
                <a16:creationId xmlns:a16="http://schemas.microsoft.com/office/drawing/2014/main" id="{5158B2D0-0AC3-4549-B95C-F9F4E86FD672}"/>
              </a:ext>
            </a:extLst>
          </p:cNvPr>
          <p:cNvSpPr/>
          <p:nvPr/>
        </p:nvSpPr>
        <p:spPr>
          <a:xfrm>
            <a:off x="255001" y="6434466"/>
            <a:ext cx="9396000" cy="3294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endParaRPr lang="en-GB" sz="300">
              <a:solidFill>
                <a:srgbClr val="0039A0"/>
              </a:solidFill>
              <a:latin typeface="Gill Sans MT" panose="020B0502020104020203" pitchFamily="34" charset="0"/>
            </a:endParaRPr>
          </a:p>
        </p:txBody>
      </p:sp>
      <p:sp>
        <p:nvSpPr>
          <p:cNvPr id="29" name="Rectangle 28">
            <a:extLst>
              <a:ext uri="{FF2B5EF4-FFF2-40B4-BE49-F238E27FC236}">
                <a16:creationId xmlns:a16="http://schemas.microsoft.com/office/drawing/2014/main" id="{7B5F34FF-AE45-423F-9F63-0E19F7E11191}"/>
              </a:ext>
            </a:extLst>
          </p:cNvPr>
          <p:cNvSpPr>
            <a:spLocks/>
          </p:cNvSpPr>
          <p:nvPr/>
        </p:nvSpPr>
        <p:spPr>
          <a:xfrm>
            <a:off x="301853" y="6456239"/>
            <a:ext cx="1126898"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Slide Number Placeholder 224">
            <a:extLst>
              <a:ext uri="{FF2B5EF4-FFF2-40B4-BE49-F238E27FC236}">
                <a16:creationId xmlns:a16="http://schemas.microsoft.com/office/drawing/2014/main" id="{E706DFFB-AB1B-49D1-8922-E2E224055740}"/>
              </a:ext>
            </a:extLst>
          </p:cNvPr>
          <p:cNvSpPr txBox="1">
            <a:spLocks/>
          </p:cNvSpPr>
          <p:nvPr/>
        </p:nvSpPr>
        <p:spPr>
          <a:xfrm>
            <a:off x="9244016" y="6437506"/>
            <a:ext cx="398173" cy="326295"/>
          </a:xfrm>
          <a:prstGeom prst="rect">
            <a:avLst/>
          </a:prstGeom>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DC4F7DB-E34D-4501-8B3A-195D9B9AACB9}" type="slidenum">
              <a:rPr lang="en-GB" sz="900">
                <a:solidFill>
                  <a:srgbClr val="0039A0"/>
                </a:solidFill>
              </a:rPr>
              <a:pPr algn="r"/>
              <a:t>7</a:t>
            </a:fld>
            <a:endParaRPr lang="en-GB" sz="1050">
              <a:solidFill>
                <a:srgbClr val="0039A0"/>
              </a:solidFill>
            </a:endParaRPr>
          </a:p>
        </p:txBody>
      </p:sp>
      <p:sp>
        <p:nvSpPr>
          <p:cNvPr id="19" name="Rectangle 18">
            <a:extLst>
              <a:ext uri="{FF2B5EF4-FFF2-40B4-BE49-F238E27FC236}">
                <a16:creationId xmlns:a16="http://schemas.microsoft.com/office/drawing/2014/main" id="{C868CC37-AE55-471D-BB35-97073F6A0BD1}"/>
              </a:ext>
            </a:extLst>
          </p:cNvPr>
          <p:cNvSpPr/>
          <p:nvPr/>
        </p:nvSpPr>
        <p:spPr>
          <a:xfrm>
            <a:off x="255001" y="110337"/>
            <a:ext cx="9396000" cy="46938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fr-FR" sz="1400" b="1" spc="300">
              <a:solidFill>
                <a:srgbClr val="0039A0"/>
              </a:solidFill>
              <a:latin typeface="Gill Sans Nova" panose="020B0602020104020203" pitchFamily="34" charset="0"/>
            </a:endParaRPr>
          </a:p>
          <a:p>
            <a:pPr marL="1433505"/>
            <a:r>
              <a:rPr lang="fr-FR" sz="1600" b="1" spc="300">
                <a:solidFill>
                  <a:srgbClr val="0039A0"/>
                </a:solidFill>
                <a:latin typeface="Gill Sans Nova" panose="020B0602020104020203" pitchFamily="34" charset="0"/>
              </a:rPr>
              <a:t>FLOW MONITORING </a:t>
            </a:r>
            <a:r>
              <a:rPr lang="fr-FR" sz="1600" b="1" spc="300">
                <a:solidFill>
                  <a:srgbClr val="0039A0"/>
                </a:solidFill>
                <a:latin typeface="Gill Sans Nova" panose="020B0602020104020203" pitchFamily="34" charset="0"/>
                <a:cs typeface="Calibri" panose="020F0502020204030204" pitchFamily="34" charset="0"/>
              </a:rPr>
              <a:t>—</a:t>
            </a:r>
            <a:r>
              <a:rPr lang="fr-FR" sz="1600" b="1" spc="300">
                <a:solidFill>
                  <a:srgbClr val="0039A0"/>
                </a:solidFill>
                <a:latin typeface="Gill Sans Nova" panose="020B0602020104020203" pitchFamily="34" charset="0"/>
              </a:rPr>
              <a:t> </a:t>
            </a:r>
            <a:r>
              <a:rPr lang="fr-FR" sz="1600" b="1" spc="300">
                <a:solidFill>
                  <a:srgbClr val="FC7400"/>
                </a:solidFill>
                <a:latin typeface="Gill Sans Nova" panose="020B0602020104020203" pitchFamily="34" charset="0"/>
              </a:rPr>
              <a:t>NIGERIA</a:t>
            </a:r>
            <a:br>
              <a:rPr lang="fr-FR" sz="1400" b="1" spc="300">
                <a:solidFill>
                  <a:srgbClr val="FC7400"/>
                </a:solidFill>
                <a:latin typeface="Gill Sans Nova" panose="020B0602020104020203" pitchFamily="34" charset="0"/>
              </a:rPr>
            </a:br>
            <a:r>
              <a:rPr lang="fr-FR" sz="1400" b="1" spc="300">
                <a:solidFill>
                  <a:srgbClr val="0039A0"/>
                </a:solidFill>
                <a:latin typeface="Gill Sans Nova" panose="020B0602020104020203" pitchFamily="34" charset="0"/>
              </a:rPr>
              <a:t>FEBRUARY — </a:t>
            </a:r>
            <a:r>
              <a:rPr lang="fr-FR" sz="1400" b="1" spc="300">
                <a:solidFill>
                  <a:srgbClr val="0039A0"/>
                </a:solidFill>
                <a:latin typeface="Gill Sans Nova" panose="020B0602020104020203" pitchFamily="34" charset="0"/>
                <a:cs typeface="Calibri" panose="020F0502020204030204" pitchFamily="34" charset="0"/>
              </a:rPr>
              <a:t>MARCH 2022 — INDIVIDUAL SURVEYS</a:t>
            </a:r>
            <a:endParaRPr lang="fr-FR" sz="1400" b="1" spc="300">
              <a:solidFill>
                <a:srgbClr val="0039A0"/>
              </a:solidFill>
              <a:latin typeface="Gill Sans Nova" panose="020B0602020104020203" pitchFamily="34" charset="0"/>
            </a:endParaRPr>
          </a:p>
          <a:p>
            <a:pPr marL="1433505"/>
            <a:endParaRPr lang="en-GB" sz="1400" b="1" spc="300">
              <a:solidFill>
                <a:srgbClr val="FC7400"/>
              </a:solidFill>
              <a:latin typeface="Gill Sans Nova" panose="020B0602020104020203" pitchFamily="34" charset="0"/>
            </a:endParaRPr>
          </a:p>
        </p:txBody>
      </p:sp>
      <p:sp>
        <p:nvSpPr>
          <p:cNvPr id="20" name="Rectangle 19">
            <a:extLst>
              <a:ext uri="{FF2B5EF4-FFF2-40B4-BE49-F238E27FC236}">
                <a16:creationId xmlns:a16="http://schemas.microsoft.com/office/drawing/2014/main" id="{574437CC-E4EE-4CDC-BCF3-60D9510A3646}"/>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rgbClr val="0039A0"/>
                </a:solidFill>
                <a:latin typeface="Gill Sans MT" panose="020B0502020104020203" pitchFamily="34" charset="0"/>
              </a:rPr>
              <a:t> </a:t>
            </a:r>
            <a:r>
              <a:rPr lang="fr-FR" sz="900">
                <a:solidFill>
                  <a:srgbClr val="0039A0"/>
                </a:solidFill>
                <a:latin typeface="Gill Sans MT" panose="020B0502020104020203" pitchFamily="34" charset="0"/>
              </a:rPr>
              <a:t>Report # 51 </a:t>
            </a:r>
          </a:p>
          <a:p>
            <a:pPr algn="r"/>
            <a:r>
              <a:rPr lang="fr-FR" sz="900">
                <a:solidFill>
                  <a:srgbClr val="0039A0"/>
                </a:solidFill>
                <a:latin typeface="Gill Sans MT" panose="020B0502020104020203" pitchFamily="34" charset="0"/>
              </a:rPr>
              <a:t>Publication Date: May 2022</a:t>
            </a:r>
          </a:p>
        </p:txBody>
      </p:sp>
      <p:sp>
        <p:nvSpPr>
          <p:cNvPr id="22" name="TextBox 21">
            <a:extLst>
              <a:ext uri="{FF2B5EF4-FFF2-40B4-BE49-F238E27FC236}">
                <a16:creationId xmlns:a16="http://schemas.microsoft.com/office/drawing/2014/main" id="{3DABB822-6E10-41D2-90F6-CB7F3B16B45C}"/>
              </a:ext>
            </a:extLst>
          </p:cNvPr>
          <p:cNvSpPr txBox="1"/>
          <p:nvPr/>
        </p:nvSpPr>
        <p:spPr>
          <a:xfrm>
            <a:off x="4563665" y="2167427"/>
            <a:ext cx="5433775" cy="276999"/>
          </a:xfrm>
          <a:prstGeom prst="rect">
            <a:avLst/>
          </a:prstGeom>
          <a:noFill/>
        </p:spPr>
        <p:txBody>
          <a:bodyPr>
            <a:spAutoFit/>
          </a:bodyPr>
          <a:lstStyle/>
          <a:p>
            <a:pPr algn="ctr" eaLnBrk="1" fontAlgn="auto" hangingPunct="1">
              <a:spcBef>
                <a:spcPts val="0"/>
              </a:spcBef>
              <a:spcAft>
                <a:spcPts val="0"/>
              </a:spcAft>
              <a:defRPr/>
            </a:pPr>
            <a:r>
              <a:rPr lang="fr-FR" sz="1200" b="1">
                <a:solidFill>
                  <a:srgbClr val="FF671F"/>
                </a:solidFill>
                <a:latin typeface="Gill Sans MT" panose="020B0502020104020203" pitchFamily="34" charset="0"/>
              </a:rPr>
              <a:t>SOCIO-ECONOMIC PROFILE AND NATIONALITY</a:t>
            </a:r>
            <a:endParaRPr lang="fr-FR" sz="1200" b="1" strike="sngStrike">
              <a:solidFill>
                <a:srgbClr val="FF671F"/>
              </a:solidFill>
              <a:latin typeface="Gill Sans MT" panose="020B0502020104020203" pitchFamily="34" charset="0"/>
            </a:endParaRPr>
          </a:p>
        </p:txBody>
      </p:sp>
      <p:pic>
        <p:nvPicPr>
          <p:cNvPr id="25" name="Picture 24" descr="A picture containing drawing&#10;&#10;Description automatically generated">
            <a:extLst>
              <a:ext uri="{FF2B5EF4-FFF2-40B4-BE49-F238E27FC236}">
                <a16:creationId xmlns:a16="http://schemas.microsoft.com/office/drawing/2014/main" id="{14A4E16B-FCA1-4C65-B274-17CB72DA80D3}"/>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150" y="76178"/>
            <a:ext cx="1414634" cy="538630"/>
          </a:xfrm>
          <a:prstGeom prst="rect">
            <a:avLst/>
          </a:prstGeom>
        </p:spPr>
      </p:pic>
      <p:graphicFrame>
        <p:nvGraphicFramePr>
          <p:cNvPr id="21" name="Chart 22">
            <a:extLst>
              <a:ext uri="{FF2B5EF4-FFF2-40B4-BE49-F238E27FC236}">
                <a16:creationId xmlns:a16="http://schemas.microsoft.com/office/drawing/2014/main" id="{F670C768-D6D6-40E2-8DEA-92F9D78C8E2C}"/>
              </a:ext>
            </a:extLst>
          </p:cNvPr>
          <p:cNvGraphicFramePr/>
          <p:nvPr>
            <p:extLst>
              <p:ext uri="{D42A27DB-BD31-4B8C-83A1-F6EECF244321}">
                <p14:modId xmlns:p14="http://schemas.microsoft.com/office/powerpoint/2010/main" val="892440363"/>
              </p:ext>
            </p:extLst>
          </p:nvPr>
        </p:nvGraphicFramePr>
        <p:xfrm>
          <a:off x="255001" y="806362"/>
          <a:ext cx="4612392" cy="1728000"/>
        </p:xfrm>
        <a:graphic>
          <a:graphicData uri="http://schemas.openxmlformats.org/drawingml/2006/chart">
            <c:chart xmlns:c="http://schemas.openxmlformats.org/drawingml/2006/chart" xmlns:r="http://schemas.openxmlformats.org/officeDocument/2006/relationships" r:id="rId10"/>
          </a:graphicData>
        </a:graphic>
      </p:graphicFrame>
      <p:sp>
        <p:nvSpPr>
          <p:cNvPr id="23" name="Rectangle 12">
            <a:extLst>
              <a:ext uri="{FF2B5EF4-FFF2-40B4-BE49-F238E27FC236}">
                <a16:creationId xmlns:a16="http://schemas.microsoft.com/office/drawing/2014/main" id="{9D4ECBC5-1FD6-4BC3-A592-64C49101DD97}"/>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28" name="object 62">
            <a:extLst>
              <a:ext uri="{FF2B5EF4-FFF2-40B4-BE49-F238E27FC236}">
                <a16:creationId xmlns:a16="http://schemas.microsoft.com/office/drawing/2014/main" id="{A716C579-4455-45BA-A06E-56FAEBC8D8AA}"/>
              </a:ext>
            </a:extLst>
          </p:cNvPr>
          <p:cNvSpPr/>
          <p:nvPr/>
        </p:nvSpPr>
        <p:spPr>
          <a:xfrm>
            <a:off x="906781" y="6451036"/>
            <a:ext cx="464820" cy="296508"/>
          </a:xfrm>
          <a:prstGeom prst="rect">
            <a:avLst/>
          </a:prstGeom>
          <a:blipFill>
            <a:blip r:embed="rId11" cstate="print"/>
            <a:stretch>
              <a:fillRect/>
            </a:stretch>
          </a:blipFill>
        </p:spPr>
        <p:txBody>
          <a:bodyPr wrap="square" lIns="0" tIns="0" rIns="0" bIns="0" rtlCol="0"/>
          <a:lstStyle/>
          <a:p>
            <a:endParaRPr/>
          </a:p>
        </p:txBody>
      </p:sp>
      <p:sp>
        <p:nvSpPr>
          <p:cNvPr id="32" name="Rectangle 31">
            <a:extLst>
              <a:ext uri="{FF2B5EF4-FFF2-40B4-BE49-F238E27FC236}">
                <a16:creationId xmlns:a16="http://schemas.microsoft.com/office/drawing/2014/main" id="{DC2C6D9E-E122-4B1A-BC0E-05F9E01A0366}"/>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bject 63">
            <a:extLst>
              <a:ext uri="{FF2B5EF4-FFF2-40B4-BE49-F238E27FC236}">
                <a16:creationId xmlns:a16="http://schemas.microsoft.com/office/drawing/2014/main" id="{24624E73-9CCF-40DF-A8F8-EA3D6EF60ED3}"/>
              </a:ext>
            </a:extLst>
          </p:cNvPr>
          <p:cNvSpPr/>
          <p:nvPr/>
        </p:nvSpPr>
        <p:spPr>
          <a:xfrm>
            <a:off x="8671000" y="6489066"/>
            <a:ext cx="650397" cy="223175"/>
          </a:xfrm>
          <a:prstGeom prst="rect">
            <a:avLst/>
          </a:prstGeom>
          <a:blipFill>
            <a:blip r:embed="rId12" cstate="print"/>
            <a:stretch>
              <a:fillRect/>
            </a:stretch>
          </a:blipFill>
        </p:spPr>
        <p:txBody>
          <a:bodyPr wrap="square" lIns="0" tIns="0" rIns="0" bIns="0" rtlCol="0"/>
          <a:lstStyle/>
          <a:p>
            <a:endParaRPr/>
          </a:p>
        </p:txBody>
      </p:sp>
      <p:pic>
        <p:nvPicPr>
          <p:cNvPr id="34" name="Picture 33">
            <a:extLst>
              <a:ext uri="{FF2B5EF4-FFF2-40B4-BE49-F238E27FC236}">
                <a16:creationId xmlns:a16="http://schemas.microsoft.com/office/drawing/2014/main" id="{50B0DB9D-D66B-44DA-B532-07624312318E}"/>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sp>
        <p:nvSpPr>
          <p:cNvPr id="24" name="Rectangle 23">
            <a:extLst>
              <a:ext uri="{FF2B5EF4-FFF2-40B4-BE49-F238E27FC236}">
                <a16:creationId xmlns:a16="http://schemas.microsoft.com/office/drawing/2014/main" id="{62244079-3C6C-4E30-BB3B-E86E01A45448}"/>
              </a:ext>
            </a:extLst>
          </p:cNvPr>
          <p:cNvSpPr/>
          <p:nvPr/>
        </p:nvSpPr>
        <p:spPr>
          <a:xfrm>
            <a:off x="2412335" y="647700"/>
            <a:ext cx="2455058" cy="1778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fr-FR" sz="1300" b="1" spc="300">
              <a:solidFill>
                <a:srgbClr val="0039A0"/>
              </a:solidFill>
              <a:latin typeface="Gill Sans MT" panose="020B0502020104020203" pitchFamily="34" charset="0"/>
            </a:endParaRPr>
          </a:p>
          <a:p>
            <a:pPr marL="1433505"/>
            <a:endParaRPr lang="en-GB" sz="1300" b="1" spc="300">
              <a:solidFill>
                <a:srgbClr val="FC7400"/>
              </a:solidFill>
              <a:latin typeface="Gill Sans MT" panose="020B0502020104020203" pitchFamily="34" charset="0"/>
            </a:endParaRPr>
          </a:p>
        </p:txBody>
      </p:sp>
      <p:sp>
        <p:nvSpPr>
          <p:cNvPr id="30" name="TextBox 29">
            <a:extLst>
              <a:ext uri="{FF2B5EF4-FFF2-40B4-BE49-F238E27FC236}">
                <a16:creationId xmlns:a16="http://schemas.microsoft.com/office/drawing/2014/main" id="{42C3E62F-4C14-4D76-B25F-016B8D6B7250}"/>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rgbClr val="0039A6"/>
                </a:solidFill>
                <a:latin typeface="Gill Sans MT" panose="020B0502020104020203" pitchFamily="34" charset="0"/>
              </a:rPr>
              <a:t>	     INTERNATIONAL ORGANIZATION FOR MIGRATION </a:t>
            </a:r>
            <a:r>
              <a:rPr lang="fr-FR" sz="650">
                <a:solidFill>
                  <a:srgbClr val="0039A6"/>
                </a:solidFill>
                <a:latin typeface="Gill Sans MT" panose="020B0502020104020203" pitchFamily="34" charset="0"/>
              </a:rPr>
              <a:t>–  </a:t>
            </a:r>
            <a:r>
              <a:rPr lang="en-US" sz="650" u="sng" spc="-10" err="1">
                <a:solidFill>
                  <a:srgbClr val="0039A6"/>
                </a:solidFill>
                <a:latin typeface="Gill Sans MT"/>
                <a:cs typeface="Gill Sans MT"/>
              </a:rPr>
              <a:t>DTMNigeria</a:t>
            </a:r>
            <a:r>
              <a:rPr lang="fr-FR" sz="650">
                <a:solidFill>
                  <a:srgbClr val="0039A6"/>
                </a:solidFill>
                <a:latin typeface="Gill Sans MT" panose="020B0502020104020203" pitchFamily="34" charset="0"/>
              </a:rPr>
              <a:t>@iom.int – https:/dtm.iom.int/</a:t>
            </a:r>
            <a:r>
              <a:rPr lang="fr-FR" sz="650" err="1">
                <a:solidFill>
                  <a:srgbClr val="0039A6"/>
                </a:solidFill>
                <a:latin typeface="Gill Sans MT" panose="020B0502020104020203" pitchFamily="34" charset="0"/>
              </a:rPr>
              <a:t>nigeria</a:t>
            </a:r>
            <a:r>
              <a:rPr lang="fr-FR" sz="650">
                <a:solidFill>
                  <a:srgbClr val="0039A6"/>
                </a:solidFill>
                <a:latin typeface="Gill Sans MT" panose="020B0502020104020203" pitchFamily="34" charset="0"/>
              </a:rPr>
              <a:t> – https://migration.iom.int</a:t>
            </a:r>
          </a:p>
          <a:p>
            <a:pPr marL="2241537"/>
            <a:r>
              <a:rPr lang="en-US" sz="650">
                <a:solidFill>
                  <a:srgbClr val="0039A6"/>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rgbClr val="0039A6"/>
                </a:solidFill>
                <a:latin typeface="Gill Sans MT" panose="020B0502020104020203" pitchFamily="34" charset="0"/>
              </a:rPr>
              <a:t>   	            “Source: The International Organization for Migration [Month, Year], Displacement Tracking Matrix (DTM)”</a:t>
            </a:r>
          </a:p>
          <a:p>
            <a:endParaRPr lang="en-NG" sz="650">
              <a:solidFill>
                <a:srgbClr val="0039A6"/>
              </a:solidFill>
            </a:endParaRPr>
          </a:p>
        </p:txBody>
      </p:sp>
    </p:spTree>
    <p:extLst>
      <p:ext uri="{BB962C8B-B14F-4D97-AF65-F5344CB8AC3E}">
        <p14:creationId xmlns:p14="http://schemas.microsoft.com/office/powerpoint/2010/main" val="4054169633"/>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AD4F9872-6C08-411B-8296-899492B97BB6}"/>
              </a:ext>
            </a:extLst>
          </p:cNvPr>
          <p:cNvSpPr/>
          <p:nvPr/>
        </p:nvSpPr>
        <p:spPr>
          <a:xfrm>
            <a:off x="238790" y="121665"/>
            <a:ext cx="9460839" cy="448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endParaRPr lang="en-GB" sz="1600" b="1" spc="300">
              <a:solidFill>
                <a:srgbClr val="FC7400"/>
              </a:solidFill>
              <a:latin typeface="Gill Sans Nova Light" panose="020B0302020104020203" pitchFamily="34" charset="0"/>
            </a:endParaRPr>
          </a:p>
        </p:txBody>
      </p:sp>
      <p:sp>
        <p:nvSpPr>
          <p:cNvPr id="27" name="Rectangle 26">
            <a:extLst>
              <a:ext uri="{FF2B5EF4-FFF2-40B4-BE49-F238E27FC236}">
                <a16:creationId xmlns:a16="http://schemas.microsoft.com/office/drawing/2014/main" id="{FA557A17-48E4-4BB2-96BC-97F7C8DB7194}"/>
              </a:ext>
            </a:extLst>
          </p:cNvPr>
          <p:cNvSpPr/>
          <p:nvPr/>
        </p:nvSpPr>
        <p:spPr>
          <a:xfrm>
            <a:off x="255001" y="6434466"/>
            <a:ext cx="9396000" cy="329469"/>
          </a:xfrm>
          <a:prstGeom prst="rect">
            <a:avLst/>
          </a:prstGeom>
          <a:solidFill>
            <a:srgbClr val="003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41537"/>
            <a:endParaRPr lang="en-US" sz="500">
              <a:solidFill>
                <a:schemeClr val="bg1"/>
              </a:solidFill>
              <a:latin typeface="Gill Sans MT" panose="020B0502020104020203" pitchFamily="34" charset="0"/>
            </a:endParaRPr>
          </a:p>
        </p:txBody>
      </p:sp>
      <p:sp>
        <p:nvSpPr>
          <p:cNvPr id="29" name="Rectangle 28">
            <a:extLst>
              <a:ext uri="{FF2B5EF4-FFF2-40B4-BE49-F238E27FC236}">
                <a16:creationId xmlns:a16="http://schemas.microsoft.com/office/drawing/2014/main" id="{A435A6B8-4E4A-4ECE-A0AF-61970CF31A74}"/>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chemeClr val="bg1"/>
                </a:solidFill>
                <a:latin typeface="Gill Sans MT" panose="020B0502020104020203" pitchFamily="34" charset="0"/>
              </a:rPr>
              <a:t> </a:t>
            </a:r>
            <a:r>
              <a:rPr lang="fr-FR" sz="900">
                <a:solidFill>
                  <a:schemeClr val="bg1"/>
                </a:solidFill>
                <a:latin typeface="Gill Sans MT" panose="020B0502020104020203" pitchFamily="34" charset="0"/>
              </a:rPr>
              <a:t>Tableau de bord # 20 </a:t>
            </a:r>
          </a:p>
          <a:p>
            <a:pPr algn="r"/>
            <a:r>
              <a:rPr lang="fr-FR" sz="900">
                <a:solidFill>
                  <a:schemeClr val="bg1"/>
                </a:solidFill>
                <a:latin typeface="Gill Sans MT" panose="020B0502020104020203" pitchFamily="34" charset="0"/>
              </a:rPr>
              <a:t>Période</a:t>
            </a:r>
            <a:r>
              <a:rPr lang="en-US" sz="900">
                <a:solidFill>
                  <a:schemeClr val="bg1"/>
                </a:solidFill>
                <a:latin typeface="Gill Sans MT" panose="020B0502020104020203" pitchFamily="34" charset="0"/>
              </a:rPr>
              <a:t> </a:t>
            </a:r>
            <a:r>
              <a:rPr lang="fr-FR" sz="900">
                <a:solidFill>
                  <a:schemeClr val="bg1"/>
                </a:solidFill>
                <a:latin typeface="Gill Sans MT" panose="020B0502020104020203" pitchFamily="34" charset="0"/>
              </a:rPr>
              <a:t>: </a:t>
            </a:r>
            <a:r>
              <a:rPr lang="en-GB" sz="900" err="1">
                <a:solidFill>
                  <a:schemeClr val="bg1"/>
                </a:solidFill>
                <a:latin typeface="Gill Sans MT" panose="020B0502020104020203" pitchFamily="34" charset="0"/>
              </a:rPr>
              <a:t>Juin</a:t>
            </a:r>
            <a:r>
              <a:rPr lang="en-GB" sz="900">
                <a:solidFill>
                  <a:schemeClr val="bg1"/>
                </a:solidFill>
                <a:latin typeface="Gill Sans MT" panose="020B0502020104020203" pitchFamily="34" charset="0"/>
              </a:rPr>
              <a:t> – </a:t>
            </a:r>
            <a:r>
              <a:rPr lang="en-GB" sz="900" err="1">
                <a:solidFill>
                  <a:schemeClr val="bg1"/>
                </a:solidFill>
                <a:latin typeface="Gill Sans MT" panose="020B0502020104020203" pitchFamily="34" charset="0"/>
              </a:rPr>
              <a:t>Août</a:t>
            </a:r>
            <a:r>
              <a:rPr lang="en-GB" sz="900">
                <a:solidFill>
                  <a:schemeClr val="bg1"/>
                </a:solidFill>
                <a:latin typeface="Gill Sans MT" panose="020B0502020104020203" pitchFamily="34" charset="0"/>
              </a:rPr>
              <a:t> </a:t>
            </a:r>
            <a:r>
              <a:rPr lang="fr-FR" sz="900">
                <a:solidFill>
                  <a:schemeClr val="bg1"/>
                </a:solidFill>
                <a:latin typeface="Gill Sans MT" panose="020B0502020104020203" pitchFamily="34" charset="0"/>
              </a:rPr>
              <a:t>2020</a:t>
            </a:r>
            <a:endParaRPr lang="en-GB" sz="900">
              <a:solidFill>
                <a:schemeClr val="bg1"/>
              </a:solidFill>
              <a:latin typeface="Gill Sans MT" panose="020B0502020104020203" pitchFamily="34" charset="0"/>
            </a:endParaRPr>
          </a:p>
        </p:txBody>
      </p:sp>
      <p:pic>
        <p:nvPicPr>
          <p:cNvPr id="30" name="Picture 29">
            <a:extLst>
              <a:ext uri="{FF2B5EF4-FFF2-40B4-BE49-F238E27FC236}">
                <a16:creationId xmlns:a16="http://schemas.microsoft.com/office/drawing/2014/main" id="{A54BE5B9-12BB-4642-9D5E-5D9F4F7F6AE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1821" y="92266"/>
            <a:ext cx="1379244" cy="524845"/>
          </a:xfrm>
          <a:prstGeom prst="rect">
            <a:avLst/>
          </a:prstGeom>
        </p:spPr>
      </p:pic>
      <p:sp>
        <p:nvSpPr>
          <p:cNvPr id="31" name="Rectangle 30">
            <a:extLst>
              <a:ext uri="{FF2B5EF4-FFF2-40B4-BE49-F238E27FC236}">
                <a16:creationId xmlns:a16="http://schemas.microsoft.com/office/drawing/2014/main" id="{F3BFDDFF-938A-4B02-B899-2161C649BE49}"/>
              </a:ext>
            </a:extLst>
          </p:cNvPr>
          <p:cNvSpPr>
            <a:spLocks/>
          </p:cNvSpPr>
          <p:nvPr/>
        </p:nvSpPr>
        <p:spPr>
          <a:xfrm>
            <a:off x="301853" y="6456239"/>
            <a:ext cx="1104194"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12">
            <a:extLst>
              <a:ext uri="{FF2B5EF4-FFF2-40B4-BE49-F238E27FC236}">
                <a16:creationId xmlns:a16="http://schemas.microsoft.com/office/drawing/2014/main" id="{F565B6F7-AE67-4AA1-BB5D-CC377940E98F}"/>
              </a:ext>
            </a:extLst>
          </p:cNvPr>
          <p:cNvSpPr>
            <a:spLocks noChangeArrowheads="1"/>
          </p:cNvSpPr>
          <p:nvPr/>
        </p:nvSpPr>
        <p:spPr bwMode="auto">
          <a:xfrm>
            <a:off x="242150" y="6439260"/>
            <a:ext cx="664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en-US" altLang="en-US" sz="500">
                <a:latin typeface="Gill Sans MT" panose="020B0502020104020203" pitchFamily="34" charset="0"/>
              </a:rPr>
              <a:t>FMP ACTIVITIES IN NIGERIA ARE FUNDED BY</a:t>
            </a:r>
            <a:endParaRPr lang="fr-FR" altLang="en-US" sz="500" b="1">
              <a:latin typeface="Gill Sans MT" panose="020B0502020104020203" pitchFamily="34" charset="0"/>
            </a:endParaRPr>
          </a:p>
        </p:txBody>
      </p:sp>
      <p:sp>
        <p:nvSpPr>
          <p:cNvPr id="36" name="Slide Number Placeholder 224">
            <a:extLst>
              <a:ext uri="{FF2B5EF4-FFF2-40B4-BE49-F238E27FC236}">
                <a16:creationId xmlns:a16="http://schemas.microsoft.com/office/drawing/2014/main" id="{B6111E15-94CE-4654-9F67-E910C9E74024}"/>
              </a:ext>
            </a:extLst>
          </p:cNvPr>
          <p:cNvSpPr>
            <a:spLocks noGrp="1"/>
          </p:cNvSpPr>
          <p:nvPr>
            <p:ph type="sldNum" sz="quarter" idx="12"/>
          </p:nvPr>
        </p:nvSpPr>
        <p:spPr>
          <a:xfrm>
            <a:off x="9294816" y="6437506"/>
            <a:ext cx="398173" cy="326295"/>
          </a:xfrm>
        </p:spPr>
        <p:txBody>
          <a:bodyPr/>
          <a:lstStyle/>
          <a:p>
            <a:fld id="{8DC4F7DB-E34D-4501-8B3A-195D9B9AACB9}" type="slidenum">
              <a:rPr lang="en-GB" sz="1050">
                <a:solidFill>
                  <a:schemeClr val="bg1"/>
                </a:solidFill>
              </a:rPr>
              <a:t>8</a:t>
            </a:fld>
            <a:endParaRPr lang="en-GB" sz="1050">
              <a:solidFill>
                <a:schemeClr val="bg1"/>
              </a:solidFill>
            </a:endParaRPr>
          </a:p>
        </p:txBody>
      </p:sp>
      <p:sp>
        <p:nvSpPr>
          <p:cNvPr id="38" name="TextBox 189">
            <a:extLst>
              <a:ext uri="{FF2B5EF4-FFF2-40B4-BE49-F238E27FC236}">
                <a16:creationId xmlns:a16="http://schemas.microsoft.com/office/drawing/2014/main" id="{9CF089E9-B393-47B2-9118-823EC28FD7CF}"/>
              </a:ext>
            </a:extLst>
          </p:cNvPr>
          <p:cNvSpPr txBox="1"/>
          <p:nvPr/>
        </p:nvSpPr>
        <p:spPr>
          <a:xfrm>
            <a:off x="255001" y="528188"/>
            <a:ext cx="9396000" cy="5920210"/>
          </a:xfrm>
          <a:prstGeom prst="rect">
            <a:avLst/>
          </a:prstGeom>
          <a:solidFill>
            <a:srgbClr val="EAE8E8"/>
          </a:solidFill>
        </p:spPr>
        <p:txBody>
          <a:bodyPr wrap="none" lIns="108000" tIns="108000" rIns="108000" bIns="108000" numCol="4" spcCol="180000" rtlCol="0">
            <a:noAutofit/>
          </a:bodyPr>
          <a:lstStyle/>
          <a:p>
            <a:pPr algn="just"/>
            <a:r>
              <a:rPr lang="fr-FR" sz="1000" b="1">
                <a:latin typeface="Gill Sans Nova" panose="020B0602020104020203" pitchFamily="34" charset="0"/>
              </a:rPr>
              <a:t>INTRODUCTION:</a:t>
            </a:r>
            <a:r>
              <a:rPr lang="fr-FR" sz="1000">
                <a:latin typeface="Gill Sans Nova" panose="020B0602020104020203" pitchFamily="34" charset="0"/>
              </a:rPr>
              <a:t> Flow Monitoring, a </a:t>
            </a:r>
            <a:r>
              <a:rPr lang="fr-FR" sz="1000" err="1">
                <a:latin typeface="Gill Sans Nova" panose="020B0602020104020203" pitchFamily="34" charset="0"/>
              </a:rPr>
              <a:t>tool</a:t>
            </a:r>
            <a:r>
              <a:rPr lang="fr-FR" sz="1000">
                <a:latin typeface="Gill Sans Nova" panose="020B0602020104020203" pitchFamily="34" charset="0"/>
              </a:rPr>
              <a:t> of </a:t>
            </a:r>
            <a:r>
              <a:rPr lang="fr-FR" sz="1000" err="1">
                <a:latin typeface="Gill Sans Nova" panose="020B0602020104020203" pitchFamily="34" charset="0"/>
              </a:rPr>
              <a:t>IOM’s</a:t>
            </a:r>
            <a:r>
              <a:rPr lang="fr-FR" sz="1000">
                <a:latin typeface="Gill Sans Nova" panose="020B0602020104020203" pitchFamily="34" charset="0"/>
              </a:rPr>
              <a:t> </a:t>
            </a:r>
            <a:r>
              <a:rPr lang="fr-FR" sz="1000" err="1">
                <a:latin typeface="Gill Sans Nova" panose="020B0602020104020203" pitchFamily="34" charset="0"/>
              </a:rPr>
              <a:t>Displacement</a:t>
            </a:r>
            <a:r>
              <a:rPr lang="fr-FR" sz="1000">
                <a:latin typeface="Gill Sans Nova" panose="020B0602020104020203" pitchFamily="34" charset="0"/>
              </a:rPr>
              <a:t> </a:t>
            </a:r>
            <a:r>
              <a:rPr lang="fr-FR" sz="1000" err="1">
                <a:latin typeface="Gill Sans Nova" panose="020B0602020104020203" pitchFamily="34" charset="0"/>
              </a:rPr>
              <a:t>Tracking</a:t>
            </a:r>
            <a:r>
              <a:rPr lang="fr-FR" sz="1000">
                <a:latin typeface="Gill Sans Nova" panose="020B0602020104020203" pitchFamily="34" charset="0"/>
              </a:rPr>
              <a:t> Matrix (DTM), </a:t>
            </a:r>
            <a:r>
              <a:rPr lang="fr-FR" sz="1000" err="1">
                <a:latin typeface="Gill Sans Nova" panose="020B0602020104020203" pitchFamily="34" charset="0"/>
              </a:rPr>
              <a:t>was</a:t>
            </a:r>
            <a:r>
              <a:rPr lang="fr-FR" sz="1000">
                <a:latin typeface="Gill Sans Nova" panose="020B0602020104020203" pitchFamily="34" charset="0"/>
              </a:rPr>
              <a:t> set up to </a:t>
            </a:r>
            <a:r>
              <a:rPr lang="fr-FR" sz="1000" err="1">
                <a:latin typeface="Gill Sans Nova" panose="020B0602020104020203" pitchFamily="34" charset="0"/>
              </a:rPr>
              <a:t>provide</a:t>
            </a:r>
            <a:r>
              <a:rPr lang="fr-FR" sz="1000">
                <a:latin typeface="Gill Sans Nova" panose="020B0602020104020203" pitchFamily="34" charset="0"/>
              </a:rPr>
              <a:t> a </a:t>
            </a:r>
            <a:r>
              <a:rPr lang="fr-FR" sz="1000" err="1">
                <a:latin typeface="Gill Sans Nova" panose="020B0602020104020203" pitchFamily="34" charset="0"/>
              </a:rPr>
              <a:t>better</a:t>
            </a:r>
            <a:r>
              <a:rPr lang="fr-FR" sz="1000">
                <a:latin typeface="Gill Sans Nova" panose="020B0602020104020203" pitchFamily="34" charset="0"/>
              </a:rPr>
              <a:t> </a:t>
            </a:r>
            <a:r>
              <a:rPr lang="fr-FR" sz="1000" err="1">
                <a:latin typeface="Gill Sans Nova" panose="020B0602020104020203" pitchFamily="34" charset="0"/>
              </a:rPr>
              <a:t>understanding</a:t>
            </a:r>
            <a:r>
              <a:rPr lang="fr-FR" sz="1000">
                <a:latin typeface="Gill Sans Nova" panose="020B0602020104020203" pitchFamily="34" charset="0"/>
              </a:rPr>
              <a:t> and an </a:t>
            </a:r>
            <a:r>
              <a:rPr lang="fr-FR" sz="1000" err="1">
                <a:latin typeface="Gill Sans Nova" panose="020B0602020104020203" pitchFamily="34" charset="0"/>
              </a:rPr>
              <a:t>overview</a:t>
            </a:r>
            <a:r>
              <a:rPr lang="fr-FR" sz="1000">
                <a:latin typeface="Gill Sans Nova" panose="020B0602020104020203" pitchFamily="34" charset="0"/>
              </a:rPr>
              <a:t> of </a:t>
            </a:r>
            <a:r>
              <a:rPr lang="fr-FR" sz="1000" err="1">
                <a:latin typeface="Gill Sans Nova" panose="020B0602020104020203" pitchFamily="34" charset="0"/>
              </a:rPr>
              <a:t>mobility</a:t>
            </a:r>
            <a:r>
              <a:rPr lang="fr-FR" sz="1000">
                <a:latin typeface="Gill Sans Nova" panose="020B0602020104020203" pitchFamily="34" charset="0"/>
              </a:rPr>
              <a:t> </a:t>
            </a:r>
            <a:r>
              <a:rPr lang="fr-FR" sz="1000" err="1">
                <a:latin typeface="Gill Sans Nova" panose="020B0602020104020203" pitchFamily="34" charset="0"/>
              </a:rPr>
              <a:t>through</a:t>
            </a:r>
            <a:r>
              <a:rPr lang="fr-FR" sz="1000">
                <a:latin typeface="Gill Sans Nova" panose="020B0602020104020203" pitchFamily="34" charset="0"/>
              </a:rPr>
              <a:t> West and Central </a:t>
            </a:r>
            <a:r>
              <a:rPr lang="fr-FR" sz="1000" err="1">
                <a:latin typeface="Gill Sans Nova" panose="020B0602020104020203" pitchFamily="34" charset="0"/>
              </a:rPr>
              <a:t>Africa</a:t>
            </a:r>
            <a:r>
              <a:rPr lang="fr-FR" sz="1000">
                <a:latin typeface="Gill Sans Nova" panose="020B0602020104020203" pitchFamily="34" charset="0"/>
              </a:rPr>
              <a:t>, </a:t>
            </a:r>
            <a:r>
              <a:rPr lang="fr-FR" sz="1000" err="1">
                <a:latin typeface="Gill Sans Nova" panose="020B0602020104020203" pitchFamily="34" charset="0"/>
              </a:rPr>
              <a:t>through</a:t>
            </a:r>
            <a:r>
              <a:rPr lang="fr-FR" sz="1000">
                <a:latin typeface="Gill Sans Nova" panose="020B0602020104020203" pitchFamily="34" charset="0"/>
              </a:rPr>
              <a:t> the collection of key data on the magnitude, provenance and destination and profiles of flows in areas of high </a:t>
            </a:r>
            <a:r>
              <a:rPr lang="fr-FR" sz="1000" err="1">
                <a:latin typeface="Gill Sans Nova" panose="020B0602020104020203" pitchFamily="34" charset="0"/>
              </a:rPr>
              <a:t>mobility</a:t>
            </a:r>
            <a:r>
              <a:rPr lang="fr-FR" sz="1000">
                <a:latin typeface="Gill Sans Nova" panose="020B0602020104020203" pitchFamily="34" charset="0"/>
              </a:rPr>
              <a:t> </a:t>
            </a:r>
            <a:r>
              <a:rPr lang="fr-FR" sz="1000" err="1">
                <a:latin typeface="Gill Sans Nova" panose="020B0602020104020203" pitchFamily="34" charset="0"/>
              </a:rPr>
              <a:t>throughout</a:t>
            </a:r>
            <a:r>
              <a:rPr lang="fr-FR" sz="1000">
                <a:latin typeface="Gill Sans Nova" panose="020B0602020104020203" pitchFamily="34" charset="0"/>
              </a:rPr>
              <a:t> the </a:t>
            </a:r>
            <a:r>
              <a:rPr lang="fr-FR" sz="1000" err="1">
                <a:latin typeface="Gill Sans Nova" panose="020B0602020104020203" pitchFamily="34" charset="0"/>
              </a:rPr>
              <a:t>region</a:t>
            </a:r>
            <a:r>
              <a:rPr lang="fr-FR" sz="1000">
                <a:latin typeface="Gill Sans Nova" panose="020B0602020104020203" pitchFamily="34" charset="0"/>
              </a:rPr>
              <a:t>. </a:t>
            </a:r>
          </a:p>
          <a:p>
            <a:pPr algn="just"/>
            <a:endParaRPr lang="fr-FR" sz="1000">
              <a:latin typeface="Gill Sans Nova" panose="020B0602020104020203" pitchFamily="34" charset="0"/>
            </a:endParaRPr>
          </a:p>
          <a:p>
            <a:pPr algn="just"/>
            <a:r>
              <a:rPr lang="fr-FR" sz="1000" b="1">
                <a:latin typeface="Gill Sans Nova" panose="020B0602020104020203" pitchFamily="34" charset="0"/>
              </a:rPr>
              <a:t>METHODOLOGY:</a:t>
            </a:r>
            <a:r>
              <a:rPr lang="fr-FR" sz="1000">
                <a:latin typeface="Gill Sans Nova" panose="020B0602020104020203" pitchFamily="34" charset="0"/>
              </a:rPr>
              <a:t> Flow Monitoring </a:t>
            </a:r>
            <a:r>
              <a:rPr lang="fr-FR" sz="1000" err="1">
                <a:latin typeface="Gill Sans Nova" panose="020B0602020104020203" pitchFamily="34" charset="0"/>
              </a:rPr>
              <a:t>is</a:t>
            </a:r>
            <a:r>
              <a:rPr lang="fr-FR" sz="1000">
                <a:latin typeface="Gill Sans Nova" panose="020B0602020104020203" pitchFamily="34" charset="0"/>
              </a:rPr>
              <a:t> a data collection </a:t>
            </a:r>
            <a:r>
              <a:rPr lang="fr-FR" sz="1000" err="1">
                <a:latin typeface="Gill Sans Nova" panose="020B0602020104020203" pitchFamily="34" charset="0"/>
              </a:rPr>
              <a:t>activity</a:t>
            </a:r>
            <a:r>
              <a:rPr lang="fr-FR" sz="1000">
                <a:latin typeface="Gill Sans Nova" panose="020B0602020104020203" pitchFamily="34" charset="0"/>
              </a:rPr>
              <a:t> </a:t>
            </a:r>
            <a:r>
              <a:rPr lang="fr-FR" sz="1000" err="1">
                <a:latin typeface="Gill Sans Nova" panose="020B0602020104020203" pitchFamily="34" charset="0"/>
              </a:rPr>
              <a:t>which</a:t>
            </a:r>
            <a:r>
              <a:rPr lang="fr-FR" sz="1000">
                <a:latin typeface="Gill Sans Nova" panose="020B0602020104020203" pitchFamily="34" charset="0"/>
              </a:rPr>
              <a:t> </a:t>
            </a:r>
            <a:r>
              <a:rPr lang="fr-FR" sz="1000" err="1">
                <a:latin typeface="Gill Sans Nova" panose="020B0602020104020203" pitchFamily="34" charset="0"/>
              </a:rPr>
              <a:t>seeks</a:t>
            </a:r>
            <a:r>
              <a:rPr lang="fr-FR" sz="1000">
                <a:latin typeface="Gill Sans Nova" panose="020B0602020104020203" pitchFamily="34" charset="0"/>
              </a:rPr>
              <a:t> to </a:t>
            </a:r>
            <a:r>
              <a:rPr lang="fr-FR" sz="1000" err="1">
                <a:latin typeface="Gill Sans Nova" panose="020B0602020104020203" pitchFamily="34" charset="0"/>
              </a:rPr>
              <a:t>gather</a:t>
            </a:r>
            <a:r>
              <a:rPr lang="fr-FR" sz="1000">
                <a:latin typeface="Gill Sans Nova" panose="020B0602020104020203" pitchFamily="34" charset="0"/>
              </a:rPr>
              <a:t> key information on </a:t>
            </a:r>
            <a:r>
              <a:rPr lang="fr-FR" sz="1000" err="1">
                <a:latin typeface="Gill Sans Nova" panose="020B0602020104020203" pitchFamily="34" charset="0"/>
              </a:rPr>
              <a:t>mobility</a:t>
            </a:r>
            <a:r>
              <a:rPr lang="fr-FR" sz="1000">
                <a:latin typeface="Gill Sans Nova" panose="020B0602020104020203" pitchFamily="34" charset="0"/>
              </a:rPr>
              <a:t>. It </a:t>
            </a:r>
            <a:r>
              <a:rPr lang="fr-FR" sz="1000" err="1">
                <a:latin typeface="Gill Sans Nova" panose="020B0602020104020203" pitchFamily="34" charset="0"/>
              </a:rPr>
              <a:t>begins</a:t>
            </a:r>
            <a:r>
              <a:rPr lang="fr-FR" sz="1000">
                <a:latin typeface="Gill Sans Nova" panose="020B0602020104020203" pitchFamily="34" charset="0"/>
              </a:rPr>
              <a:t> by </a:t>
            </a:r>
            <a:r>
              <a:rPr lang="fr-FR" sz="1000" err="1">
                <a:latin typeface="Gill Sans Nova" panose="020B0602020104020203" pitchFamily="34" charset="0"/>
              </a:rPr>
              <a:t>identifying</a:t>
            </a:r>
            <a:r>
              <a:rPr lang="fr-FR" sz="1000">
                <a:latin typeface="Gill Sans Nova" panose="020B0602020104020203" pitchFamily="34" charset="0"/>
              </a:rPr>
              <a:t> zones in </a:t>
            </a:r>
            <a:r>
              <a:rPr lang="fr-FR" sz="1000" err="1">
                <a:latin typeface="Gill Sans Nova" panose="020B0602020104020203" pitchFamily="34" charset="0"/>
              </a:rPr>
              <a:t>which</a:t>
            </a:r>
            <a:r>
              <a:rPr lang="fr-FR" sz="1000">
                <a:latin typeface="Gill Sans Nova" panose="020B0602020104020203" pitchFamily="34" charset="0"/>
              </a:rPr>
              <a:t> large </a:t>
            </a:r>
            <a:r>
              <a:rPr lang="fr-FR" sz="1000" err="1">
                <a:latin typeface="Gill Sans Nova" panose="020B0602020104020203" pitchFamily="34" charset="0"/>
              </a:rPr>
              <a:t>mobility</a:t>
            </a:r>
            <a:r>
              <a:rPr lang="fr-FR" sz="1000">
                <a:latin typeface="Gill Sans Nova" panose="020B0602020104020203" pitchFamily="34" charset="0"/>
              </a:rPr>
              <a:t> flows and </a:t>
            </a:r>
            <a:r>
              <a:rPr lang="fr-FR" sz="1000" err="1">
                <a:latin typeface="Gill Sans Nova" panose="020B0602020104020203" pitchFamily="34" charset="0"/>
              </a:rPr>
              <a:t>highlighting</a:t>
            </a:r>
            <a:r>
              <a:rPr lang="fr-FR" sz="1000">
                <a:latin typeface="Gill Sans Nova" panose="020B0602020104020203" pitchFamily="34" charset="0"/>
              </a:rPr>
              <a:t> the </a:t>
            </a:r>
            <a:r>
              <a:rPr lang="fr-FR" sz="1000" err="1">
                <a:latin typeface="Gill Sans Nova" panose="020B0602020104020203" pitchFamily="34" charset="0"/>
              </a:rPr>
              <a:t>characteristics</a:t>
            </a:r>
            <a:r>
              <a:rPr lang="fr-FR" sz="1000">
                <a:latin typeface="Gill Sans Nova" panose="020B0602020104020203" pitchFamily="34" charset="0"/>
              </a:rPr>
              <a:t> and </a:t>
            </a:r>
            <a:r>
              <a:rPr lang="fr-FR" sz="1000" err="1">
                <a:latin typeface="Gill Sans Nova" panose="020B0602020104020203" pitchFamily="34" charset="0"/>
              </a:rPr>
              <a:t>journeys</a:t>
            </a:r>
            <a:r>
              <a:rPr lang="fr-FR" sz="1000">
                <a:latin typeface="Gill Sans Nova" panose="020B0602020104020203" pitchFamily="34" charset="0"/>
              </a:rPr>
              <a:t> of </a:t>
            </a:r>
            <a:r>
              <a:rPr lang="fr-FR" sz="1000" err="1">
                <a:latin typeface="Gill Sans Nova" panose="020B0602020104020203" pitchFamily="34" charset="0"/>
              </a:rPr>
              <a:t>travellers</a:t>
            </a:r>
            <a:r>
              <a:rPr lang="fr-FR" sz="1000">
                <a:latin typeface="Gill Sans Nova" panose="020B0602020104020203" pitchFamily="34" charset="0"/>
              </a:rPr>
              <a:t> in </a:t>
            </a:r>
            <a:r>
              <a:rPr lang="fr-FR" sz="1000" err="1">
                <a:latin typeface="Gill Sans Nova" panose="020B0602020104020203" pitchFamily="34" charset="0"/>
              </a:rPr>
              <a:t>these</a:t>
            </a:r>
            <a:r>
              <a:rPr lang="fr-FR" sz="1000">
                <a:latin typeface="Gill Sans Nova" panose="020B0602020104020203" pitchFamily="34" charset="0"/>
              </a:rPr>
              <a:t> zones. Areas of high </a:t>
            </a:r>
            <a:r>
              <a:rPr lang="fr-FR" sz="1000" err="1">
                <a:latin typeface="Gill Sans Nova" panose="020B0602020104020203" pitchFamily="34" charset="0"/>
              </a:rPr>
              <a:t>mobility</a:t>
            </a:r>
            <a:r>
              <a:rPr lang="fr-FR" sz="1000">
                <a:latin typeface="Gill Sans Nova" panose="020B0602020104020203" pitchFamily="34" charset="0"/>
              </a:rPr>
              <a:t> are </a:t>
            </a:r>
            <a:r>
              <a:rPr lang="fr-FR" sz="1000" err="1">
                <a:latin typeface="Gill Sans Nova" panose="020B0602020104020203" pitchFamily="34" charset="0"/>
              </a:rPr>
              <a:t>identified</a:t>
            </a:r>
            <a:r>
              <a:rPr lang="fr-FR" sz="1000">
                <a:latin typeface="Gill Sans Nova" panose="020B0602020104020203" pitchFamily="34" charset="0"/>
              </a:rPr>
              <a:t> </a:t>
            </a:r>
            <a:r>
              <a:rPr lang="fr-FR" sz="1000" err="1">
                <a:latin typeface="Gill Sans Nova" panose="020B0602020104020203" pitchFamily="34" charset="0"/>
              </a:rPr>
              <a:t>with</a:t>
            </a:r>
            <a:r>
              <a:rPr lang="fr-FR" sz="1000">
                <a:latin typeface="Gill Sans Nova" panose="020B0602020104020203" pitchFamily="34" charset="0"/>
              </a:rPr>
              <a:t> the help of national </a:t>
            </a:r>
            <a:r>
              <a:rPr lang="fr-FR" sz="1000" err="1">
                <a:latin typeface="Gill Sans Nova" panose="020B0602020104020203" pitchFamily="34" charset="0"/>
              </a:rPr>
              <a:t>authorities</a:t>
            </a:r>
            <a:r>
              <a:rPr lang="fr-FR" sz="1000">
                <a:latin typeface="Gill Sans Nova" panose="020B0602020104020203" pitchFamily="34" charset="0"/>
              </a:rPr>
              <a:t>. DTM teams, </a:t>
            </a:r>
            <a:r>
              <a:rPr lang="fr-FR" sz="1000" err="1">
                <a:latin typeface="Gill Sans Nova" panose="020B0602020104020203" pitchFamily="34" charset="0"/>
              </a:rPr>
              <a:t>with</a:t>
            </a:r>
            <a:r>
              <a:rPr lang="fr-FR" sz="1000">
                <a:latin typeface="Gill Sans Nova" panose="020B0602020104020203" pitchFamily="34" charset="0"/>
              </a:rPr>
              <a:t> the support of local </a:t>
            </a:r>
            <a:r>
              <a:rPr lang="fr-FR" sz="1000" err="1">
                <a:latin typeface="Gill Sans Nova" panose="020B0602020104020203" pitchFamily="34" charset="0"/>
              </a:rPr>
              <a:t>authorities</a:t>
            </a:r>
            <a:r>
              <a:rPr lang="fr-FR" sz="1000">
                <a:latin typeface="Gill Sans Nova" panose="020B0602020104020203" pitchFamily="34" charset="0"/>
              </a:rPr>
              <a:t> and </a:t>
            </a:r>
            <a:r>
              <a:rPr lang="fr-FR" sz="1000" err="1">
                <a:latin typeface="Gill Sans Nova" panose="020B0602020104020203" pitchFamily="34" charset="0"/>
              </a:rPr>
              <a:t>partners</a:t>
            </a:r>
            <a:r>
              <a:rPr lang="fr-FR" sz="1000">
                <a:latin typeface="Gill Sans Nova" panose="020B0602020104020203" pitchFamily="34" charset="0"/>
              </a:rPr>
              <a:t>, </a:t>
            </a:r>
            <a:r>
              <a:rPr lang="fr-FR" sz="1000" err="1">
                <a:latin typeface="Gill Sans Nova" panose="020B0602020104020203" pitchFamily="34" charset="0"/>
              </a:rPr>
              <a:t>then</a:t>
            </a:r>
            <a:r>
              <a:rPr lang="fr-FR" sz="1000">
                <a:latin typeface="Gill Sans Nova" panose="020B0602020104020203" pitchFamily="34" charset="0"/>
              </a:rPr>
              <a:t> </a:t>
            </a:r>
            <a:r>
              <a:rPr lang="fr-FR" sz="1000" err="1">
                <a:latin typeface="Gill Sans Nova" panose="020B0602020104020203" pitchFamily="34" charset="0"/>
              </a:rPr>
              <a:t>identify</a:t>
            </a:r>
            <a:r>
              <a:rPr lang="fr-FR" sz="1000">
                <a:latin typeface="Gill Sans Nova" panose="020B0602020104020203" pitchFamily="34" charset="0"/>
              </a:rPr>
              <a:t> </a:t>
            </a:r>
            <a:r>
              <a:rPr lang="fr-FR" sz="1000" err="1">
                <a:latin typeface="Gill Sans Nova" panose="020B0602020104020203" pitchFamily="34" charset="0"/>
              </a:rPr>
              <a:t>strategic</a:t>
            </a:r>
            <a:r>
              <a:rPr lang="fr-FR" sz="1000">
                <a:latin typeface="Gill Sans Nova" panose="020B0602020104020203" pitchFamily="34" charset="0"/>
              </a:rPr>
              <a:t> points of transit, at </a:t>
            </a:r>
            <a:r>
              <a:rPr lang="fr-FR" sz="1000" err="1">
                <a:latin typeface="Gill Sans Nova" panose="020B0602020104020203" pitchFamily="34" charset="0"/>
              </a:rPr>
              <a:t>which</a:t>
            </a:r>
            <a:r>
              <a:rPr lang="fr-FR" sz="1000">
                <a:latin typeface="Gill Sans Nova" panose="020B0602020104020203" pitchFamily="34" charset="0"/>
              </a:rPr>
              <a:t> Flow Monitoring Points (</a:t>
            </a:r>
            <a:r>
              <a:rPr lang="fr-FR" sz="1000" err="1">
                <a:latin typeface="Gill Sans Nova" panose="020B0602020104020203" pitchFamily="34" charset="0"/>
              </a:rPr>
              <a:t>FMPs</a:t>
            </a:r>
            <a:r>
              <a:rPr lang="fr-FR" sz="1000">
                <a:latin typeface="Gill Sans Nova" panose="020B0602020104020203" pitchFamily="34" charset="0"/>
              </a:rPr>
              <a:t>) are set up. At </a:t>
            </a:r>
            <a:r>
              <a:rPr lang="fr-FR" sz="1000" err="1">
                <a:latin typeface="Gill Sans Nova" panose="020B0602020104020203" pitchFamily="34" charset="0"/>
              </a:rPr>
              <a:t>each</a:t>
            </a:r>
            <a:r>
              <a:rPr lang="fr-FR" sz="1000">
                <a:latin typeface="Gill Sans Nova" panose="020B0602020104020203" pitchFamily="34" charset="0"/>
              </a:rPr>
              <a:t> FMP, DTM </a:t>
            </a:r>
            <a:r>
              <a:rPr lang="fr-FR" sz="1000" err="1">
                <a:latin typeface="Gill Sans Nova" panose="020B0602020104020203" pitchFamily="34" charset="0"/>
              </a:rPr>
              <a:t>conducts</a:t>
            </a:r>
            <a:r>
              <a:rPr lang="fr-FR" sz="1000">
                <a:latin typeface="Gill Sans Nova" panose="020B0602020104020203" pitchFamily="34" charset="0"/>
              </a:rPr>
              <a:t> </a:t>
            </a:r>
            <a:r>
              <a:rPr lang="fr-FR" sz="1000" err="1">
                <a:latin typeface="Gill Sans Nova" panose="020B0602020104020203" pitchFamily="34" charset="0"/>
              </a:rPr>
              <a:t>two</a:t>
            </a:r>
            <a:r>
              <a:rPr lang="fr-FR" sz="1000">
                <a:latin typeface="Gill Sans Nova" panose="020B0602020104020203" pitchFamily="34" charset="0"/>
              </a:rPr>
              <a:t> main </a:t>
            </a:r>
            <a:r>
              <a:rPr lang="fr-FR" sz="1000" err="1">
                <a:latin typeface="Gill Sans Nova" panose="020B0602020104020203" pitchFamily="34" charset="0"/>
              </a:rPr>
              <a:t>activities</a:t>
            </a:r>
            <a:r>
              <a:rPr lang="fr-FR" sz="1000">
                <a:latin typeface="Gill Sans Nova" panose="020B0602020104020203" pitchFamily="34" charset="0"/>
              </a:rPr>
              <a:t>: Flow Monitoring </a:t>
            </a:r>
            <a:r>
              <a:rPr lang="fr-FR" sz="1000" err="1">
                <a:latin typeface="Gill Sans Nova" panose="020B0602020104020203" pitchFamily="34" charset="0"/>
              </a:rPr>
              <a:t>Registry</a:t>
            </a:r>
            <a:r>
              <a:rPr lang="fr-FR" sz="1000">
                <a:latin typeface="Gill Sans Nova" panose="020B0602020104020203" pitchFamily="34" charset="0"/>
              </a:rPr>
              <a:t> (FMR) and Flow Monitoring </a:t>
            </a:r>
            <a:r>
              <a:rPr lang="fr-FR" sz="1000" err="1">
                <a:latin typeface="Gill Sans Nova" panose="020B0602020104020203" pitchFamily="34" charset="0"/>
              </a:rPr>
              <a:t>Surveys</a:t>
            </a:r>
            <a:r>
              <a:rPr lang="fr-FR" sz="1000">
                <a:latin typeface="Gill Sans Nova" panose="020B0602020104020203" pitchFamily="34" charset="0"/>
              </a:rPr>
              <a:t> (FMS). </a:t>
            </a:r>
          </a:p>
          <a:p>
            <a:pPr algn="just"/>
            <a:endParaRPr lang="fr-FR" sz="1000">
              <a:latin typeface="Gill Sans Nova" panose="020B0602020104020203" pitchFamily="34" charset="0"/>
            </a:endParaRPr>
          </a:p>
          <a:p>
            <a:pPr algn="just"/>
            <a:r>
              <a:rPr lang="fr-FR" sz="1000">
                <a:latin typeface="Gill Sans Nova" panose="020B0602020104020203" pitchFamily="34" charset="0"/>
              </a:rPr>
              <a:t>The </a:t>
            </a:r>
            <a:r>
              <a:rPr lang="fr-FR" sz="1000" b="1">
                <a:latin typeface="Gill Sans Nova" panose="020B0602020104020203" pitchFamily="34" charset="0"/>
              </a:rPr>
              <a:t>FMR</a:t>
            </a:r>
            <a:r>
              <a:rPr lang="fr-FR" sz="1000">
                <a:latin typeface="Gill Sans Nova" panose="020B0602020104020203" pitchFamily="34" charset="0"/>
              </a:rPr>
              <a:t> </a:t>
            </a:r>
            <a:r>
              <a:rPr lang="fr-FR" sz="1000" err="1">
                <a:latin typeface="Gill Sans Nova" panose="020B0602020104020203" pitchFamily="34" charset="0"/>
              </a:rPr>
              <a:t>collects</a:t>
            </a:r>
            <a:r>
              <a:rPr lang="fr-FR" sz="1000">
                <a:latin typeface="Gill Sans Nova" panose="020B0602020104020203" pitchFamily="34" charset="0"/>
              </a:rPr>
              <a:t> data at FMP </a:t>
            </a:r>
            <a:r>
              <a:rPr lang="fr-FR" sz="1000" err="1">
                <a:latin typeface="Gill Sans Nova" panose="020B0602020104020203" pitchFamily="34" charset="0"/>
              </a:rPr>
              <a:t>through</a:t>
            </a:r>
            <a:r>
              <a:rPr lang="fr-FR" sz="1000">
                <a:latin typeface="Gill Sans Nova" panose="020B0602020104020203" pitchFamily="34" charset="0"/>
              </a:rPr>
              <a:t> direct observation and interviews </a:t>
            </a:r>
            <a:r>
              <a:rPr lang="fr-FR" sz="1000" err="1">
                <a:latin typeface="Gill Sans Nova" panose="020B0602020104020203" pitchFamily="34" charset="0"/>
              </a:rPr>
              <a:t>with</a:t>
            </a:r>
            <a:r>
              <a:rPr lang="fr-FR" sz="1000">
                <a:latin typeface="Gill Sans Nova" panose="020B0602020104020203" pitchFamily="34" charset="0"/>
              </a:rPr>
              <a:t> key </a:t>
            </a:r>
            <a:r>
              <a:rPr lang="fr-FR" sz="1000" err="1">
                <a:latin typeface="Gill Sans Nova" panose="020B0602020104020203" pitchFamily="34" charset="0"/>
              </a:rPr>
              <a:t>informants</a:t>
            </a:r>
            <a:r>
              <a:rPr lang="fr-FR" sz="1000">
                <a:latin typeface="Gill Sans Nova" panose="020B0602020104020203" pitchFamily="34" charset="0"/>
              </a:rPr>
              <a:t>, </a:t>
            </a:r>
            <a:r>
              <a:rPr lang="fr-FR" sz="1000" err="1">
                <a:latin typeface="Gill Sans Nova" panose="020B0602020104020203" pitchFamily="34" charset="0"/>
              </a:rPr>
              <a:t>including</a:t>
            </a:r>
            <a:r>
              <a:rPr lang="fr-FR" sz="1000">
                <a:latin typeface="Gill Sans Nova" panose="020B0602020104020203" pitchFamily="34" charset="0"/>
              </a:rPr>
              <a:t> staff </a:t>
            </a:r>
            <a:r>
              <a:rPr lang="fr-FR" sz="1000" err="1">
                <a:latin typeface="Gill Sans Nova" panose="020B0602020104020203" pitchFamily="34" charset="0"/>
              </a:rPr>
              <a:t>working</a:t>
            </a:r>
            <a:r>
              <a:rPr lang="fr-FR" sz="1000">
                <a:latin typeface="Gill Sans Nova" panose="020B0602020104020203" pitchFamily="34" charset="0"/>
              </a:rPr>
              <a:t> at coach stations, border </a:t>
            </a:r>
            <a:r>
              <a:rPr lang="fr-FR" sz="1000" err="1">
                <a:latin typeface="Gill Sans Nova" panose="020B0602020104020203" pitchFamily="34" charset="0"/>
              </a:rPr>
              <a:t>patrol</a:t>
            </a:r>
            <a:r>
              <a:rPr lang="fr-FR" sz="1000">
                <a:latin typeface="Gill Sans Nova" panose="020B0602020104020203" pitchFamily="34" charset="0"/>
              </a:rPr>
              <a:t> </a:t>
            </a:r>
            <a:r>
              <a:rPr lang="fr-FR" sz="1000" err="1">
                <a:latin typeface="Gill Sans Nova" panose="020B0602020104020203" pitchFamily="34" charset="0"/>
              </a:rPr>
              <a:t>officers</a:t>
            </a:r>
            <a:r>
              <a:rPr lang="fr-FR" sz="1000">
                <a:latin typeface="Gill Sans Nova" panose="020B0602020104020203" pitchFamily="34" charset="0"/>
              </a:rPr>
              <a:t>, local </a:t>
            </a:r>
            <a:r>
              <a:rPr lang="fr-FR" sz="1000" err="1">
                <a:latin typeface="Gill Sans Nova" panose="020B0602020104020203" pitchFamily="34" charset="0"/>
              </a:rPr>
              <a:t>authorities</a:t>
            </a:r>
            <a:r>
              <a:rPr lang="fr-FR" sz="1000">
                <a:latin typeface="Gill Sans Nova" panose="020B0602020104020203" pitchFamily="34" charset="0"/>
              </a:rPr>
              <a:t>, bus drivers or </a:t>
            </a:r>
            <a:r>
              <a:rPr lang="fr-FR" sz="1000" err="1">
                <a:latin typeface="Gill Sans Nova" panose="020B0602020104020203" pitchFamily="34" charset="0"/>
              </a:rPr>
              <a:t>travellers</a:t>
            </a:r>
            <a:r>
              <a:rPr lang="fr-FR" sz="1000">
                <a:latin typeface="Gill Sans Nova" panose="020B0602020104020203" pitchFamily="34" charset="0"/>
              </a:rPr>
              <a:t> </a:t>
            </a:r>
            <a:r>
              <a:rPr lang="fr-FR" sz="1000" err="1">
                <a:latin typeface="Gill Sans Nova" panose="020B0602020104020203" pitchFamily="34" charset="0"/>
              </a:rPr>
              <a:t>themselves</a:t>
            </a:r>
            <a:r>
              <a:rPr lang="fr-FR" sz="1000">
                <a:latin typeface="Gill Sans Nova" panose="020B0602020104020203" pitchFamily="34" charset="0"/>
              </a:rPr>
              <a:t>. The FMR </a:t>
            </a:r>
            <a:r>
              <a:rPr lang="fr-FR" sz="1000" err="1">
                <a:latin typeface="Gill Sans Nova" panose="020B0602020104020203" pitchFamily="34" charset="0"/>
              </a:rPr>
              <a:t>gathers</a:t>
            </a:r>
            <a:r>
              <a:rPr lang="fr-FR" sz="1000">
                <a:latin typeface="Gill Sans Nova" panose="020B0602020104020203" pitchFamily="34" charset="0"/>
              </a:rPr>
              <a:t> data on the </a:t>
            </a:r>
            <a:r>
              <a:rPr lang="fr-FR" sz="1000" err="1">
                <a:latin typeface="Gill Sans Nova" panose="020B0602020104020203" pitchFamily="34" charset="0"/>
              </a:rPr>
              <a:t>number</a:t>
            </a:r>
            <a:r>
              <a:rPr lang="fr-FR" sz="1000">
                <a:latin typeface="Gill Sans Nova" panose="020B0602020104020203" pitchFamily="34" charset="0"/>
              </a:rPr>
              <a:t> of </a:t>
            </a:r>
            <a:r>
              <a:rPr lang="fr-FR" sz="1000" err="1">
                <a:latin typeface="Gill Sans Nova" panose="020B0602020104020203" pitchFamily="34" charset="0"/>
              </a:rPr>
              <a:t>travellers</a:t>
            </a:r>
            <a:r>
              <a:rPr lang="fr-FR" sz="1000">
                <a:latin typeface="Gill Sans Nova" panose="020B0602020104020203" pitchFamily="34" charset="0"/>
              </a:rPr>
              <a:t> </a:t>
            </a:r>
            <a:r>
              <a:rPr lang="fr-FR" sz="1000" err="1">
                <a:latin typeface="Gill Sans Nova" panose="020B0602020104020203" pitchFamily="34" charset="0"/>
              </a:rPr>
              <a:t>crossing</a:t>
            </a:r>
            <a:r>
              <a:rPr lang="fr-FR" sz="1000">
                <a:latin typeface="Gill Sans Nova" panose="020B0602020104020203" pitchFamily="34" charset="0"/>
              </a:rPr>
              <a:t> </a:t>
            </a:r>
            <a:r>
              <a:rPr lang="fr-FR" sz="1000" err="1">
                <a:latin typeface="Gill Sans Nova" panose="020B0602020104020203" pitchFamily="34" charset="0"/>
              </a:rPr>
              <a:t>FMPs</a:t>
            </a:r>
            <a:r>
              <a:rPr lang="fr-FR" sz="1000">
                <a:latin typeface="Gill Sans Nova" panose="020B0602020104020203" pitchFamily="34" charset="0"/>
              </a:rPr>
              <a:t>, as </a:t>
            </a:r>
            <a:r>
              <a:rPr lang="fr-FR" sz="1000" err="1">
                <a:latin typeface="Gill Sans Nova" panose="020B0602020104020203" pitchFamily="34" charset="0"/>
              </a:rPr>
              <a:t>well</a:t>
            </a:r>
            <a:r>
              <a:rPr lang="fr-FR" sz="1000">
                <a:latin typeface="Gill Sans Nova" panose="020B0602020104020203" pitchFamily="34" charset="0"/>
              </a:rPr>
              <a:t> as the provenance, </a:t>
            </a:r>
            <a:r>
              <a:rPr lang="fr-FR" sz="1000" err="1">
                <a:latin typeface="Gill Sans Nova" panose="020B0602020104020203" pitchFamily="34" charset="0"/>
              </a:rPr>
              <a:t>next</a:t>
            </a:r>
            <a:r>
              <a:rPr lang="fr-FR" sz="1000">
                <a:latin typeface="Gill Sans Nova" panose="020B0602020104020203" pitchFamily="34" charset="0"/>
              </a:rPr>
              <a:t> destination, </a:t>
            </a:r>
            <a:r>
              <a:rPr lang="fr-FR" sz="1000" err="1">
                <a:latin typeface="Gill Sans Nova" panose="020B0602020104020203" pitchFamily="34" charset="0"/>
              </a:rPr>
              <a:t>vulnerabilities</a:t>
            </a:r>
            <a:r>
              <a:rPr lang="fr-FR" sz="1000">
                <a:latin typeface="Gill Sans Nova" panose="020B0602020104020203" pitchFamily="34" charset="0"/>
              </a:rPr>
              <a:t> and </a:t>
            </a:r>
            <a:r>
              <a:rPr lang="fr-FR" sz="1000" err="1">
                <a:latin typeface="Gill Sans Nova" panose="020B0602020104020203" pitchFamily="34" charset="0"/>
              </a:rPr>
              <a:t>means</a:t>
            </a:r>
            <a:r>
              <a:rPr lang="fr-FR" sz="1000">
                <a:latin typeface="Gill Sans Nova" panose="020B0602020104020203" pitchFamily="34" charset="0"/>
              </a:rPr>
              <a:t> of transport of </a:t>
            </a:r>
            <a:r>
              <a:rPr lang="fr-FR" sz="1000" err="1">
                <a:latin typeface="Gill Sans Nova" panose="020B0602020104020203" pitchFamily="34" charset="0"/>
              </a:rPr>
              <a:t>travellers</a:t>
            </a:r>
            <a:r>
              <a:rPr lang="fr-FR" sz="1000">
                <a:latin typeface="Gill Sans Nova" panose="020B0602020104020203" pitchFamily="34" charset="0"/>
              </a:rPr>
              <a:t>. </a:t>
            </a:r>
          </a:p>
          <a:p>
            <a:pPr algn="just"/>
            <a:r>
              <a:rPr lang="fr-FR" sz="1000">
                <a:latin typeface="Gill Sans Nova" panose="020B0602020104020203" pitchFamily="34" charset="0"/>
              </a:rPr>
              <a:t>At </a:t>
            </a:r>
            <a:r>
              <a:rPr lang="fr-FR" sz="1000" err="1">
                <a:latin typeface="Gill Sans Nova" panose="020B0602020104020203" pitchFamily="34" charset="0"/>
              </a:rPr>
              <a:t>each</a:t>
            </a:r>
            <a:r>
              <a:rPr lang="fr-FR" sz="1000">
                <a:latin typeface="Gill Sans Nova" panose="020B0602020104020203" pitchFamily="34" charset="0"/>
              </a:rPr>
              <a:t> FMP, data </a:t>
            </a:r>
            <a:r>
              <a:rPr lang="fr-FR" sz="1000" err="1">
                <a:latin typeface="Gill Sans Nova" panose="020B0602020104020203" pitchFamily="34" charset="0"/>
              </a:rPr>
              <a:t>is</a:t>
            </a:r>
            <a:r>
              <a:rPr lang="fr-FR" sz="1000">
                <a:latin typeface="Gill Sans Nova" panose="020B0602020104020203" pitchFamily="34" charset="0"/>
              </a:rPr>
              <a:t> </a:t>
            </a:r>
            <a:r>
              <a:rPr lang="fr-FR" sz="1000" err="1">
                <a:latin typeface="Gill Sans Nova" panose="020B0602020104020203" pitchFamily="34" charset="0"/>
              </a:rPr>
              <a:t>collected</a:t>
            </a:r>
            <a:r>
              <a:rPr lang="fr-FR" sz="1000">
                <a:latin typeface="Gill Sans Nova" panose="020B0602020104020203" pitchFamily="34" charset="0"/>
              </a:rPr>
              <a:t> by a team </a:t>
            </a:r>
          </a:p>
          <a:p>
            <a:pPr algn="just"/>
            <a:endParaRPr lang="fr-FR" sz="1000">
              <a:latin typeface="Gill Sans Nova" panose="020B0602020104020203" pitchFamily="34" charset="0"/>
            </a:endParaRPr>
          </a:p>
          <a:p>
            <a:pPr algn="just"/>
            <a:r>
              <a:rPr lang="fr-FR" sz="1000">
                <a:latin typeface="Gill Sans Nova" panose="020B0602020104020203" pitchFamily="34" charset="0"/>
              </a:rPr>
              <a:t>of 6 </a:t>
            </a:r>
            <a:r>
              <a:rPr lang="fr-FR" sz="1000" err="1">
                <a:latin typeface="Gill Sans Nova" panose="020B0602020104020203" pitchFamily="34" charset="0"/>
              </a:rPr>
              <a:t>enumerators</a:t>
            </a:r>
            <a:r>
              <a:rPr lang="fr-FR" sz="1000">
                <a:latin typeface="Gill Sans Nova" panose="020B0602020104020203" pitchFamily="34" charset="0"/>
              </a:rPr>
              <a:t>. Data collection </a:t>
            </a:r>
            <a:r>
              <a:rPr lang="fr-FR" sz="1000" err="1">
                <a:latin typeface="Gill Sans Nova" panose="020B0602020104020203" pitchFamily="34" charset="0"/>
              </a:rPr>
              <a:t>is</a:t>
            </a:r>
            <a:r>
              <a:rPr lang="fr-FR" sz="1000">
                <a:latin typeface="Gill Sans Nova" panose="020B0602020104020203" pitchFamily="34" charset="0"/>
              </a:rPr>
              <a:t> </a:t>
            </a:r>
            <a:r>
              <a:rPr lang="fr-FR" sz="1000" err="1">
                <a:latin typeface="Gill Sans Nova" panose="020B0602020104020203" pitchFamily="34" charset="0"/>
              </a:rPr>
              <a:t>carried</a:t>
            </a:r>
            <a:r>
              <a:rPr lang="fr-FR" sz="1000">
                <a:latin typeface="Gill Sans Nova" panose="020B0602020104020203" pitchFamily="34" charset="0"/>
              </a:rPr>
              <a:t> out </a:t>
            </a:r>
            <a:r>
              <a:rPr lang="fr-FR" sz="1000" err="1">
                <a:latin typeface="Gill Sans Nova" panose="020B0602020104020203" pitchFamily="34" charset="0"/>
              </a:rPr>
              <a:t>daily</a:t>
            </a:r>
            <a:r>
              <a:rPr lang="fr-FR" sz="1000">
                <a:latin typeface="Gill Sans Nova" panose="020B0602020104020203" pitchFamily="34" charset="0"/>
              </a:rPr>
              <a:t>, </a:t>
            </a:r>
            <a:r>
              <a:rPr lang="fr-FR" sz="1000" err="1">
                <a:latin typeface="Gill Sans Nova" panose="020B0602020104020203" pitchFamily="34" charset="0"/>
              </a:rPr>
              <a:t>between</a:t>
            </a:r>
            <a:r>
              <a:rPr lang="fr-FR" sz="1000">
                <a:latin typeface="Gill Sans Nova" panose="020B0602020104020203" pitchFamily="34" charset="0"/>
              </a:rPr>
              <a:t> 8:00 </a:t>
            </a:r>
            <a:r>
              <a:rPr lang="fr-FR" sz="1000" err="1">
                <a:latin typeface="Gill Sans Nova" panose="020B0602020104020203" pitchFamily="34" charset="0"/>
              </a:rPr>
              <a:t>am</a:t>
            </a:r>
            <a:r>
              <a:rPr lang="fr-FR" sz="1000">
                <a:latin typeface="Gill Sans Nova" panose="020B0602020104020203" pitchFamily="34" charset="0"/>
              </a:rPr>
              <a:t> and 5:00 pm. This corresponds to the </a:t>
            </a:r>
            <a:r>
              <a:rPr lang="fr-FR" sz="1000" err="1">
                <a:latin typeface="Gill Sans Nova" panose="020B0602020104020203" pitchFamily="34" charset="0"/>
              </a:rPr>
              <a:t>peak</a:t>
            </a:r>
            <a:r>
              <a:rPr lang="fr-FR" sz="1000">
                <a:latin typeface="Gill Sans Nova" panose="020B0602020104020203" pitchFamily="34" charset="0"/>
              </a:rPr>
              <a:t> </a:t>
            </a:r>
            <a:r>
              <a:rPr lang="fr-FR" sz="1000" err="1">
                <a:latin typeface="Gill Sans Nova" panose="020B0602020104020203" pitchFamily="34" charset="0"/>
              </a:rPr>
              <a:t>hours</a:t>
            </a:r>
            <a:r>
              <a:rPr lang="fr-FR" sz="1000">
                <a:latin typeface="Gill Sans Nova" panose="020B0602020104020203" pitchFamily="34" charset="0"/>
              </a:rPr>
              <a:t> of </a:t>
            </a:r>
            <a:r>
              <a:rPr lang="fr-FR" sz="1000" err="1">
                <a:latin typeface="Gill Sans Nova" panose="020B0602020104020203" pitchFamily="34" charset="0"/>
              </a:rPr>
              <a:t>mobility</a:t>
            </a:r>
            <a:r>
              <a:rPr lang="fr-FR" sz="1000">
                <a:latin typeface="Gill Sans Nova" panose="020B0602020104020203" pitchFamily="34" charset="0"/>
              </a:rPr>
              <a:t>. </a:t>
            </a:r>
            <a:r>
              <a:rPr lang="fr-FR" sz="1000" err="1">
                <a:latin typeface="Gill Sans Nova" panose="020B0602020104020203" pitchFamily="34" charset="0"/>
              </a:rPr>
              <a:t>Enumerators</a:t>
            </a:r>
            <a:r>
              <a:rPr lang="fr-FR" sz="1000">
                <a:latin typeface="Gill Sans Nova" panose="020B0602020104020203" pitchFamily="34" charset="0"/>
              </a:rPr>
              <a:t> </a:t>
            </a:r>
            <a:r>
              <a:rPr lang="fr-FR" sz="1000" err="1">
                <a:latin typeface="Gill Sans Nova" panose="020B0602020104020203" pitchFamily="34" charset="0"/>
              </a:rPr>
              <a:t>collect</a:t>
            </a:r>
            <a:r>
              <a:rPr lang="fr-FR" sz="1000">
                <a:latin typeface="Gill Sans Nova" panose="020B0602020104020203" pitchFamily="34" charset="0"/>
              </a:rPr>
              <a:t> data via a </a:t>
            </a:r>
            <a:r>
              <a:rPr lang="fr-FR" sz="1000" err="1">
                <a:latin typeface="Gill Sans Nova" panose="020B0602020104020203" pitchFamily="34" charset="0"/>
              </a:rPr>
              <a:t>form</a:t>
            </a:r>
            <a:r>
              <a:rPr lang="fr-FR" sz="1000">
                <a:latin typeface="Gill Sans Nova" panose="020B0602020104020203" pitchFamily="34" charset="0"/>
              </a:rPr>
              <a:t> </a:t>
            </a:r>
            <a:r>
              <a:rPr lang="fr-FR" sz="1000" err="1">
                <a:latin typeface="Gill Sans Nova" panose="020B0602020104020203" pitchFamily="34" charset="0"/>
              </a:rPr>
              <a:t>filled</a:t>
            </a:r>
            <a:r>
              <a:rPr lang="fr-FR" sz="1000">
                <a:latin typeface="Gill Sans Nova" panose="020B0602020104020203" pitchFamily="34" charset="0"/>
              </a:rPr>
              <a:t> out </a:t>
            </a:r>
            <a:r>
              <a:rPr lang="fr-FR" sz="1000" err="1">
                <a:latin typeface="Gill Sans Nova" panose="020B0602020104020203" pitchFamily="34" charset="0"/>
              </a:rPr>
              <a:t>using</a:t>
            </a:r>
            <a:r>
              <a:rPr lang="fr-FR" sz="1000">
                <a:latin typeface="Gill Sans Nova" panose="020B0602020104020203" pitchFamily="34" charset="0"/>
              </a:rPr>
              <a:t> information </a:t>
            </a:r>
            <a:r>
              <a:rPr lang="fr-FR" sz="1000" err="1">
                <a:latin typeface="Gill Sans Nova" panose="020B0602020104020203" pitchFamily="34" charset="0"/>
              </a:rPr>
              <a:t>provided</a:t>
            </a:r>
            <a:r>
              <a:rPr lang="fr-FR" sz="1000">
                <a:latin typeface="Gill Sans Nova" panose="020B0602020104020203" pitchFamily="34" charset="0"/>
              </a:rPr>
              <a:t> by key </a:t>
            </a:r>
            <a:r>
              <a:rPr lang="fr-FR" sz="1000" err="1">
                <a:latin typeface="Gill Sans Nova" panose="020B0602020104020203" pitchFamily="34" charset="0"/>
              </a:rPr>
              <a:t>inormants</a:t>
            </a:r>
            <a:r>
              <a:rPr lang="fr-FR" sz="1000">
                <a:latin typeface="Gill Sans Nova" panose="020B0602020104020203" pitchFamily="34" charset="0"/>
              </a:rPr>
              <a:t> or </a:t>
            </a:r>
            <a:r>
              <a:rPr lang="fr-FR" sz="1000" err="1">
                <a:latin typeface="Gill Sans Nova" panose="020B0602020104020203" pitchFamily="34" charset="0"/>
              </a:rPr>
              <a:t>gathered</a:t>
            </a:r>
            <a:r>
              <a:rPr lang="fr-FR" sz="1000">
                <a:latin typeface="Gill Sans Nova" panose="020B0602020104020203" pitchFamily="34" charset="0"/>
              </a:rPr>
              <a:t> </a:t>
            </a:r>
            <a:r>
              <a:rPr lang="fr-FR" sz="1000" err="1">
                <a:latin typeface="Gill Sans Nova" panose="020B0602020104020203" pitchFamily="34" charset="0"/>
              </a:rPr>
              <a:t>through</a:t>
            </a:r>
            <a:r>
              <a:rPr lang="fr-FR" sz="1000">
                <a:latin typeface="Gill Sans Nova" panose="020B0602020104020203" pitchFamily="34" charset="0"/>
              </a:rPr>
              <a:t> direct observation.</a:t>
            </a:r>
          </a:p>
          <a:p>
            <a:pPr marL="228599" indent="-228599" algn="just">
              <a:buFont typeface="+mj-lt"/>
              <a:buAutoNum type="arabicPeriod"/>
            </a:pPr>
            <a:endParaRPr lang="fr-FR" sz="1000">
              <a:latin typeface="Gill Sans Nova" panose="020B0602020104020203" pitchFamily="34" charset="0"/>
            </a:endParaRPr>
          </a:p>
          <a:p>
            <a:pPr algn="just"/>
            <a:r>
              <a:rPr lang="fr-FR" sz="1000">
                <a:latin typeface="Gill Sans Nova" panose="020B0602020104020203" pitchFamily="34" charset="0"/>
              </a:rPr>
              <a:t>The </a:t>
            </a:r>
            <a:r>
              <a:rPr lang="fr-FR" sz="1000" err="1">
                <a:latin typeface="Gill Sans Nova" panose="020B0602020104020203" pitchFamily="34" charset="0"/>
              </a:rPr>
              <a:t>purpose</a:t>
            </a:r>
            <a:r>
              <a:rPr lang="fr-FR" sz="1000">
                <a:latin typeface="Gill Sans Nova" panose="020B0602020104020203" pitchFamily="34" charset="0"/>
              </a:rPr>
              <a:t> of the </a:t>
            </a:r>
            <a:r>
              <a:rPr lang="fr-FR" sz="1000" b="1">
                <a:latin typeface="Gill Sans Nova" panose="020B0602020104020203" pitchFamily="34" charset="0"/>
              </a:rPr>
              <a:t>FMS</a:t>
            </a:r>
            <a:r>
              <a:rPr lang="fr-FR" sz="1000">
                <a:latin typeface="Gill Sans Nova" panose="020B0602020104020203" pitchFamily="34" charset="0"/>
              </a:rPr>
              <a:t> </a:t>
            </a:r>
            <a:r>
              <a:rPr lang="fr-FR" sz="1000" err="1">
                <a:latin typeface="Gill Sans Nova" panose="020B0602020104020203" pitchFamily="34" charset="0"/>
              </a:rPr>
              <a:t>is</a:t>
            </a:r>
            <a:r>
              <a:rPr lang="fr-FR" sz="1000">
                <a:latin typeface="Gill Sans Nova" panose="020B0602020104020203" pitchFamily="34" charset="0"/>
              </a:rPr>
              <a:t> to </a:t>
            </a:r>
            <a:r>
              <a:rPr lang="fr-FR" sz="1000" err="1">
                <a:latin typeface="Gill Sans Nova" panose="020B0602020104020203" pitchFamily="34" charset="0"/>
              </a:rPr>
              <a:t>collect</a:t>
            </a:r>
            <a:r>
              <a:rPr lang="fr-FR" sz="1000">
                <a:latin typeface="Gill Sans Nova" panose="020B0602020104020203" pitchFamily="34" charset="0"/>
              </a:rPr>
              <a:t> </a:t>
            </a:r>
            <a:r>
              <a:rPr lang="fr-FR" sz="1000" err="1">
                <a:latin typeface="Gill Sans Nova" panose="020B0602020104020203" pitchFamily="34" charset="0"/>
              </a:rPr>
              <a:t>detailed</a:t>
            </a:r>
            <a:r>
              <a:rPr lang="fr-FR" sz="1000">
                <a:latin typeface="Gill Sans Nova" panose="020B0602020104020203" pitchFamily="34" charset="0"/>
              </a:rPr>
              <a:t> information on the profiles, migration </a:t>
            </a:r>
            <a:r>
              <a:rPr lang="fr-FR" sz="1000" err="1">
                <a:latin typeface="Gill Sans Nova" panose="020B0602020104020203" pitchFamily="34" charset="0"/>
              </a:rPr>
              <a:t>journeys</a:t>
            </a:r>
            <a:r>
              <a:rPr lang="fr-FR" sz="1000">
                <a:latin typeface="Gill Sans Nova" panose="020B0602020104020203" pitchFamily="34" charset="0"/>
              </a:rPr>
              <a:t> and intentions of migrants. Data </a:t>
            </a:r>
            <a:r>
              <a:rPr lang="fr-FR" sz="1000" err="1">
                <a:latin typeface="Gill Sans Nova" panose="020B0602020104020203" pitchFamily="34" charset="0"/>
              </a:rPr>
              <a:t>is</a:t>
            </a:r>
            <a:r>
              <a:rPr lang="fr-FR" sz="1000">
                <a:latin typeface="Gill Sans Nova" panose="020B0602020104020203" pitchFamily="34" charset="0"/>
              </a:rPr>
              <a:t> </a:t>
            </a:r>
            <a:r>
              <a:rPr lang="fr-FR" sz="1000" err="1">
                <a:latin typeface="Gill Sans Nova" panose="020B0602020104020203" pitchFamily="34" charset="0"/>
              </a:rPr>
              <a:t>collected</a:t>
            </a:r>
            <a:r>
              <a:rPr lang="fr-FR" sz="1000">
                <a:latin typeface="Gill Sans Nova" panose="020B0602020104020203" pitchFamily="34" charset="0"/>
              </a:rPr>
              <a:t> </a:t>
            </a:r>
            <a:r>
              <a:rPr lang="fr-FR" sz="1000" err="1">
                <a:latin typeface="Gill Sans Nova" panose="020B0602020104020203" pitchFamily="34" charset="0"/>
              </a:rPr>
              <a:t>through</a:t>
            </a:r>
            <a:r>
              <a:rPr lang="fr-FR" sz="1000">
                <a:latin typeface="Gill Sans Nova" panose="020B0602020104020203" pitchFamily="34" charset="0"/>
              </a:rPr>
              <a:t> interviews </a:t>
            </a:r>
            <a:r>
              <a:rPr lang="fr-FR" sz="1000" err="1">
                <a:latin typeface="Gill Sans Nova" panose="020B0602020104020203" pitchFamily="34" charset="0"/>
              </a:rPr>
              <a:t>with</a:t>
            </a:r>
            <a:r>
              <a:rPr lang="fr-FR" sz="1000">
                <a:latin typeface="Gill Sans Nova" panose="020B0602020104020203" pitchFamily="34" charset="0"/>
              </a:rPr>
              <a:t> a </a:t>
            </a:r>
            <a:r>
              <a:rPr lang="fr-FR" sz="1000" err="1">
                <a:latin typeface="Gill Sans Nova" panose="020B0602020104020203" pitchFamily="34" charset="0"/>
              </a:rPr>
              <a:t>random</a:t>
            </a:r>
            <a:r>
              <a:rPr lang="fr-FR" sz="1000">
                <a:latin typeface="Gill Sans Nova" panose="020B0602020104020203" pitchFamily="34" charset="0"/>
              </a:rPr>
              <a:t> </a:t>
            </a:r>
            <a:r>
              <a:rPr lang="fr-FR" sz="1000" err="1">
                <a:latin typeface="Gill Sans Nova" panose="020B0602020104020203" pitchFamily="34" charset="0"/>
              </a:rPr>
              <a:t>sample</a:t>
            </a:r>
            <a:r>
              <a:rPr lang="fr-FR" sz="1000">
                <a:latin typeface="Gill Sans Nova" panose="020B0602020104020203" pitchFamily="34" charset="0"/>
              </a:rPr>
              <a:t> of </a:t>
            </a:r>
            <a:r>
              <a:rPr lang="fr-FR" sz="1000" err="1">
                <a:latin typeface="Gill Sans Nova" panose="020B0602020104020203" pitchFamily="34" charset="0"/>
              </a:rPr>
              <a:t>travellers</a:t>
            </a:r>
            <a:r>
              <a:rPr lang="fr-FR" sz="1000">
                <a:latin typeface="Gill Sans Nova" panose="020B0602020104020203" pitchFamily="34" charset="0"/>
              </a:rPr>
              <a:t>. Migrant interviews are </a:t>
            </a:r>
            <a:r>
              <a:rPr lang="fr-FR" sz="1000" err="1">
                <a:latin typeface="Gill Sans Nova" panose="020B0602020104020203" pitchFamily="34" charset="0"/>
              </a:rPr>
              <a:t>conducted</a:t>
            </a:r>
            <a:r>
              <a:rPr lang="fr-FR" sz="1000">
                <a:latin typeface="Gill Sans Nova" panose="020B0602020104020203" pitchFamily="34" charset="0"/>
              </a:rPr>
              <a:t> </a:t>
            </a:r>
            <a:r>
              <a:rPr lang="fr-FR" sz="1000" err="1">
                <a:latin typeface="Gill Sans Nova" panose="020B0602020104020203" pitchFamily="34" charset="0"/>
              </a:rPr>
              <a:t>daily</a:t>
            </a:r>
            <a:r>
              <a:rPr lang="fr-FR" sz="1000">
                <a:latin typeface="Gill Sans Nova" panose="020B0602020104020203" pitchFamily="34" charset="0"/>
              </a:rPr>
              <a:t> </a:t>
            </a:r>
            <a:r>
              <a:rPr lang="fr-FR" sz="1000" err="1">
                <a:latin typeface="Gill Sans Nova" panose="020B0602020104020203" pitchFamily="34" charset="0"/>
              </a:rPr>
              <a:t>with</a:t>
            </a:r>
            <a:r>
              <a:rPr lang="fr-FR" sz="1000">
                <a:latin typeface="Gill Sans Nova" panose="020B0602020104020203" pitchFamily="34" charset="0"/>
              </a:rPr>
              <a:t> a </a:t>
            </a:r>
            <a:r>
              <a:rPr lang="fr-FR" sz="1000" err="1">
                <a:latin typeface="Gill Sans Nova" panose="020B0602020104020203" pitchFamily="34" charset="0"/>
              </a:rPr>
              <a:t>randomly</a:t>
            </a:r>
            <a:r>
              <a:rPr lang="fr-FR" sz="1000">
                <a:latin typeface="Gill Sans Nova" panose="020B0602020104020203" pitchFamily="34" charset="0"/>
              </a:rPr>
              <a:t> </a:t>
            </a:r>
            <a:r>
              <a:rPr lang="fr-FR" sz="1000" err="1">
                <a:latin typeface="Gill Sans Nova" panose="020B0602020104020203" pitchFamily="34" charset="0"/>
              </a:rPr>
              <a:t>chosen</a:t>
            </a:r>
            <a:r>
              <a:rPr lang="fr-FR" sz="1000">
                <a:latin typeface="Gill Sans Nova" panose="020B0602020104020203" pitchFamily="34" charset="0"/>
              </a:rPr>
              <a:t> </a:t>
            </a:r>
            <a:r>
              <a:rPr lang="fr-FR" sz="1000" err="1">
                <a:latin typeface="Gill Sans Nova" panose="020B0602020104020203" pitchFamily="34" charset="0"/>
              </a:rPr>
              <a:t>sample</a:t>
            </a:r>
            <a:r>
              <a:rPr lang="fr-FR" sz="1000">
                <a:latin typeface="Gill Sans Nova" panose="020B0602020104020203" pitchFamily="34" charset="0"/>
              </a:rPr>
              <a:t> of </a:t>
            </a:r>
            <a:r>
              <a:rPr lang="fr-FR" sz="1000" err="1">
                <a:latin typeface="Gill Sans Nova" panose="020B0602020104020203" pitchFamily="34" charset="0"/>
              </a:rPr>
              <a:t>travellers</a:t>
            </a:r>
            <a:r>
              <a:rPr lang="fr-FR" sz="1000">
                <a:latin typeface="Gill Sans Nova" panose="020B0602020104020203" pitchFamily="34" charset="0"/>
              </a:rPr>
              <a:t> </a:t>
            </a:r>
            <a:r>
              <a:rPr lang="fr-FR" sz="1000" err="1">
                <a:latin typeface="Gill Sans Nova" panose="020B0602020104020203" pitchFamily="34" charset="0"/>
              </a:rPr>
              <a:t>crossing</a:t>
            </a:r>
            <a:r>
              <a:rPr lang="fr-FR" sz="1000">
                <a:latin typeface="Gill Sans Nova" panose="020B0602020104020203" pitchFamily="34" charset="0"/>
              </a:rPr>
              <a:t> </a:t>
            </a:r>
            <a:r>
              <a:rPr lang="fr-FR" sz="1000" err="1">
                <a:latin typeface="Gill Sans Nova" panose="020B0602020104020203" pitchFamily="34" charset="0"/>
              </a:rPr>
              <a:t>FMPs</a:t>
            </a:r>
            <a:r>
              <a:rPr lang="fr-FR" sz="1000">
                <a:latin typeface="Gill Sans Nova" panose="020B0602020104020203" pitchFamily="34" charset="0"/>
              </a:rPr>
              <a:t>. Information </a:t>
            </a:r>
            <a:r>
              <a:rPr lang="fr-FR" sz="1000" err="1">
                <a:latin typeface="Gill Sans Nova" panose="020B0602020104020203" pitchFamily="34" charset="0"/>
              </a:rPr>
              <a:t>is</a:t>
            </a:r>
            <a:r>
              <a:rPr lang="fr-FR" sz="1000">
                <a:latin typeface="Gill Sans Nova" panose="020B0602020104020203" pitchFamily="34" charset="0"/>
              </a:rPr>
              <a:t> </a:t>
            </a:r>
            <a:r>
              <a:rPr lang="fr-FR" sz="1000" err="1">
                <a:latin typeface="Gill Sans Nova" panose="020B0602020104020203" pitchFamily="34" charset="0"/>
              </a:rPr>
              <a:t>primarily</a:t>
            </a:r>
            <a:r>
              <a:rPr lang="fr-FR" sz="1000">
                <a:latin typeface="Gill Sans Nova" panose="020B0602020104020203" pitchFamily="34" charset="0"/>
              </a:rPr>
              <a:t> </a:t>
            </a:r>
            <a:r>
              <a:rPr lang="fr-FR" sz="1000" err="1">
                <a:latin typeface="Gill Sans Nova" panose="020B0602020104020203" pitchFamily="34" charset="0"/>
              </a:rPr>
              <a:t>gathered</a:t>
            </a:r>
            <a:r>
              <a:rPr lang="fr-FR" sz="1000">
                <a:latin typeface="Gill Sans Nova" panose="020B0602020104020203" pitchFamily="34" charset="0"/>
              </a:rPr>
              <a:t> on the </a:t>
            </a:r>
            <a:r>
              <a:rPr lang="fr-FR" sz="1000" err="1">
                <a:latin typeface="Gill Sans Nova" panose="020B0602020104020203" pitchFamily="34" charset="0"/>
              </a:rPr>
              <a:t>nationalities</a:t>
            </a:r>
            <a:r>
              <a:rPr lang="fr-FR" sz="1000">
                <a:latin typeface="Gill Sans Nova" panose="020B0602020104020203" pitchFamily="34" charset="0"/>
              </a:rPr>
              <a:t>, </a:t>
            </a:r>
            <a:r>
              <a:rPr lang="fr-FR" sz="1000" err="1">
                <a:latin typeface="Gill Sans Nova" panose="020B0602020104020203" pitchFamily="34" charset="0"/>
              </a:rPr>
              <a:t>age</a:t>
            </a:r>
            <a:r>
              <a:rPr lang="fr-FR" sz="1000">
                <a:latin typeface="Gill Sans Nova" panose="020B0602020104020203" pitchFamily="34" charset="0"/>
              </a:rPr>
              <a:t>, </a:t>
            </a:r>
            <a:r>
              <a:rPr lang="fr-FR" sz="1000" err="1">
                <a:latin typeface="Gill Sans Nova" panose="020B0602020104020203" pitchFamily="34" charset="0"/>
              </a:rPr>
              <a:t>sex</a:t>
            </a:r>
            <a:r>
              <a:rPr lang="fr-FR" sz="1000">
                <a:latin typeface="Gill Sans Nova" panose="020B0602020104020203" pitchFamily="34" charset="0"/>
              </a:rPr>
              <a:t>, </a:t>
            </a:r>
            <a:r>
              <a:rPr lang="fr-FR" sz="1000" err="1">
                <a:latin typeface="Gill Sans Nova" panose="020B0602020104020203" pitchFamily="34" charset="0"/>
              </a:rPr>
              <a:t>education</a:t>
            </a:r>
            <a:r>
              <a:rPr lang="fr-FR" sz="1000">
                <a:latin typeface="Gill Sans Nova" panose="020B0602020104020203" pitchFamily="34" charset="0"/>
              </a:rPr>
              <a:t> </a:t>
            </a:r>
            <a:r>
              <a:rPr lang="fr-FR" sz="1000" err="1">
                <a:latin typeface="Gill Sans Nova" panose="020B0602020104020203" pitchFamily="34" charset="0"/>
              </a:rPr>
              <a:t>level</a:t>
            </a:r>
            <a:r>
              <a:rPr lang="fr-FR" sz="1000">
                <a:latin typeface="Gill Sans Nova" panose="020B0602020104020203" pitchFamily="34" charset="0"/>
              </a:rPr>
              <a:t>, </a:t>
            </a:r>
            <a:r>
              <a:rPr lang="fr-FR" sz="1000" err="1">
                <a:latin typeface="Gill Sans Nova" panose="020B0602020104020203" pitchFamily="34" charset="0"/>
              </a:rPr>
              <a:t>professional</a:t>
            </a:r>
            <a:r>
              <a:rPr lang="fr-FR" sz="1000">
                <a:latin typeface="Gill Sans Nova" panose="020B0602020104020203" pitchFamily="34" charset="0"/>
              </a:rPr>
              <a:t> </a:t>
            </a:r>
            <a:r>
              <a:rPr lang="fr-FR" sz="1000" err="1">
                <a:latin typeface="Gill Sans Nova" panose="020B0602020104020203" pitchFamily="34" charset="0"/>
              </a:rPr>
              <a:t>status</a:t>
            </a:r>
            <a:r>
              <a:rPr lang="fr-FR" sz="1000">
                <a:latin typeface="Gill Sans Nova" panose="020B0602020104020203" pitchFamily="34" charset="0"/>
              </a:rPr>
              <a:t> of </a:t>
            </a:r>
            <a:r>
              <a:rPr lang="fr-FR" sz="1000" err="1">
                <a:latin typeface="Gill Sans Nova" panose="020B0602020104020203" pitchFamily="34" charset="0"/>
              </a:rPr>
              <a:t>travellers</a:t>
            </a:r>
            <a:r>
              <a:rPr lang="fr-FR" sz="1000">
                <a:latin typeface="Gill Sans Nova" panose="020B0602020104020203" pitchFamily="34" charset="0"/>
              </a:rPr>
              <a:t>, as </a:t>
            </a:r>
            <a:r>
              <a:rPr lang="fr-FR" sz="1000" err="1">
                <a:latin typeface="Gill Sans Nova" panose="020B0602020104020203" pitchFamily="34" charset="0"/>
              </a:rPr>
              <a:t>well</a:t>
            </a:r>
            <a:r>
              <a:rPr lang="fr-FR" sz="1000">
                <a:latin typeface="Gill Sans Nova" panose="020B0602020104020203" pitchFamily="34" charset="0"/>
              </a:rPr>
              <a:t> as </a:t>
            </a:r>
            <a:r>
              <a:rPr lang="fr-FR" sz="1000" err="1">
                <a:latin typeface="Gill Sans Nova" panose="020B0602020104020203" pitchFamily="34" charset="0"/>
              </a:rPr>
              <a:t>their</a:t>
            </a:r>
            <a:r>
              <a:rPr lang="fr-FR" sz="1000">
                <a:latin typeface="Gill Sans Nova" panose="020B0602020104020203" pitchFamily="34" charset="0"/>
              </a:rPr>
              <a:t> </a:t>
            </a:r>
            <a:r>
              <a:rPr lang="fr-FR" sz="1000" err="1">
                <a:latin typeface="Gill Sans Nova" panose="020B0602020104020203" pitchFamily="34" charset="0"/>
              </a:rPr>
              <a:t>reasons</a:t>
            </a:r>
            <a:r>
              <a:rPr lang="fr-FR" sz="1000">
                <a:latin typeface="Gill Sans Nova" panose="020B0602020104020203" pitchFamily="34" charset="0"/>
              </a:rPr>
              <a:t> for </a:t>
            </a:r>
            <a:r>
              <a:rPr lang="fr-FR" sz="1000" err="1">
                <a:latin typeface="Gill Sans Nova" panose="020B0602020104020203" pitchFamily="34" charset="0"/>
              </a:rPr>
              <a:t>travel</a:t>
            </a:r>
            <a:r>
              <a:rPr lang="fr-FR" sz="1000">
                <a:latin typeface="Gill Sans Nova" panose="020B0602020104020203" pitchFamily="34" charset="0"/>
              </a:rPr>
              <a:t>, location of </a:t>
            </a:r>
            <a:r>
              <a:rPr lang="fr-FR" sz="1000" err="1">
                <a:latin typeface="Gill Sans Nova" panose="020B0602020104020203" pitchFamily="34" charset="0"/>
              </a:rPr>
              <a:t>departure</a:t>
            </a:r>
            <a:r>
              <a:rPr lang="fr-FR" sz="1000">
                <a:latin typeface="Gill Sans Nova" panose="020B0602020104020203" pitchFamily="34" charset="0"/>
              </a:rPr>
              <a:t>, </a:t>
            </a:r>
            <a:r>
              <a:rPr lang="fr-FR" sz="1000" err="1">
                <a:latin typeface="Gill Sans Nova" panose="020B0602020104020203" pitchFamily="34" charset="0"/>
              </a:rPr>
              <a:t>intended</a:t>
            </a:r>
            <a:r>
              <a:rPr lang="fr-FR" sz="1000">
                <a:latin typeface="Gill Sans Nova" panose="020B0602020104020203" pitchFamily="34" charset="0"/>
              </a:rPr>
              <a:t> destinations, and </a:t>
            </a:r>
            <a:r>
              <a:rPr lang="fr-FR" sz="1000" err="1">
                <a:latin typeface="Gill Sans Nova" panose="020B0602020104020203" pitchFamily="34" charset="0"/>
              </a:rPr>
              <a:t>needs</a:t>
            </a:r>
            <a:r>
              <a:rPr lang="fr-FR" sz="1000">
                <a:latin typeface="Gill Sans Nova" panose="020B0602020104020203" pitchFamily="34" charset="0"/>
              </a:rPr>
              <a:t> of </a:t>
            </a:r>
            <a:r>
              <a:rPr lang="fr-FR" sz="1000" err="1">
                <a:latin typeface="Gill Sans Nova" panose="020B0602020104020203" pitchFamily="34" charset="0"/>
              </a:rPr>
              <a:t>travellers</a:t>
            </a:r>
            <a:r>
              <a:rPr lang="fr-FR" sz="1000">
                <a:latin typeface="Gill Sans Nova" panose="020B0602020104020203" pitchFamily="34" charset="0"/>
              </a:rPr>
              <a:t>.  </a:t>
            </a:r>
          </a:p>
          <a:p>
            <a:pPr algn="just"/>
            <a:endParaRPr lang="fr-FR" sz="1000">
              <a:latin typeface="Gill Sans Nova" panose="020B0602020104020203" pitchFamily="34" charset="0"/>
            </a:endParaRPr>
          </a:p>
          <a:p>
            <a:pPr algn="just"/>
            <a:r>
              <a:rPr lang="fr-FR" sz="1000" b="1">
                <a:latin typeface="Gill Sans Nova" panose="020B0602020104020203" pitchFamily="34" charset="0"/>
              </a:rPr>
              <a:t>LIMITS : </a:t>
            </a:r>
            <a:r>
              <a:rPr lang="fr-FR" sz="1000">
                <a:latin typeface="Gill Sans Nova" panose="020B0602020104020203" pitchFamily="34" charset="0"/>
              </a:rPr>
              <a:t>Data </a:t>
            </a:r>
            <a:r>
              <a:rPr lang="fr-FR" sz="1000" err="1">
                <a:latin typeface="Gill Sans Nova" panose="020B0602020104020203" pitchFamily="34" charset="0"/>
              </a:rPr>
              <a:t>collected</a:t>
            </a:r>
            <a:r>
              <a:rPr lang="fr-FR" sz="1000">
                <a:latin typeface="Gill Sans Nova" panose="020B0602020104020203" pitchFamily="34" charset="0"/>
              </a:rPr>
              <a:t> in the </a:t>
            </a:r>
            <a:r>
              <a:rPr lang="fr-FR" sz="1000" err="1">
                <a:latin typeface="Gill Sans Nova" panose="020B0602020104020203" pitchFamily="34" charset="0"/>
              </a:rPr>
              <a:t>framework</a:t>
            </a:r>
            <a:r>
              <a:rPr lang="fr-FR" sz="1000">
                <a:latin typeface="Gill Sans Nova" panose="020B0602020104020203" pitchFamily="34" charset="0"/>
              </a:rPr>
              <a:t> of Flow Monitoring </a:t>
            </a:r>
            <a:r>
              <a:rPr lang="fr-FR" sz="1000" err="1">
                <a:latin typeface="Gill Sans Nova" panose="020B0602020104020203" pitchFamily="34" charset="0"/>
              </a:rPr>
              <a:t>activities</a:t>
            </a:r>
            <a:r>
              <a:rPr lang="fr-FR" sz="1000">
                <a:latin typeface="Gill Sans Nova" panose="020B0602020104020203" pitchFamily="34" charset="0"/>
              </a:rPr>
              <a:t> are the </a:t>
            </a:r>
            <a:r>
              <a:rPr lang="fr-FR" sz="1000" err="1">
                <a:latin typeface="Gill Sans Nova" panose="020B0602020104020203" pitchFamily="34" charset="0"/>
              </a:rPr>
              <a:t>result</a:t>
            </a:r>
            <a:r>
              <a:rPr lang="fr-FR" sz="1000">
                <a:latin typeface="Gill Sans Nova" panose="020B0602020104020203" pitchFamily="34" charset="0"/>
              </a:rPr>
              <a:t> of direct observations and interviews </a:t>
            </a:r>
            <a:r>
              <a:rPr lang="fr-FR" sz="1000" err="1">
                <a:latin typeface="Gill Sans Nova" panose="020B0602020104020203" pitchFamily="34" charset="0"/>
              </a:rPr>
              <a:t>conducted</a:t>
            </a:r>
            <a:r>
              <a:rPr lang="fr-FR" sz="1000">
                <a:latin typeface="Gill Sans Nova" panose="020B0602020104020203" pitchFamily="34" charset="0"/>
              </a:rPr>
              <a:t> at </a:t>
            </a:r>
            <a:r>
              <a:rPr lang="fr-FR" sz="1000" err="1">
                <a:latin typeface="Gill Sans Nova" panose="020B0602020104020203" pitchFamily="34" charset="0"/>
              </a:rPr>
              <a:t>FMPs</a:t>
            </a:r>
            <a:r>
              <a:rPr lang="fr-FR" sz="1000">
                <a:latin typeface="Gill Sans Nova" panose="020B0602020104020203" pitchFamily="34" charset="0"/>
              </a:rPr>
              <a:t> </a:t>
            </a:r>
            <a:r>
              <a:rPr lang="fr-FR" sz="1000" err="1">
                <a:latin typeface="Gill Sans Nova" panose="020B0602020104020203" pitchFamily="34" charset="0"/>
              </a:rPr>
              <a:t>between</a:t>
            </a:r>
            <a:r>
              <a:rPr lang="fr-FR" sz="1000">
                <a:latin typeface="Gill Sans Nova" panose="020B0602020104020203" pitchFamily="34" charset="0"/>
              </a:rPr>
              <a:t> 8:00 </a:t>
            </a:r>
            <a:r>
              <a:rPr lang="fr-FR" sz="1000" err="1">
                <a:latin typeface="Gill Sans Nova" panose="020B0602020104020203" pitchFamily="34" charset="0"/>
              </a:rPr>
              <a:t>am</a:t>
            </a:r>
            <a:r>
              <a:rPr lang="fr-FR" sz="1000">
                <a:latin typeface="Gill Sans Nova" panose="020B0602020104020203" pitchFamily="34" charset="0"/>
              </a:rPr>
              <a:t> and 5:00 pm. The data are not </a:t>
            </a:r>
            <a:r>
              <a:rPr lang="fr-FR" sz="1000" err="1">
                <a:latin typeface="Gill Sans Nova" panose="020B0602020104020203" pitchFamily="34" charset="0"/>
              </a:rPr>
              <a:t>representative</a:t>
            </a:r>
            <a:r>
              <a:rPr lang="fr-FR" sz="1000">
                <a:latin typeface="Gill Sans Nova" panose="020B0602020104020203" pitchFamily="34" charset="0"/>
              </a:rPr>
              <a:t> of all migration flows in the country, and, </a:t>
            </a:r>
            <a:r>
              <a:rPr lang="fr-FR" sz="1000" err="1">
                <a:latin typeface="Gill Sans Nova" panose="020B0602020104020203" pitchFamily="34" charset="0"/>
              </a:rPr>
              <a:t>because</a:t>
            </a:r>
            <a:r>
              <a:rPr lang="fr-FR" sz="1000">
                <a:latin typeface="Gill Sans Nova" panose="020B0602020104020203" pitchFamily="34" charset="0"/>
              </a:rPr>
              <a:t> </a:t>
            </a:r>
            <a:r>
              <a:rPr lang="fr-FR" sz="1000" err="1">
                <a:latin typeface="Gill Sans Nova" panose="020B0602020104020203" pitchFamily="34" charset="0"/>
              </a:rPr>
              <a:t>they</a:t>
            </a:r>
            <a:r>
              <a:rPr lang="fr-FR" sz="1000">
                <a:latin typeface="Gill Sans Nova" panose="020B0602020104020203" pitchFamily="34" charset="0"/>
              </a:rPr>
              <a:t> </a:t>
            </a:r>
            <a:r>
              <a:rPr lang="fr-FR" sz="1000" err="1">
                <a:latin typeface="Gill Sans Nova" panose="020B0602020104020203" pitchFamily="34" charset="0"/>
              </a:rPr>
              <a:t>only</a:t>
            </a:r>
            <a:r>
              <a:rPr lang="fr-FR" sz="1000">
                <a:latin typeface="Gill Sans Nova" panose="020B0602020104020203" pitchFamily="34" charset="0"/>
              </a:rPr>
              <a:t> </a:t>
            </a:r>
            <a:r>
              <a:rPr lang="fr-FR" sz="1000" err="1">
                <a:latin typeface="Gill Sans Nova" panose="020B0602020104020203" pitchFamily="34" charset="0"/>
              </a:rPr>
              <a:t>reflect</a:t>
            </a:r>
            <a:r>
              <a:rPr lang="fr-FR" sz="1000">
                <a:latin typeface="Gill Sans Nova" panose="020B0602020104020203" pitchFamily="34" charset="0"/>
              </a:rPr>
              <a:t> the situation of </a:t>
            </a:r>
            <a:r>
              <a:rPr lang="fr-FR" sz="1000" err="1">
                <a:latin typeface="Gill Sans Nova" panose="020B0602020104020203" pitchFamily="34" charset="0"/>
              </a:rPr>
              <a:t>observed</a:t>
            </a:r>
            <a:r>
              <a:rPr lang="fr-FR" sz="1000">
                <a:latin typeface="Gill Sans Nova" panose="020B0602020104020203" pitchFamily="34" charset="0"/>
              </a:rPr>
              <a:t> or </a:t>
            </a:r>
            <a:r>
              <a:rPr lang="fr-FR" sz="1000" err="1">
                <a:latin typeface="Gill Sans Nova" panose="020B0602020104020203" pitchFamily="34" charset="0"/>
              </a:rPr>
              <a:t>surveyed</a:t>
            </a:r>
            <a:r>
              <a:rPr lang="fr-FR" sz="1000">
                <a:latin typeface="Gill Sans Nova" panose="020B0602020104020203" pitchFamily="34" charset="0"/>
              </a:rPr>
              <a:t> </a:t>
            </a:r>
            <a:r>
              <a:rPr lang="fr-FR" sz="1000" err="1">
                <a:latin typeface="Gill Sans Nova" panose="020B0602020104020203" pitchFamily="34" charset="0"/>
              </a:rPr>
              <a:t>individuals</a:t>
            </a:r>
            <a:r>
              <a:rPr lang="fr-FR" sz="1000">
                <a:latin typeface="Gill Sans Nova" panose="020B0602020104020203" pitchFamily="34" charset="0"/>
              </a:rPr>
              <a:t>, </a:t>
            </a:r>
            <a:r>
              <a:rPr lang="fr-FR" sz="1000" err="1">
                <a:latin typeface="Gill Sans Nova" panose="020B0602020104020203" pitchFamily="34" charset="0"/>
              </a:rPr>
              <a:t>cannot</a:t>
            </a:r>
            <a:r>
              <a:rPr lang="fr-FR" sz="1000">
                <a:latin typeface="Gill Sans Nova" panose="020B0602020104020203" pitchFamily="34" charset="0"/>
              </a:rPr>
              <a:t> </a:t>
            </a:r>
            <a:r>
              <a:rPr lang="fr-FR" sz="1000" err="1">
                <a:latin typeface="Gill Sans Nova" panose="020B0602020104020203" pitchFamily="34" charset="0"/>
              </a:rPr>
              <a:t>be</a:t>
            </a:r>
            <a:r>
              <a:rPr lang="fr-FR" sz="1000">
                <a:latin typeface="Gill Sans Nova" panose="020B0602020104020203" pitchFamily="34" charset="0"/>
              </a:rPr>
              <a:t> </a:t>
            </a:r>
            <a:r>
              <a:rPr lang="fr-FR" sz="1000" err="1">
                <a:latin typeface="Gill Sans Nova" panose="020B0602020104020203" pitchFamily="34" charset="0"/>
              </a:rPr>
              <a:t>generalized</a:t>
            </a:r>
            <a:r>
              <a:rPr lang="fr-FR" sz="1000">
                <a:latin typeface="Gill Sans Nova" panose="020B0602020104020203" pitchFamily="34" charset="0"/>
              </a:rPr>
              <a:t>. Temporal </a:t>
            </a:r>
            <a:r>
              <a:rPr lang="fr-FR" sz="1000" err="1">
                <a:latin typeface="Gill Sans Nova" panose="020B0602020104020203" pitchFamily="34" charset="0"/>
              </a:rPr>
              <a:t>coverage</a:t>
            </a:r>
            <a:r>
              <a:rPr lang="fr-FR" sz="1000">
                <a:latin typeface="Gill Sans Nova" panose="020B0602020104020203" pitchFamily="34" charset="0"/>
              </a:rPr>
              <a:t> of the data collection </a:t>
            </a:r>
            <a:r>
              <a:rPr lang="fr-FR" sz="1000" err="1">
                <a:latin typeface="Gill Sans Nova" panose="020B0602020104020203" pitchFamily="34" charset="0"/>
              </a:rPr>
              <a:t>exercises</a:t>
            </a:r>
            <a:r>
              <a:rPr lang="fr-FR" sz="1000">
                <a:latin typeface="Gill Sans Nova" panose="020B0602020104020203" pitchFamily="34" charset="0"/>
              </a:rPr>
              <a:t> </a:t>
            </a:r>
            <a:r>
              <a:rPr lang="fr-FR" sz="1000" err="1">
                <a:latin typeface="Gill Sans Nova" panose="020B0602020104020203" pitchFamily="34" charset="0"/>
              </a:rPr>
              <a:t>is</a:t>
            </a:r>
            <a:r>
              <a:rPr lang="fr-FR" sz="1000">
                <a:latin typeface="Gill Sans Nova" panose="020B0602020104020203" pitchFamily="34" charset="0"/>
              </a:rPr>
              <a:t> </a:t>
            </a:r>
            <a:r>
              <a:rPr lang="fr-FR" sz="1000" err="1">
                <a:latin typeface="Gill Sans Nova" panose="020B0602020104020203" pitchFamily="34" charset="0"/>
              </a:rPr>
              <a:t>also</a:t>
            </a:r>
            <a:r>
              <a:rPr lang="fr-FR" sz="1000">
                <a:latin typeface="Gill Sans Nova" panose="020B0602020104020203" pitchFamily="34" charset="0"/>
              </a:rPr>
              <a:t> </a:t>
            </a:r>
            <a:r>
              <a:rPr lang="fr-FR" sz="1000" err="1">
                <a:latin typeface="Gill Sans Nova" panose="020B0602020104020203" pitchFamily="34" charset="0"/>
              </a:rPr>
              <a:t>limited</a:t>
            </a:r>
            <a:r>
              <a:rPr lang="fr-FR" sz="1000">
                <a:latin typeface="Gill Sans Nova" panose="020B0602020104020203" pitchFamily="34" charset="0"/>
              </a:rPr>
              <a:t> to a </a:t>
            </a:r>
            <a:r>
              <a:rPr lang="fr-FR" sz="1000" err="1">
                <a:latin typeface="Gill Sans Nova" panose="020B0602020104020203" pitchFamily="34" charset="0"/>
              </a:rPr>
              <a:t>specific</a:t>
            </a:r>
            <a:r>
              <a:rPr lang="fr-FR" sz="1000">
                <a:latin typeface="Gill Sans Nova" panose="020B0602020104020203" pitchFamily="34" charset="0"/>
              </a:rPr>
              <a:t> time </a:t>
            </a:r>
            <a:r>
              <a:rPr lang="fr-FR" sz="1000" err="1">
                <a:latin typeface="Gill Sans Nova" panose="020B0602020104020203" pitchFamily="34" charset="0"/>
              </a:rPr>
              <a:t>window</a:t>
            </a:r>
            <a:r>
              <a:rPr lang="fr-FR" sz="1000">
                <a:latin typeface="Gill Sans Nova" panose="020B0602020104020203" pitchFamily="34" charset="0"/>
              </a:rPr>
              <a:t>. </a:t>
            </a:r>
            <a:r>
              <a:rPr lang="fr-FR" sz="1000" err="1">
                <a:latin typeface="Gill Sans Nova" panose="020B0602020104020203" pitchFamily="34" charset="0"/>
              </a:rPr>
              <a:t>While</a:t>
            </a:r>
            <a:r>
              <a:rPr lang="fr-FR" sz="1000">
                <a:latin typeface="Gill Sans Nova" panose="020B0602020104020203" pitchFamily="34" charset="0"/>
              </a:rPr>
              <a:t> data </a:t>
            </a:r>
            <a:r>
              <a:rPr lang="fr-FR" sz="1000" err="1">
                <a:latin typeface="Gill Sans Nova" panose="020B0602020104020203" pitchFamily="34" charset="0"/>
              </a:rPr>
              <a:t>is</a:t>
            </a:r>
            <a:r>
              <a:rPr lang="fr-FR" sz="1000">
                <a:latin typeface="Gill Sans Nova" panose="020B0602020104020203" pitchFamily="34" charset="0"/>
              </a:rPr>
              <a:t> </a:t>
            </a:r>
            <a:r>
              <a:rPr lang="fr-FR" sz="1000" err="1">
                <a:latin typeface="Gill Sans Nova" panose="020B0602020104020203" pitchFamily="34" charset="0"/>
              </a:rPr>
              <a:t>collected</a:t>
            </a:r>
            <a:r>
              <a:rPr lang="fr-FR" sz="1000">
                <a:latin typeface="Gill Sans Nova" panose="020B0602020104020203" pitchFamily="34" charset="0"/>
              </a:rPr>
              <a:t> </a:t>
            </a:r>
            <a:r>
              <a:rPr lang="fr-FR" sz="1000" err="1">
                <a:latin typeface="Gill Sans Nova" panose="020B0602020104020203" pitchFamily="34" charset="0"/>
              </a:rPr>
              <a:t>daily</a:t>
            </a:r>
            <a:r>
              <a:rPr lang="fr-FR" sz="1000">
                <a:latin typeface="Gill Sans Nova" panose="020B0602020104020203" pitchFamily="34" charset="0"/>
              </a:rPr>
              <a:t>, Flow Monitoring </a:t>
            </a:r>
            <a:r>
              <a:rPr lang="fr-FR" sz="1000" err="1">
                <a:latin typeface="Gill Sans Nova" panose="020B0602020104020203" pitchFamily="34" charset="0"/>
              </a:rPr>
              <a:t>activities</a:t>
            </a:r>
            <a:r>
              <a:rPr lang="fr-FR" sz="1000">
                <a:latin typeface="Gill Sans Nova" panose="020B0602020104020203" pitchFamily="34" charset="0"/>
              </a:rPr>
              <a:t> do not capture all flows </a:t>
            </a:r>
            <a:r>
              <a:rPr lang="fr-FR" sz="1000" err="1">
                <a:latin typeface="Gill Sans Nova" panose="020B0602020104020203" pitchFamily="34" charset="0"/>
              </a:rPr>
              <a:t>transiting</a:t>
            </a:r>
            <a:r>
              <a:rPr lang="fr-FR" sz="1000">
                <a:latin typeface="Gill Sans Nova" panose="020B0602020104020203" pitchFamily="34" charset="0"/>
              </a:rPr>
              <a:t> </a:t>
            </a:r>
            <a:r>
              <a:rPr lang="fr-FR" sz="1000" err="1">
                <a:latin typeface="Gill Sans Nova" panose="020B0602020104020203" pitchFamily="34" charset="0"/>
              </a:rPr>
              <a:t>through</a:t>
            </a:r>
            <a:r>
              <a:rPr lang="fr-FR" sz="1000">
                <a:latin typeface="Gill Sans Nova" panose="020B0602020104020203" pitchFamily="34" charset="0"/>
              </a:rPr>
              <a:t> </a:t>
            </a:r>
            <a:r>
              <a:rPr lang="fr-FR" sz="1000" err="1">
                <a:latin typeface="Gill Sans Nova" panose="020B0602020104020203" pitchFamily="34" charset="0"/>
              </a:rPr>
              <a:t>FMPs</a:t>
            </a:r>
            <a:r>
              <a:rPr lang="fr-FR" sz="1000">
                <a:latin typeface="Gill Sans Nova" panose="020B0602020104020203" pitchFamily="34" charset="0"/>
              </a:rPr>
              <a:t>. </a:t>
            </a:r>
            <a:r>
              <a:rPr lang="en-US" sz="1000">
                <a:latin typeface="Gill Sans Nova" panose="020B0602020104020203" pitchFamily="34" charset="0"/>
              </a:rPr>
              <a:t>Data on vulnerability is </a:t>
            </a:r>
          </a:p>
          <a:p>
            <a:pPr algn="just"/>
            <a:endParaRPr lang="en-US" sz="1000">
              <a:latin typeface="Gill Sans Nova" panose="020B0602020104020203" pitchFamily="34" charset="0"/>
            </a:endParaRPr>
          </a:p>
          <a:p>
            <a:pPr algn="just"/>
            <a:r>
              <a:rPr lang="en-US" sz="1000">
                <a:latin typeface="Gill Sans Nova" panose="020B0602020104020203" pitchFamily="34" charset="0"/>
              </a:rPr>
              <a:t>based on direct observation and should be understood as mainly indicative. </a:t>
            </a:r>
          </a:p>
          <a:p>
            <a:pPr algn="just"/>
            <a:r>
              <a:rPr lang="en-US" sz="1000">
                <a:latin typeface="Gill Sans Nova" panose="020B0602020104020203" pitchFamily="34" charset="0"/>
              </a:rPr>
              <a:t>Data collected for these exercises should be understood as estimations  only. IOM does not make any  warranties or representations as to the  appropriateness, quality, reliability,  timeliness, accuracy or completeness  of the data included in this report. </a:t>
            </a:r>
            <a:endParaRPr lang="fr-FR" sz="1000">
              <a:latin typeface="Gill Sans Nova" panose="020B0602020104020203" pitchFamily="34" charset="0"/>
            </a:endParaRPr>
          </a:p>
          <a:p>
            <a:pPr algn="just"/>
            <a:r>
              <a:rPr lang="fr-FR" sz="1000">
                <a:latin typeface="Gill Sans Nova" panose="020B0602020104020203" pitchFamily="34" charset="0"/>
              </a:rPr>
              <a:t>The COVID-19 </a:t>
            </a:r>
            <a:r>
              <a:rPr lang="fr-FR" sz="1000" err="1">
                <a:latin typeface="Gill Sans Nova" panose="020B0602020104020203" pitchFamily="34" charset="0"/>
              </a:rPr>
              <a:t>pandemic</a:t>
            </a:r>
            <a:r>
              <a:rPr lang="fr-FR" sz="1000">
                <a:latin typeface="Gill Sans Nova" panose="020B0602020104020203" pitchFamily="34" charset="0"/>
              </a:rPr>
              <a:t> has </a:t>
            </a:r>
            <a:r>
              <a:rPr lang="fr-FR" sz="1000" err="1">
                <a:latin typeface="Gill Sans Nova" panose="020B0602020104020203" pitchFamily="34" charset="0"/>
              </a:rPr>
              <a:t>brought</a:t>
            </a:r>
            <a:r>
              <a:rPr lang="fr-FR" sz="1000">
                <a:latin typeface="Gill Sans Nova" panose="020B0602020104020203" pitchFamily="34" charset="0"/>
              </a:rPr>
              <a:t> a new normal </a:t>
            </a:r>
            <a:r>
              <a:rPr lang="fr-FR" sz="1000" err="1">
                <a:latin typeface="Gill Sans Nova" panose="020B0602020104020203" pitchFamily="34" charset="0"/>
              </a:rPr>
              <a:t>which</a:t>
            </a:r>
            <a:r>
              <a:rPr lang="fr-FR" sz="1000">
                <a:latin typeface="Gill Sans Nova" panose="020B0602020104020203" pitchFamily="34" charset="0"/>
              </a:rPr>
              <a:t> IOM has </a:t>
            </a:r>
            <a:r>
              <a:rPr lang="fr-FR" sz="1000" err="1">
                <a:latin typeface="Gill Sans Nova" panose="020B0602020104020203" pitchFamily="34" charset="0"/>
              </a:rPr>
              <a:t>adapted</a:t>
            </a:r>
            <a:r>
              <a:rPr lang="fr-FR" sz="1000">
                <a:latin typeface="Gill Sans Nova" panose="020B0602020104020203" pitchFamily="34" charset="0"/>
              </a:rPr>
              <a:t> to by </a:t>
            </a:r>
            <a:r>
              <a:rPr lang="fr-FR" sz="1000" err="1">
                <a:latin typeface="Gill Sans Nova" panose="020B0602020104020203" pitchFamily="34" charset="0"/>
              </a:rPr>
              <a:t>implementing</a:t>
            </a:r>
            <a:r>
              <a:rPr lang="fr-FR" sz="1000">
                <a:latin typeface="Gill Sans Nova" panose="020B0602020104020203" pitchFamily="34" charset="0"/>
              </a:rPr>
              <a:t> </a:t>
            </a:r>
            <a:r>
              <a:rPr lang="fr-FR" sz="1000" err="1">
                <a:latin typeface="Gill Sans Nova" panose="020B0602020104020203" pitchFamily="34" charset="0"/>
              </a:rPr>
              <a:t>preventive</a:t>
            </a:r>
            <a:r>
              <a:rPr lang="fr-FR" sz="1000">
                <a:latin typeface="Gill Sans Nova" panose="020B0602020104020203" pitchFamily="34" charset="0"/>
              </a:rPr>
              <a:t> and </a:t>
            </a:r>
            <a:r>
              <a:rPr lang="fr-FR" sz="1000" err="1">
                <a:latin typeface="Gill Sans Nova" panose="020B0602020104020203" pitchFamily="34" charset="0"/>
              </a:rPr>
              <a:t>risk</a:t>
            </a:r>
            <a:r>
              <a:rPr lang="fr-FR" sz="1000">
                <a:latin typeface="Gill Sans Nova" panose="020B0602020104020203" pitchFamily="34" charset="0"/>
              </a:rPr>
              <a:t> mitigation </a:t>
            </a:r>
            <a:r>
              <a:rPr lang="fr-FR" sz="1000" err="1">
                <a:latin typeface="Gill Sans Nova" panose="020B0602020104020203" pitchFamily="34" charset="0"/>
              </a:rPr>
              <a:t>methods</a:t>
            </a:r>
            <a:r>
              <a:rPr lang="fr-FR" sz="1000">
                <a:latin typeface="Gill Sans Nova" panose="020B0602020104020203" pitchFamily="34" charset="0"/>
              </a:rPr>
              <a:t> in </a:t>
            </a:r>
            <a:r>
              <a:rPr lang="fr-FR" sz="1000" err="1">
                <a:latin typeface="Gill Sans Nova" panose="020B0602020104020203" pitchFamily="34" charset="0"/>
              </a:rPr>
              <a:t>collecting</a:t>
            </a:r>
            <a:r>
              <a:rPr lang="fr-FR" sz="1000">
                <a:latin typeface="Gill Sans Nova" panose="020B0602020104020203" pitchFamily="34" charset="0"/>
              </a:rPr>
              <a:t> data on the </a:t>
            </a:r>
            <a:r>
              <a:rPr lang="fr-FR" sz="1000" err="1">
                <a:latin typeface="Gill Sans Nova" panose="020B0602020104020203" pitchFamily="34" charset="0"/>
              </a:rPr>
              <a:t>field</a:t>
            </a:r>
            <a:r>
              <a:rPr lang="fr-FR" sz="1000">
                <a:latin typeface="Gill Sans Nova" panose="020B0602020104020203" pitchFamily="34" charset="0"/>
              </a:rPr>
              <a:t>. The data </a:t>
            </a:r>
            <a:r>
              <a:rPr lang="fr-FR" sz="1000" err="1">
                <a:latin typeface="Gill Sans Nova" panose="020B0602020104020203" pitchFamily="34" charset="0"/>
              </a:rPr>
              <a:t>enumerators</a:t>
            </a:r>
            <a:r>
              <a:rPr lang="fr-FR" sz="1000">
                <a:latin typeface="Gill Sans Nova" panose="020B0602020104020203" pitchFamily="34" charset="0"/>
              </a:rPr>
              <a:t> have been </a:t>
            </a:r>
            <a:r>
              <a:rPr lang="fr-FR" sz="1000" err="1">
                <a:latin typeface="Gill Sans Nova" panose="020B0602020104020203" pitchFamily="34" charset="0"/>
              </a:rPr>
              <a:t>trained</a:t>
            </a:r>
            <a:r>
              <a:rPr lang="fr-FR" sz="1000">
                <a:latin typeface="Gill Sans Nova" panose="020B0602020104020203" pitchFamily="34" charset="0"/>
              </a:rPr>
              <a:t> to observe the COVID-19 </a:t>
            </a:r>
            <a:r>
              <a:rPr lang="fr-FR" sz="1000" err="1">
                <a:latin typeface="Gill Sans Nova" panose="020B0602020104020203" pitchFamily="34" charset="0"/>
              </a:rPr>
              <a:t>precautionary</a:t>
            </a:r>
            <a:r>
              <a:rPr lang="fr-FR" sz="1000">
                <a:latin typeface="Gill Sans Nova" panose="020B0602020104020203" pitchFamily="34" charset="0"/>
              </a:rPr>
              <a:t> </a:t>
            </a:r>
            <a:r>
              <a:rPr lang="fr-FR" sz="1000" err="1">
                <a:latin typeface="Gill Sans Nova" panose="020B0602020104020203" pitchFamily="34" charset="0"/>
              </a:rPr>
              <a:t>protocols</a:t>
            </a:r>
            <a:r>
              <a:rPr lang="fr-FR" sz="1000">
                <a:latin typeface="Gill Sans Nova" panose="020B0602020104020203" pitchFamily="34" charset="0"/>
              </a:rPr>
              <a:t> </a:t>
            </a:r>
            <a:r>
              <a:rPr lang="fr-FR" sz="1000" err="1">
                <a:latin typeface="Gill Sans Nova" panose="020B0602020104020203" pitchFamily="34" charset="0"/>
              </a:rPr>
              <a:t>given</a:t>
            </a:r>
            <a:r>
              <a:rPr lang="fr-FR" sz="1000">
                <a:latin typeface="Gill Sans Nova" panose="020B0602020104020203" pitchFamily="34" charset="0"/>
              </a:rPr>
              <a:t> by the </a:t>
            </a:r>
            <a:r>
              <a:rPr lang="fr-FR" sz="1000" err="1">
                <a:latin typeface="Gill Sans Nova" panose="020B0602020104020203" pitchFamily="34" charset="0"/>
              </a:rPr>
              <a:t>Nigerian</a:t>
            </a:r>
            <a:r>
              <a:rPr lang="fr-FR" sz="1000">
                <a:latin typeface="Gill Sans Nova" panose="020B0602020104020203" pitchFamily="34" charset="0"/>
              </a:rPr>
              <a:t> Centre for </a:t>
            </a:r>
            <a:r>
              <a:rPr lang="fr-FR" sz="1000" err="1">
                <a:latin typeface="Gill Sans Nova" panose="020B0602020104020203" pitchFamily="34" charset="0"/>
              </a:rPr>
              <a:t>Disease</a:t>
            </a:r>
            <a:r>
              <a:rPr lang="fr-FR" sz="1000">
                <a:latin typeface="Gill Sans Nova" panose="020B0602020104020203" pitchFamily="34" charset="0"/>
              </a:rPr>
              <a:t> Control. </a:t>
            </a:r>
            <a:r>
              <a:rPr lang="fr-FR" sz="1000" err="1">
                <a:latin typeface="Gill Sans Nova" panose="020B0602020104020203" pitchFamily="34" charset="0"/>
              </a:rPr>
              <a:t>These</a:t>
            </a:r>
            <a:r>
              <a:rPr lang="fr-FR" sz="1000">
                <a:latin typeface="Gill Sans Nova" panose="020B0602020104020203" pitchFamily="34" charset="0"/>
              </a:rPr>
              <a:t> </a:t>
            </a:r>
            <a:r>
              <a:rPr lang="fr-FR" sz="1000" err="1">
                <a:latin typeface="Gill Sans Nova" panose="020B0602020104020203" pitchFamily="34" charset="0"/>
              </a:rPr>
              <a:t>protocols</a:t>
            </a:r>
            <a:r>
              <a:rPr lang="fr-FR" sz="1000">
                <a:latin typeface="Gill Sans Nova" panose="020B0602020104020203" pitchFamily="34" charset="0"/>
              </a:rPr>
              <a:t> </a:t>
            </a:r>
            <a:r>
              <a:rPr lang="fr-FR" sz="1000" err="1">
                <a:latin typeface="Gill Sans Nova" panose="020B0602020104020203" pitchFamily="34" charset="0"/>
              </a:rPr>
              <a:t>include</a:t>
            </a:r>
            <a:r>
              <a:rPr lang="fr-FR" sz="1000">
                <a:latin typeface="Gill Sans Nova" panose="020B0602020104020203" pitchFamily="34" charset="0"/>
              </a:rPr>
              <a:t> but are not </a:t>
            </a:r>
            <a:r>
              <a:rPr lang="fr-FR" sz="1000" err="1">
                <a:latin typeface="Gill Sans Nova" panose="020B0602020104020203" pitchFamily="34" charset="0"/>
              </a:rPr>
              <a:t>limited</a:t>
            </a:r>
            <a:r>
              <a:rPr lang="fr-FR" sz="1000">
                <a:latin typeface="Gill Sans Nova" panose="020B0602020104020203" pitchFamily="34" charset="0"/>
              </a:rPr>
              <a:t> to; </a:t>
            </a:r>
            <a:r>
              <a:rPr lang="fr-FR" sz="1000" err="1">
                <a:latin typeface="Gill Sans Nova" panose="020B0602020104020203" pitchFamily="34" charset="0"/>
              </a:rPr>
              <a:t>wearing</a:t>
            </a:r>
            <a:r>
              <a:rPr lang="fr-FR" sz="1000">
                <a:latin typeface="Gill Sans Nova" panose="020B0602020104020203" pitchFamily="34" charset="0"/>
              </a:rPr>
              <a:t> of face </a:t>
            </a:r>
            <a:r>
              <a:rPr lang="fr-FR" sz="1000" err="1">
                <a:latin typeface="Gill Sans Nova" panose="020B0602020104020203" pitchFamily="34" charset="0"/>
              </a:rPr>
              <a:t>mask</a:t>
            </a:r>
            <a:r>
              <a:rPr lang="fr-FR" sz="1000">
                <a:latin typeface="Gill Sans Nova" panose="020B0602020104020203" pitchFamily="34" charset="0"/>
              </a:rPr>
              <a:t> </a:t>
            </a:r>
            <a:r>
              <a:rPr lang="fr-FR" sz="1000" err="1">
                <a:latin typeface="Gill Sans Nova" panose="020B0602020104020203" pitchFamily="34" charset="0"/>
              </a:rPr>
              <a:t>covering</a:t>
            </a:r>
            <a:r>
              <a:rPr lang="fr-FR" sz="1000">
                <a:latin typeface="Gill Sans Nova" panose="020B0602020104020203" pitchFamily="34" charset="0"/>
              </a:rPr>
              <a:t> the </a:t>
            </a:r>
            <a:r>
              <a:rPr lang="fr-FR" sz="1000" err="1">
                <a:latin typeface="Gill Sans Nova" panose="020B0602020104020203" pitchFamily="34" charset="0"/>
              </a:rPr>
              <a:t>nose</a:t>
            </a:r>
            <a:r>
              <a:rPr lang="fr-FR" sz="1000">
                <a:latin typeface="Gill Sans Nova" panose="020B0602020104020203" pitchFamily="34" charset="0"/>
              </a:rPr>
              <a:t> and </a:t>
            </a:r>
            <a:r>
              <a:rPr lang="fr-FR" sz="1000" err="1">
                <a:latin typeface="Gill Sans Nova" panose="020B0602020104020203" pitchFamily="34" charset="0"/>
              </a:rPr>
              <a:t>mouth</a:t>
            </a:r>
            <a:r>
              <a:rPr lang="fr-FR" sz="1000">
                <a:latin typeface="Gill Sans Nova" panose="020B0602020104020203" pitchFamily="34" charset="0"/>
              </a:rPr>
              <a:t>, </a:t>
            </a:r>
            <a:r>
              <a:rPr lang="fr-FR" sz="1000" err="1">
                <a:latin typeface="Gill Sans Nova" panose="020B0602020104020203" pitchFamily="34" charset="0"/>
              </a:rPr>
              <a:t>physical</a:t>
            </a:r>
            <a:r>
              <a:rPr lang="fr-FR" sz="1000">
                <a:latin typeface="Gill Sans Nova" panose="020B0602020104020203" pitchFamily="34" charset="0"/>
              </a:rPr>
              <a:t> </a:t>
            </a:r>
            <a:r>
              <a:rPr lang="fr-FR" sz="1000" err="1">
                <a:latin typeface="Gill Sans Nova" panose="020B0602020104020203" pitchFamily="34" charset="0"/>
              </a:rPr>
              <a:t>distancing</a:t>
            </a:r>
            <a:r>
              <a:rPr lang="fr-FR" sz="1000">
                <a:latin typeface="Gill Sans Nova" panose="020B0602020104020203" pitchFamily="34" charset="0"/>
              </a:rPr>
              <a:t> of at least 2 </a:t>
            </a:r>
            <a:r>
              <a:rPr lang="fr-FR" sz="1000" err="1">
                <a:latin typeface="Gill Sans Nova" panose="020B0602020104020203" pitchFamily="34" charset="0"/>
              </a:rPr>
              <a:t>metres</a:t>
            </a:r>
            <a:r>
              <a:rPr lang="fr-FR" sz="1000">
                <a:latin typeface="Gill Sans Nova" panose="020B0602020104020203" pitchFamily="34" charset="0"/>
              </a:rPr>
              <a:t>, </a:t>
            </a:r>
            <a:r>
              <a:rPr lang="fr-FR" sz="1000" err="1">
                <a:latin typeface="Gill Sans Nova" panose="020B0602020104020203" pitchFamily="34" charset="0"/>
              </a:rPr>
              <a:t>washing</a:t>
            </a:r>
            <a:r>
              <a:rPr lang="fr-FR" sz="1000">
                <a:latin typeface="Gill Sans Nova" panose="020B0602020104020203" pitchFamily="34" charset="0"/>
              </a:rPr>
              <a:t> of hands </a:t>
            </a:r>
            <a:r>
              <a:rPr lang="fr-FR" sz="1000" err="1">
                <a:latin typeface="Gill Sans Nova" panose="020B0602020104020203" pitchFamily="34" charset="0"/>
              </a:rPr>
              <a:t>regularly</a:t>
            </a:r>
            <a:r>
              <a:rPr lang="fr-FR" sz="1000">
                <a:latin typeface="Gill Sans Nova" panose="020B0602020104020203" pitchFamily="34" charset="0"/>
              </a:rPr>
              <a:t> or use of </a:t>
            </a:r>
            <a:r>
              <a:rPr lang="fr-FR" sz="1000" err="1">
                <a:latin typeface="Gill Sans Nova" panose="020B0602020104020203" pitchFamily="34" charset="0"/>
              </a:rPr>
              <a:t>alcohol-based</a:t>
            </a:r>
            <a:r>
              <a:rPr lang="fr-FR" sz="1000">
                <a:latin typeface="Gill Sans Nova" panose="020B0602020104020203" pitchFamily="34" charset="0"/>
              </a:rPr>
              <a:t> </a:t>
            </a:r>
            <a:r>
              <a:rPr lang="fr-FR" sz="1000" err="1">
                <a:latin typeface="Gill Sans Nova" panose="020B0602020104020203" pitchFamily="34" charset="0"/>
              </a:rPr>
              <a:t>sanitizer</a:t>
            </a:r>
            <a:r>
              <a:rPr lang="fr-FR" sz="1000">
                <a:latin typeface="Gill Sans Nova" panose="020B0602020104020203" pitchFamily="34" charset="0"/>
              </a:rPr>
              <a:t>, </a:t>
            </a:r>
            <a:r>
              <a:rPr lang="fr-FR" sz="1000" err="1">
                <a:latin typeface="Gill Sans Nova" panose="020B0602020104020203" pitchFamily="34" charset="0"/>
              </a:rPr>
              <a:t>avoid</a:t>
            </a:r>
            <a:r>
              <a:rPr lang="fr-FR" sz="1000">
                <a:latin typeface="Gill Sans Nova" panose="020B0602020104020203" pitchFamily="34" charset="0"/>
              </a:rPr>
              <a:t> </a:t>
            </a:r>
            <a:r>
              <a:rPr lang="fr-FR" sz="1000" err="1">
                <a:latin typeface="Gill Sans Nova" panose="020B0602020104020203" pitchFamily="34" charset="0"/>
              </a:rPr>
              <a:t>touching</a:t>
            </a:r>
            <a:r>
              <a:rPr lang="fr-FR" sz="1000">
                <a:latin typeface="Gill Sans Nova" panose="020B0602020104020203" pitchFamily="34" charset="0"/>
              </a:rPr>
              <a:t> face, etc.</a:t>
            </a:r>
          </a:p>
          <a:p>
            <a:pPr algn="just"/>
            <a:endParaRPr lang="fr-FR" sz="1000" b="1">
              <a:latin typeface="Gill Sans Nova" panose="020B0602020104020203" pitchFamily="34" charset="0"/>
            </a:endParaRPr>
          </a:p>
          <a:p>
            <a:pPr algn="just"/>
            <a:r>
              <a:rPr lang="fr-FR" sz="1000" b="1">
                <a:latin typeface="Gill Sans Nova" panose="020B0602020104020203" pitchFamily="34" charset="0"/>
              </a:rPr>
              <a:t>DEFINITIONS:</a:t>
            </a:r>
          </a:p>
          <a:p>
            <a:pPr algn="just"/>
            <a:endParaRPr lang="fr-FR" sz="1000" b="1">
              <a:latin typeface="Gill Sans Nova" panose="020B0602020104020203" pitchFamily="34" charset="0"/>
            </a:endParaRPr>
          </a:p>
          <a:p>
            <a:pPr algn="just"/>
            <a:r>
              <a:rPr lang="fr-FR" sz="1000" b="1">
                <a:latin typeface="Gill Sans Nova" panose="020B0602020104020203" pitchFamily="34" charset="0"/>
              </a:rPr>
              <a:t>Flow Monitoring Point</a:t>
            </a:r>
            <a:r>
              <a:rPr lang="fr-FR" sz="1000">
                <a:latin typeface="Gill Sans Nova" panose="020B0602020104020203" pitchFamily="34" charset="0"/>
              </a:rPr>
              <a:t>:</a:t>
            </a:r>
            <a:r>
              <a:rPr lang="fr-FR" sz="1000" b="1">
                <a:latin typeface="Gill Sans Nova" panose="020B0602020104020203" pitchFamily="34" charset="0"/>
              </a:rPr>
              <a:t> </a:t>
            </a:r>
            <a:r>
              <a:rPr lang="fr-FR" sz="1000">
                <a:latin typeface="Gill Sans Nova" panose="020B0602020104020203" pitchFamily="34" charset="0"/>
              </a:rPr>
              <a:t>Flow Monitoring Points (</a:t>
            </a:r>
            <a:r>
              <a:rPr lang="fr-FR" sz="1000" err="1">
                <a:latin typeface="Gill Sans Nova" panose="020B0602020104020203" pitchFamily="34" charset="0"/>
              </a:rPr>
              <a:t>FMPs</a:t>
            </a:r>
            <a:r>
              <a:rPr lang="fr-FR" sz="1000">
                <a:latin typeface="Gill Sans Nova" panose="020B0602020104020203" pitchFamily="34" charset="0"/>
              </a:rPr>
              <a:t>) </a:t>
            </a:r>
            <a:r>
              <a:rPr lang="en-US" sz="1000">
                <a:latin typeface="Gill Sans Nova" panose="020B0602020104020203" pitchFamily="34" charset="0"/>
              </a:rPr>
              <a:t>are points set up by IOM’s Displacement Tracking Matrix in high mobility areas in each country covered (near borders or main travel routes)</a:t>
            </a:r>
          </a:p>
          <a:p>
            <a:pPr algn="just"/>
            <a:endParaRPr lang="fr-FR" sz="1000">
              <a:latin typeface="Gill Sans Nova" panose="020B0602020104020203" pitchFamily="34" charset="0"/>
            </a:endParaRPr>
          </a:p>
          <a:p>
            <a:pPr algn="just"/>
            <a:r>
              <a:rPr lang="fr-FR" sz="1000" b="1" err="1">
                <a:latin typeface="Gill Sans Nova" panose="020B0602020104020203" pitchFamily="34" charset="0"/>
              </a:rPr>
              <a:t>Incoming</a:t>
            </a:r>
            <a:r>
              <a:rPr lang="fr-FR" sz="1000" b="1">
                <a:latin typeface="Gill Sans Nova" panose="020B0602020104020203" pitchFamily="34" charset="0"/>
              </a:rPr>
              <a:t> flow: </a:t>
            </a:r>
            <a:r>
              <a:rPr lang="en-US" sz="1000">
                <a:latin typeface="Gill Sans Nova" panose="020B0602020104020203" pitchFamily="34" charset="0"/>
              </a:rPr>
              <a:t>refers to migrants who arrive at a Flow Monitoring Point with the intention of travelling further into Nigeria.</a:t>
            </a:r>
          </a:p>
          <a:p>
            <a:pPr algn="just"/>
            <a:endParaRPr lang="en-US" sz="1000">
              <a:latin typeface="Gill Sans Nova" panose="020B0602020104020203" pitchFamily="34" charset="0"/>
            </a:endParaRPr>
          </a:p>
          <a:p>
            <a:pPr algn="just"/>
            <a:r>
              <a:rPr lang="en-US" sz="1000" b="1">
                <a:latin typeface="Gill Sans Nova" panose="020B0602020104020203" pitchFamily="34" charset="0"/>
              </a:rPr>
              <a:t>Outgoing flow: </a:t>
            </a:r>
            <a:r>
              <a:rPr lang="en-US" sz="1000">
                <a:latin typeface="Gill Sans Nova" panose="020B0602020104020203" pitchFamily="34" charset="0"/>
              </a:rPr>
              <a:t>refers to migrants who arrive at a Flow Monitoring Point with the intention of travelling out of Nigeria.</a:t>
            </a:r>
          </a:p>
          <a:p>
            <a:pPr algn="just"/>
            <a:endParaRPr lang="fr-FR" sz="1000">
              <a:latin typeface="Gill Sans Nova" panose="020B0602020104020203" pitchFamily="34" charset="0"/>
            </a:endParaRPr>
          </a:p>
          <a:p>
            <a:pPr algn="just"/>
            <a:r>
              <a:rPr lang="fr-FR" sz="1000" b="1" err="1">
                <a:latin typeface="Gill Sans Nova" panose="020B0602020104020203" pitchFamily="34" charset="0"/>
              </a:rPr>
              <a:t>Internal</a:t>
            </a:r>
            <a:r>
              <a:rPr lang="fr-FR" sz="1000" b="1">
                <a:latin typeface="Gill Sans Nova" panose="020B0602020104020203" pitchFamily="34" charset="0"/>
              </a:rPr>
              <a:t> flow: </a:t>
            </a:r>
            <a:r>
              <a:rPr lang="en-US" sz="1000">
                <a:latin typeface="Gill Sans Nova" panose="020B0602020104020203" pitchFamily="34" charset="0"/>
              </a:rPr>
              <a:t>refers to migrants who are conducting a movement within the boundaries of a single country.</a:t>
            </a:r>
          </a:p>
          <a:p>
            <a:pPr algn="just"/>
            <a:endParaRPr lang="en-US" sz="1000">
              <a:latin typeface="Gill Sans Nova" panose="020B0602020104020203" pitchFamily="34" charset="0"/>
            </a:endParaRPr>
          </a:p>
          <a:p>
            <a:pPr algn="just"/>
            <a:r>
              <a:rPr lang="fr-FR" sz="1000" b="1">
                <a:latin typeface="Gill Sans Nova" panose="020B0602020104020203" pitchFamily="34" charset="0"/>
              </a:rPr>
              <a:t>Migrant: </a:t>
            </a:r>
            <a:r>
              <a:rPr lang="en-US" sz="1000" b="1">
                <a:latin typeface="Gill Sans Nova" panose="020B0602020104020203" pitchFamily="34" charset="0"/>
              </a:rPr>
              <a:t> </a:t>
            </a:r>
            <a:r>
              <a:rPr lang="en-US" sz="1000">
                <a:latin typeface="Gill Sans Nova" panose="020B0602020104020203" pitchFamily="34" charset="0"/>
              </a:rPr>
              <a:t>An umbrella term, not defined under international law, reflecting the common lay understanding of a person who moves away from his or her place of usual residence, whether within a country or across an international border, temporarily or permanently, and for a variety of reasons.</a:t>
            </a:r>
            <a:endParaRPr lang="fr-FR" sz="1000">
              <a:latin typeface="Gill Sans Nova" panose="020B0602020104020203" pitchFamily="34" charset="0"/>
            </a:endParaRPr>
          </a:p>
          <a:p>
            <a:pPr algn="just"/>
            <a:endParaRPr lang="fr-FR" sz="1000" b="1">
              <a:latin typeface="Gill Sans Nova" panose="020B0602020104020203" pitchFamily="34" charset="0"/>
            </a:endParaRPr>
          </a:p>
          <a:p>
            <a:pPr algn="just"/>
            <a:r>
              <a:rPr lang="en-US" sz="800" i="1">
                <a:latin typeface="Gill Sans Nova" panose="020B0602020104020203" pitchFamily="34" charset="0"/>
              </a:rPr>
              <a:t>The opinions expressed in the report are those of the authors and do not necessarily reflect the views of the International Organization for Migration (IOM). The designations employed and the presentation of material throughout the report do not imply the expression of any opinion whatsoever on the part of IOM concerning the legal status of any country, territory, city or area, or of its authorities, or concerning its frontiers or boundaries. IOM is committed to the principle that humane and orderly migration benefits migrants and society. As an intergovernmental organization, IOM acts with its partners in the international community to: assist in the meeting of operational challenges of migration; advance understanding of migration issues; encourage social and economic development through migration; and uphold the human dignity and well-being of migrants.</a:t>
            </a:r>
          </a:p>
          <a:p>
            <a:pPr algn="just"/>
            <a:endParaRPr lang="fr-FR" sz="800" i="1">
              <a:solidFill>
                <a:schemeClr val="tx1"/>
              </a:solidFill>
              <a:latin typeface="Gill Sans Nova" panose="020B0602020104020203" pitchFamily="34" charset="0"/>
            </a:endParaRPr>
          </a:p>
          <a:p>
            <a:pPr algn="just" fontAlgn="b"/>
            <a:r>
              <a:rPr lang="en-GB" sz="800" i="1">
                <a:solidFill>
                  <a:schemeClr val="tx1">
                    <a:lumMod val="75000"/>
                    <a:lumOff val="25000"/>
                  </a:schemeClr>
                </a:solidFill>
                <a:latin typeface="Gill Sans Nova" panose="020B0602020104020203" pitchFamily="34" charset="0"/>
              </a:rPr>
              <a:t>The maps displayed in this report are for illustration purposes only. The depiction and use of boundaries, geographic names and related data shown on maps and included in this report are not warranted to be error free nor do they imply judgment on the legal status of any territory, or any endorsement or acceptance of such boundaries by IOM. </a:t>
            </a:r>
          </a:p>
        </p:txBody>
      </p:sp>
      <p:sp>
        <p:nvSpPr>
          <p:cNvPr id="12" name="Rectangle 11">
            <a:extLst>
              <a:ext uri="{FF2B5EF4-FFF2-40B4-BE49-F238E27FC236}">
                <a16:creationId xmlns:a16="http://schemas.microsoft.com/office/drawing/2014/main" id="{16FE0062-5056-4225-94F7-625A3AD7992D}"/>
              </a:ext>
            </a:extLst>
          </p:cNvPr>
          <p:cNvSpPr/>
          <p:nvPr/>
        </p:nvSpPr>
        <p:spPr>
          <a:xfrm>
            <a:off x="255001" y="120385"/>
            <a:ext cx="9396000" cy="469385"/>
          </a:xfrm>
          <a:prstGeom prst="rect">
            <a:avLst/>
          </a:prstGeom>
          <a:solidFill>
            <a:srgbClr val="003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33505"/>
            <a:r>
              <a:rPr lang="fr-FR" sz="1500" b="1" spc="300">
                <a:solidFill>
                  <a:schemeClr val="bg1"/>
                </a:solidFill>
                <a:latin typeface="Gill Sans Nova "/>
              </a:rPr>
              <a:t>FLOW MONITORING </a:t>
            </a:r>
            <a:r>
              <a:rPr lang="fr-FR" sz="1500" b="1" spc="300">
                <a:solidFill>
                  <a:prstClr val="white"/>
                </a:solidFill>
                <a:latin typeface="Gill Sans Nova "/>
                <a:cs typeface="Calibri" panose="020F0502020204030204" pitchFamily="34" charset="0"/>
              </a:rPr>
              <a:t>—</a:t>
            </a:r>
            <a:r>
              <a:rPr lang="fr-FR" sz="1500" b="1" spc="300">
                <a:solidFill>
                  <a:schemeClr val="bg1"/>
                </a:solidFill>
                <a:latin typeface="Gill Sans Nova "/>
              </a:rPr>
              <a:t> </a:t>
            </a:r>
            <a:r>
              <a:rPr lang="fr-FR" sz="1500" b="1" spc="300">
                <a:solidFill>
                  <a:srgbClr val="FC7400"/>
                </a:solidFill>
                <a:latin typeface="Gill Sans Nova "/>
              </a:rPr>
              <a:t>NIGERIA</a:t>
            </a:r>
            <a:endParaRPr lang="fr-FR" sz="1500" b="1" spc="300">
              <a:solidFill>
                <a:schemeClr val="bg1"/>
              </a:solidFill>
              <a:latin typeface="Gill Sans Nova "/>
            </a:endParaRPr>
          </a:p>
          <a:p>
            <a:pPr marL="1433505"/>
            <a:r>
              <a:rPr lang="fr-FR" sz="1500" b="1" spc="300">
                <a:solidFill>
                  <a:prstClr val="white"/>
                </a:solidFill>
                <a:latin typeface="Gill Sans Nova "/>
              </a:rPr>
              <a:t>FEBRUARY </a:t>
            </a:r>
            <a:r>
              <a:rPr lang="fr-FR" sz="1600" b="1" spc="300">
                <a:solidFill>
                  <a:schemeClr val="bg1"/>
                </a:solidFill>
                <a:latin typeface="Gill Sans Nova" panose="020B0602020104020203" pitchFamily="34" charset="0"/>
              </a:rPr>
              <a:t>—</a:t>
            </a:r>
            <a:r>
              <a:rPr lang="fr-FR" sz="1500" b="1" spc="300">
                <a:solidFill>
                  <a:prstClr val="white"/>
                </a:solidFill>
                <a:latin typeface="Gill Sans Nova "/>
              </a:rPr>
              <a:t> MARCH 2022 </a:t>
            </a:r>
            <a:r>
              <a:rPr lang="fr-FR" sz="1500" b="1" spc="300">
                <a:solidFill>
                  <a:prstClr val="white"/>
                </a:solidFill>
                <a:latin typeface="Gill Sans Nova "/>
                <a:cs typeface="Calibri" panose="020F0502020204030204" pitchFamily="34" charset="0"/>
              </a:rPr>
              <a:t>— </a:t>
            </a:r>
            <a:r>
              <a:rPr lang="fr-FR" sz="1500" b="1" spc="300">
                <a:solidFill>
                  <a:prstClr val="white"/>
                </a:solidFill>
                <a:latin typeface="Gill Sans MT" panose="020B0502020104020203" pitchFamily="34" charset="0"/>
                <a:cs typeface="Calibri" panose="020F0502020204030204" pitchFamily="34" charset="0"/>
              </a:rPr>
              <a:t>METHODOLOGY</a:t>
            </a:r>
            <a:endParaRPr lang="en-GB" sz="1500" b="1" spc="300">
              <a:solidFill>
                <a:srgbClr val="FC7400"/>
              </a:solidFill>
              <a:latin typeface="Gill Sans MT" panose="020B0502020104020203" pitchFamily="34" charset="0"/>
            </a:endParaRPr>
          </a:p>
        </p:txBody>
      </p:sp>
      <p:sp>
        <p:nvSpPr>
          <p:cNvPr id="13" name="Rectangle 12">
            <a:extLst>
              <a:ext uri="{FF2B5EF4-FFF2-40B4-BE49-F238E27FC236}">
                <a16:creationId xmlns:a16="http://schemas.microsoft.com/office/drawing/2014/main" id="{F6088527-41CF-4FA2-BF69-2095F7D637B9}"/>
              </a:ext>
            </a:extLst>
          </p:cNvPr>
          <p:cNvSpPr/>
          <p:nvPr/>
        </p:nvSpPr>
        <p:spPr>
          <a:xfrm>
            <a:off x="7478566" y="106855"/>
            <a:ext cx="2147353" cy="47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b="1">
                <a:solidFill>
                  <a:schemeClr val="bg1"/>
                </a:solidFill>
                <a:latin typeface="Gill Sans MT" panose="020B0502020104020203" pitchFamily="34" charset="0"/>
              </a:rPr>
              <a:t> </a:t>
            </a:r>
            <a:r>
              <a:rPr lang="fr-FR" sz="900">
                <a:solidFill>
                  <a:schemeClr val="bg1"/>
                </a:solidFill>
                <a:latin typeface="Gill Sans MT" panose="020B0502020104020203" pitchFamily="34" charset="0"/>
              </a:rPr>
              <a:t>Report # 51</a:t>
            </a:r>
          </a:p>
          <a:p>
            <a:pPr algn="r"/>
            <a:r>
              <a:rPr lang="fr-FR" sz="900">
                <a:solidFill>
                  <a:schemeClr val="bg1"/>
                </a:solidFill>
                <a:latin typeface="Gill Sans MT" panose="020B0502020104020203" pitchFamily="34" charset="0"/>
              </a:rPr>
              <a:t>Publication Date: May 2022</a:t>
            </a:r>
          </a:p>
        </p:txBody>
      </p:sp>
      <p:pic>
        <p:nvPicPr>
          <p:cNvPr id="14" name="Picture 13" descr="A picture containing drawing&#10;&#10;Description automatically generated">
            <a:extLst>
              <a:ext uri="{FF2B5EF4-FFF2-40B4-BE49-F238E27FC236}">
                <a16:creationId xmlns:a16="http://schemas.microsoft.com/office/drawing/2014/main" id="{B799DF5A-E6AF-4D34-BF2F-27EB82C802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938" y="103933"/>
            <a:ext cx="1358724" cy="517036"/>
          </a:xfrm>
          <a:prstGeom prst="rect">
            <a:avLst/>
          </a:prstGeom>
        </p:spPr>
      </p:pic>
      <p:sp>
        <p:nvSpPr>
          <p:cNvPr id="16" name="object 62">
            <a:extLst>
              <a:ext uri="{FF2B5EF4-FFF2-40B4-BE49-F238E27FC236}">
                <a16:creationId xmlns:a16="http://schemas.microsoft.com/office/drawing/2014/main" id="{FDE11691-A1AA-41FE-9E79-BA5A444421AD}"/>
              </a:ext>
            </a:extLst>
          </p:cNvPr>
          <p:cNvSpPr/>
          <p:nvPr/>
        </p:nvSpPr>
        <p:spPr>
          <a:xfrm>
            <a:off x="906781" y="6451036"/>
            <a:ext cx="464820" cy="296508"/>
          </a:xfrm>
          <a:prstGeom prst="rect">
            <a:avLst/>
          </a:prstGeom>
          <a:blipFill>
            <a:blip r:embed="rId5" cstate="print"/>
            <a:stretch>
              <a:fillRect/>
            </a:stretch>
          </a:blipFill>
        </p:spPr>
        <p:txBody>
          <a:bodyPr wrap="square" lIns="0" tIns="0" rIns="0" bIns="0" rtlCol="0"/>
          <a:lstStyle/>
          <a:p>
            <a:endParaRPr/>
          </a:p>
        </p:txBody>
      </p:sp>
      <p:sp>
        <p:nvSpPr>
          <p:cNvPr id="17" name="Rectangle 16">
            <a:extLst>
              <a:ext uri="{FF2B5EF4-FFF2-40B4-BE49-F238E27FC236}">
                <a16:creationId xmlns:a16="http://schemas.microsoft.com/office/drawing/2014/main" id="{8EC51ACE-4F6A-465D-BCF4-75006833F83E}"/>
              </a:ext>
            </a:extLst>
          </p:cNvPr>
          <p:cNvSpPr>
            <a:spLocks/>
          </p:cNvSpPr>
          <p:nvPr/>
        </p:nvSpPr>
        <p:spPr>
          <a:xfrm>
            <a:off x="7831015" y="6458825"/>
            <a:ext cx="1612087" cy="283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bject 63">
            <a:extLst>
              <a:ext uri="{FF2B5EF4-FFF2-40B4-BE49-F238E27FC236}">
                <a16:creationId xmlns:a16="http://schemas.microsoft.com/office/drawing/2014/main" id="{B84A5B6E-D0E0-468A-AA15-302C4EDC70D6}"/>
              </a:ext>
            </a:extLst>
          </p:cNvPr>
          <p:cNvSpPr/>
          <p:nvPr/>
        </p:nvSpPr>
        <p:spPr>
          <a:xfrm>
            <a:off x="8671000" y="6489066"/>
            <a:ext cx="650397" cy="223175"/>
          </a:xfrm>
          <a:prstGeom prst="rect">
            <a:avLst/>
          </a:prstGeom>
          <a:blipFill>
            <a:blip r:embed="rId6" cstate="print"/>
            <a:stretch>
              <a:fillRect/>
            </a:stretch>
          </a:blipFill>
        </p:spPr>
        <p:txBody>
          <a:bodyPr wrap="square" lIns="0" tIns="0" rIns="0" bIns="0" rtlCol="0"/>
          <a:lstStyle/>
          <a:p>
            <a:endParaRPr/>
          </a:p>
        </p:txBody>
      </p:sp>
      <p:pic>
        <p:nvPicPr>
          <p:cNvPr id="19" name="Picture 18">
            <a:extLst>
              <a:ext uri="{FF2B5EF4-FFF2-40B4-BE49-F238E27FC236}">
                <a16:creationId xmlns:a16="http://schemas.microsoft.com/office/drawing/2014/main" id="{291B259E-D1EB-4CC9-9428-A7E8036B4F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485" t="34998" r="6817" b="41189"/>
          <a:stretch/>
        </p:blipFill>
        <p:spPr>
          <a:xfrm>
            <a:off x="7803562" y="6437506"/>
            <a:ext cx="872492" cy="328871"/>
          </a:xfrm>
          <a:prstGeom prst="rect">
            <a:avLst/>
          </a:prstGeom>
        </p:spPr>
      </p:pic>
      <p:sp>
        <p:nvSpPr>
          <p:cNvPr id="20" name="TextBox 19">
            <a:extLst>
              <a:ext uri="{FF2B5EF4-FFF2-40B4-BE49-F238E27FC236}">
                <a16:creationId xmlns:a16="http://schemas.microsoft.com/office/drawing/2014/main" id="{CA6F46C5-3ECD-4E46-ACDE-888C682C57BD}"/>
              </a:ext>
            </a:extLst>
          </p:cNvPr>
          <p:cNvSpPr txBox="1"/>
          <p:nvPr/>
        </p:nvSpPr>
        <p:spPr>
          <a:xfrm>
            <a:off x="-159391" y="6405475"/>
            <a:ext cx="9256521" cy="492443"/>
          </a:xfrm>
          <a:prstGeom prst="rect">
            <a:avLst/>
          </a:prstGeom>
          <a:noFill/>
        </p:spPr>
        <p:txBody>
          <a:bodyPr wrap="square" rtlCol="0">
            <a:spAutoFit/>
          </a:bodyPr>
          <a:lstStyle/>
          <a:p>
            <a:pPr marL="2241537"/>
            <a:r>
              <a:rPr lang="fr-FR" sz="650" b="1">
                <a:solidFill>
                  <a:schemeClr val="bg1"/>
                </a:solidFill>
                <a:latin typeface="Gill Sans MT" panose="020B0502020104020203" pitchFamily="34" charset="0"/>
              </a:rPr>
              <a:t>	     INTERNATIONAL ORGANIZATION FOR MIGRATION </a:t>
            </a:r>
            <a:r>
              <a:rPr lang="fr-FR" sz="650">
                <a:solidFill>
                  <a:schemeClr val="bg1"/>
                </a:solidFill>
                <a:latin typeface="Gill Sans MT" panose="020B0502020104020203" pitchFamily="34" charset="0"/>
              </a:rPr>
              <a:t>–  </a:t>
            </a:r>
            <a:r>
              <a:rPr lang="en-US" sz="650" u="sng" spc="-10" err="1">
                <a:solidFill>
                  <a:schemeClr val="bg1"/>
                </a:solidFill>
                <a:latin typeface="Gill Sans MT"/>
                <a:cs typeface="Gill Sans MT"/>
              </a:rPr>
              <a:t>DTMNigeria</a:t>
            </a:r>
            <a:r>
              <a:rPr lang="fr-FR" sz="650">
                <a:solidFill>
                  <a:schemeClr val="bg1"/>
                </a:solidFill>
                <a:latin typeface="Gill Sans MT" panose="020B0502020104020203" pitchFamily="34" charset="0"/>
              </a:rPr>
              <a:t>@iom.int – https:/dtm.iom.int/</a:t>
            </a:r>
            <a:r>
              <a:rPr lang="fr-FR" sz="650" err="1">
                <a:solidFill>
                  <a:schemeClr val="bg1"/>
                </a:solidFill>
                <a:latin typeface="Gill Sans MT" panose="020B0502020104020203" pitchFamily="34" charset="0"/>
              </a:rPr>
              <a:t>nigeria</a:t>
            </a:r>
            <a:r>
              <a:rPr lang="fr-FR" sz="650">
                <a:solidFill>
                  <a:schemeClr val="bg1"/>
                </a:solidFill>
                <a:latin typeface="Gill Sans MT" panose="020B0502020104020203" pitchFamily="34" charset="0"/>
              </a:rPr>
              <a:t> – https://migration.iom.int</a:t>
            </a:r>
          </a:p>
          <a:p>
            <a:pPr marL="2241537"/>
            <a:r>
              <a:rPr lang="en-US" sz="650">
                <a:solidFill>
                  <a:schemeClr val="bg1"/>
                </a:solidFill>
                <a:latin typeface="Gill Sans MT" panose="020B0502020104020203" pitchFamily="34" charset="0"/>
              </a:rPr>
              <a:t>  When quoting, paraphrasing, or in any other way using the information mentioned in this report, the  source needs to be stated appropriately as follows:</a:t>
            </a:r>
          </a:p>
          <a:p>
            <a:pPr marL="2241537"/>
            <a:r>
              <a:rPr lang="en-US" sz="650">
                <a:solidFill>
                  <a:schemeClr val="bg1"/>
                </a:solidFill>
                <a:latin typeface="Gill Sans MT" panose="020B0502020104020203" pitchFamily="34" charset="0"/>
              </a:rPr>
              <a:t>   	            “Source: The International Organization for Migration [Month, Year], Displacement Tracking Matrix (DTM)”</a:t>
            </a:r>
          </a:p>
          <a:p>
            <a:endParaRPr lang="en-NG" sz="650">
              <a:solidFill>
                <a:schemeClr val="bg1"/>
              </a:solidFill>
            </a:endParaRPr>
          </a:p>
        </p:txBody>
      </p:sp>
    </p:spTree>
  </p:cSld>
  <p:clrMapOvr>
    <a:masterClrMapping/>
  </p:clrMapOvr>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Custom 8">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ED7D31"/>
    </a:hlink>
    <a:folHlink>
      <a:srgbClr val="ED7D31"/>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Custom 8">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ED7D31"/>
    </a:hlink>
    <a:folHlink>
      <a:srgbClr val="ED7D31"/>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231D1BD6C9B064685F02B7513D28303" ma:contentTypeVersion="30" ma:contentTypeDescription="Create a new document." ma:contentTypeScope="" ma:versionID="86fd1540c44670f9e94382153f833116">
  <xsd:schema xmlns:xsd="http://www.w3.org/2001/XMLSchema" xmlns:xs="http://www.w3.org/2001/XMLSchema" xmlns:p="http://schemas.microsoft.com/office/2006/metadata/properties" xmlns:ns2="03fef8e7-46f3-4184-b40f-e9842c8106fe" xmlns:ns3="1b94a92b-635d-446f-b638-d3c1a2a64b88" targetNamespace="http://schemas.microsoft.com/office/2006/metadata/properties" ma:root="true" ma:fieldsID="1f7db4a0a7816c90ed739460ff3ef58d" ns2:_="" ns3:_="">
    <xsd:import namespace="03fef8e7-46f3-4184-b40f-e9842c8106fe"/>
    <xsd:import namespace="1b94a92b-635d-446f-b638-d3c1a2a64b88"/>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element ref="ns2:MediaServiceAutoKeyPoints" minOccurs="0"/>
                <xsd:element ref="ns2:MediaServiceKeyPoints" minOccurs="0"/>
                <xsd:element ref="ns2:DateofDocument" minOccurs="0"/>
                <xsd:element ref="ns2:Description" minOccurs="0"/>
                <xsd:element ref="ns2:overview" minOccurs="0"/>
                <xsd:element ref="ns2:Confidentiality"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fef8e7-46f3-4184-b40f-e9842c8106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DateofDocument" ma:index="20" nillable="true" ma:displayName="Date of Document" ma:format="DateOnly" ma:internalName="DateofDocument">
      <xsd:simpleType>
        <xsd:restriction base="dms:DateTime"/>
      </xsd:simpleType>
    </xsd:element>
    <xsd:element name="Description" ma:index="21" nillable="true" ma:displayName="Description" ma:format="Dropdown" ma:internalName="Description">
      <xsd:simpleType>
        <xsd:restriction base="dms:Note">
          <xsd:maxLength value="255"/>
        </xsd:restriction>
      </xsd:simpleType>
    </xsd:element>
    <xsd:element name="overview" ma:index="22" nillable="true" ma:displayName="Overview" ma:format="Dropdown" ma:internalName="overview">
      <xsd:simpleType>
        <xsd:restriction base="dms:Note">
          <xsd:maxLength value="255"/>
        </xsd:restriction>
      </xsd:simpleType>
    </xsd:element>
    <xsd:element name="Confidentiality" ma:index="23" nillable="true" ma:displayName="Confidentiality" ma:default="Confidential (IOM Only)" ma:format="Dropdown" ma:internalName="Confidentiality">
      <xsd:simpleType>
        <xsd:restriction base="dms:Choice">
          <xsd:enumeration value="Restricted (IOM &amp; UN only)"/>
          <xsd:enumeration value="Confidential (IOM Only)"/>
          <xsd:enumeration value="Confidential (IOM authorized recipients only)"/>
          <xsd:enumeration value="Public"/>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553f610b-9ee9-4302-9a9e-eaae0f0c7bd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94a92b-635d-446f-b638-d3c1a2a64b8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7" nillable="true" ma:displayName="Taxonomy Catch All Column" ma:hidden="true" ma:list="{d08741be-8732-4473-a880-ff2685c7e724}" ma:internalName="TaxCatchAll" ma:showField="CatchAllData" ma:web="1b94a92b-635d-446f-b638-d3c1a2a64b8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overview xmlns="03fef8e7-46f3-4184-b40f-e9842c8106fe" xsi:nil="true"/>
    <TaxCatchAll xmlns="1b94a92b-635d-446f-b638-d3c1a2a64b88" xsi:nil="true"/>
    <lcf76f155ced4ddcb4097134ff3c332f xmlns="03fef8e7-46f3-4184-b40f-e9842c8106fe">
      <Terms xmlns="http://schemas.microsoft.com/office/infopath/2007/PartnerControls"/>
    </lcf76f155ced4ddcb4097134ff3c332f>
    <Confidentiality xmlns="03fef8e7-46f3-4184-b40f-e9842c8106fe">Confidential (IOM Only)</Confidentiality>
    <DateofDocument xmlns="03fef8e7-46f3-4184-b40f-e9842c8106fe" xsi:nil="true"/>
    <Description xmlns="03fef8e7-46f3-4184-b40f-e9842c8106fe" xsi:nil="true"/>
  </documentManagement>
</p:properties>
</file>

<file path=customXml/itemProps1.xml><?xml version="1.0" encoding="utf-8"?>
<ds:datastoreItem xmlns:ds="http://schemas.openxmlformats.org/officeDocument/2006/customXml" ds:itemID="{4275134C-7DE7-4EAA-8263-73D50846BCE2}">
  <ds:schemaRefs>
    <ds:schemaRef ds:uri="http://schemas.microsoft.com/sharepoint/v3/contenttype/forms"/>
  </ds:schemaRefs>
</ds:datastoreItem>
</file>

<file path=customXml/itemProps2.xml><?xml version="1.0" encoding="utf-8"?>
<ds:datastoreItem xmlns:ds="http://schemas.openxmlformats.org/officeDocument/2006/customXml" ds:itemID="{673B30B4-7D01-405F-8052-0DEE37078855}"/>
</file>

<file path=customXml/itemProps3.xml><?xml version="1.0" encoding="utf-8"?>
<ds:datastoreItem xmlns:ds="http://schemas.openxmlformats.org/officeDocument/2006/customXml" ds:itemID="{09DF6A7E-D9E1-4334-9DE6-F0437ADC8942}">
  <ds:schemaRefs>
    <ds:schemaRef ds:uri="7a735b81-35d0-4da5-adb0-8a0e47427164"/>
    <ds:schemaRef ds:uri="fab558e8-5d1d-44c1-a867-e2d6c94ea8d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A4 Paper (210x297 mm)</PresentationFormat>
  <Slides>8</Slides>
  <Notes>6</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IBRAHIM Keita</dc:creator>
  <cp:revision>4</cp:revision>
  <cp:lastPrinted>2018-03-26T12:17:24Z</cp:lastPrinted>
  <dcterms:created xsi:type="dcterms:W3CDTF">2017-03-01T14:34:24Z</dcterms:created>
  <dcterms:modified xsi:type="dcterms:W3CDTF">2022-10-24T15:24:40Z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0x0101009231D1BD6C9B064685F02B7513D28303</vt:lpwstr>
  </property>
  <property fmtid="{D5CDD505-2E9C-101B-9397-08002B2CF9AE}" pid="3" name="AuthorIds_UIVersion_1024">
    <vt:lpwstr>22</vt:lpwstr>
  </property>
  <property fmtid="{D5CDD505-2E9C-101B-9397-08002B2CF9AE}" pid="4" name="MSIP_Label_2059aa38-f392-4105-be92-628035578272_Enabled">
    <vt:lpwstr>true</vt:lpwstr>
  </property>
  <property fmtid="{D5CDD505-2E9C-101B-9397-08002B2CF9AE}" pid="5" name="MSIP_Label_2059aa38-f392-4105-be92-628035578272_SetDate">
    <vt:lpwstr>2020-06-12T10:46:06Z</vt:lpwstr>
  </property>
  <property fmtid="{D5CDD505-2E9C-101B-9397-08002B2CF9AE}" pid="6" name="MSIP_Label_2059aa38-f392-4105-be92-628035578272_Method">
    <vt:lpwstr>Standard</vt:lpwstr>
  </property>
  <property fmtid="{D5CDD505-2E9C-101B-9397-08002B2CF9AE}" pid="7" name="MSIP_Label_2059aa38-f392-4105-be92-628035578272_Name">
    <vt:lpwstr>IOMLb0020IN123173</vt:lpwstr>
  </property>
  <property fmtid="{D5CDD505-2E9C-101B-9397-08002B2CF9AE}" pid="8" name="MSIP_Label_2059aa38-f392-4105-be92-628035578272_SiteId">
    <vt:lpwstr>1588262d-23fb-43b4-bd6e-bce49c8e6186</vt:lpwstr>
  </property>
  <property fmtid="{D5CDD505-2E9C-101B-9397-08002B2CF9AE}" pid="9" name="MSIP_Label_2059aa38-f392-4105-be92-628035578272_ActionId">
    <vt:lpwstr>2d8ed828-87a5-43de-8b5e-000072a8aa50</vt:lpwstr>
  </property>
  <property fmtid="{D5CDD505-2E9C-101B-9397-08002B2CF9AE}" pid="10" name="MSIP_Label_2059aa38-f392-4105-be92-628035578272_ContentBits">
    <vt:lpwstr>0</vt:lpwstr>
  </property>
</Properties>
</file>